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6" r:id="rId4"/>
    <p:sldMasterId id="2147483698" r:id="rId5"/>
    <p:sldMasterId id="2147483710" r:id="rId6"/>
  </p:sldMasterIdLst>
  <p:notesMasterIdLst>
    <p:notesMasterId r:id="rId135"/>
  </p:notesMasterIdLst>
  <p:sldIdLst>
    <p:sldId id="256" r:id="rId7"/>
    <p:sldId id="257" r:id="rId8"/>
    <p:sldId id="258" r:id="rId9"/>
    <p:sldId id="259" r:id="rId10"/>
    <p:sldId id="260" r:id="rId11"/>
    <p:sldId id="261" r:id="rId12"/>
    <p:sldId id="262" r:id="rId13"/>
    <p:sldId id="264" r:id="rId14"/>
    <p:sldId id="393" r:id="rId15"/>
    <p:sldId id="265" r:id="rId16"/>
    <p:sldId id="270" r:id="rId17"/>
    <p:sldId id="266" r:id="rId18"/>
    <p:sldId id="267" r:id="rId19"/>
    <p:sldId id="269" r:id="rId20"/>
    <p:sldId id="271" r:id="rId21"/>
    <p:sldId id="272" r:id="rId22"/>
    <p:sldId id="278" r:id="rId23"/>
    <p:sldId id="284" r:id="rId24"/>
    <p:sldId id="273" r:id="rId25"/>
    <p:sldId id="274" r:id="rId26"/>
    <p:sldId id="275" r:id="rId27"/>
    <p:sldId id="276" r:id="rId28"/>
    <p:sldId id="279" r:id="rId29"/>
    <p:sldId id="281" r:id="rId30"/>
    <p:sldId id="283" r:id="rId31"/>
    <p:sldId id="285" r:id="rId32"/>
    <p:sldId id="299" r:id="rId33"/>
    <p:sldId id="300" r:id="rId34"/>
    <p:sldId id="301" r:id="rId35"/>
    <p:sldId id="286" r:id="rId36"/>
    <p:sldId id="287" r:id="rId37"/>
    <p:sldId id="289" r:id="rId38"/>
    <p:sldId id="291" r:id="rId39"/>
    <p:sldId id="293" r:id="rId40"/>
    <p:sldId id="297" r:id="rId41"/>
    <p:sldId id="298" r:id="rId42"/>
    <p:sldId id="288" r:id="rId43"/>
    <p:sldId id="302" r:id="rId44"/>
    <p:sldId id="358" r:id="rId45"/>
    <p:sldId id="359" r:id="rId46"/>
    <p:sldId id="305" r:id="rId47"/>
    <p:sldId id="306" r:id="rId48"/>
    <p:sldId id="307" r:id="rId49"/>
    <p:sldId id="308" r:id="rId50"/>
    <p:sldId id="309" r:id="rId51"/>
    <p:sldId id="310" r:id="rId52"/>
    <p:sldId id="313" r:id="rId53"/>
    <p:sldId id="314" r:id="rId54"/>
    <p:sldId id="315" r:id="rId55"/>
    <p:sldId id="316" r:id="rId56"/>
    <p:sldId id="317" r:id="rId57"/>
    <p:sldId id="318" r:id="rId58"/>
    <p:sldId id="319" r:id="rId59"/>
    <p:sldId id="320" r:id="rId60"/>
    <p:sldId id="395" r:id="rId61"/>
    <p:sldId id="321" r:id="rId62"/>
    <p:sldId id="323" r:id="rId63"/>
    <p:sldId id="324" r:id="rId64"/>
    <p:sldId id="325" r:id="rId65"/>
    <p:sldId id="396" r:id="rId66"/>
    <p:sldId id="326" r:id="rId67"/>
    <p:sldId id="327" r:id="rId68"/>
    <p:sldId id="397" r:id="rId69"/>
    <p:sldId id="328" r:id="rId70"/>
    <p:sldId id="352" r:id="rId71"/>
    <p:sldId id="329" r:id="rId72"/>
    <p:sldId id="330" r:id="rId73"/>
    <p:sldId id="331" r:id="rId74"/>
    <p:sldId id="332" r:id="rId75"/>
    <p:sldId id="334" r:id="rId76"/>
    <p:sldId id="335" r:id="rId77"/>
    <p:sldId id="336" r:id="rId78"/>
    <p:sldId id="337" r:id="rId79"/>
    <p:sldId id="357" r:id="rId80"/>
    <p:sldId id="353" r:id="rId81"/>
    <p:sldId id="354" r:id="rId82"/>
    <p:sldId id="355" r:id="rId83"/>
    <p:sldId id="356" r:id="rId84"/>
    <p:sldId id="338" r:id="rId85"/>
    <p:sldId id="340" r:id="rId86"/>
    <p:sldId id="342" r:id="rId87"/>
    <p:sldId id="343" r:id="rId88"/>
    <p:sldId id="344" r:id="rId89"/>
    <p:sldId id="345" r:id="rId90"/>
    <p:sldId id="346" r:id="rId91"/>
    <p:sldId id="347" r:id="rId92"/>
    <p:sldId id="348" r:id="rId93"/>
    <p:sldId id="349" r:id="rId94"/>
    <p:sldId id="350" r:id="rId95"/>
    <p:sldId id="351" r:id="rId96"/>
    <p:sldId id="398" r:id="rId97"/>
    <p:sldId id="399" r:id="rId98"/>
    <p:sldId id="400" r:id="rId99"/>
    <p:sldId id="322" r:id="rId100"/>
    <p:sldId id="383" r:id="rId101"/>
    <p:sldId id="381" r:id="rId102"/>
    <p:sldId id="382" r:id="rId103"/>
    <p:sldId id="387" r:id="rId104"/>
    <p:sldId id="394" r:id="rId105"/>
    <p:sldId id="390" r:id="rId106"/>
    <p:sldId id="388" r:id="rId107"/>
    <p:sldId id="389" r:id="rId108"/>
    <p:sldId id="391" r:id="rId109"/>
    <p:sldId id="392" r:id="rId110"/>
    <p:sldId id="404" r:id="rId111"/>
    <p:sldId id="402" r:id="rId112"/>
    <p:sldId id="385" r:id="rId113"/>
    <p:sldId id="386" r:id="rId114"/>
    <p:sldId id="403" r:id="rId115"/>
    <p:sldId id="401" r:id="rId116"/>
    <p:sldId id="303" r:id="rId117"/>
    <p:sldId id="304" r:id="rId118"/>
    <p:sldId id="361"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75" r:id="rId133"/>
    <p:sldId id="377"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52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oleObject" Target="file:///\\colhpadfs001\cfi\proj_HIVSTI\HIV\Hars\HIV\Data%20Outputs\Health%20Protection%20Report\2011\Figure%20Mar%202011.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olhpadfs001\cfi\proj_HIVSTI\HIV\Hars\HIV\Data%20Outputs\Health%20Protection%20Report\2011\Figure%20Mar%202011.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East</c:v>
                </c:pt>
              </c:strCache>
            </c:strRef>
          </c:tx>
          <c:spPr>
            <a:solidFill>
              <a:schemeClr val="accent4">
                <a:lumMod val="60000"/>
                <a:lumOff val="40000"/>
              </a:schemeClr>
            </a:solidFill>
            <a:ln w="12690">
              <a:noFill/>
              <a:prstDash val="solid"/>
            </a:ln>
          </c:spPr>
          <c:invertIfNegative val="0"/>
          <c:cat>
            <c:strRef>
              <c:f>Sheet1!$B$1:$D$1</c:f>
              <c:strCache>
                <c:ptCount val="3"/>
                <c:pt idx="0">
                  <c:v>Hepatitis B</c:v>
                </c:pt>
                <c:pt idx="1">
                  <c:v>Hepatitis C</c:v>
                </c:pt>
                <c:pt idx="2">
                  <c:v>HIV</c:v>
                </c:pt>
              </c:strCache>
            </c:strRef>
          </c:cat>
          <c:val>
            <c:numRef>
              <c:f>Sheet1!$B$2:$D$2</c:f>
              <c:numCache>
                <c:formatCode>0%</c:formatCode>
                <c:ptCount val="3"/>
                <c:pt idx="0">
                  <c:v>0.3</c:v>
                </c:pt>
                <c:pt idx="1">
                  <c:v>0.03</c:v>
                </c:pt>
                <c:pt idx="2" formatCode="0.00%">
                  <c:v>3.0000000000000001E-3</c:v>
                </c:pt>
              </c:numCache>
            </c:numRef>
          </c:val>
        </c:ser>
        <c:dLbls>
          <c:showLegendKey val="0"/>
          <c:showVal val="1"/>
          <c:showCatName val="0"/>
          <c:showSerName val="0"/>
          <c:showPercent val="0"/>
          <c:showBubbleSize val="0"/>
        </c:dLbls>
        <c:gapWidth val="75"/>
        <c:axId val="230238080"/>
        <c:axId val="238154880"/>
      </c:barChart>
      <c:catAx>
        <c:axId val="230238080"/>
        <c:scaling>
          <c:orientation val="minMax"/>
        </c:scaling>
        <c:delete val="0"/>
        <c:axPos val="b"/>
        <c:numFmt formatCode="General" sourceLinked="1"/>
        <c:majorTickMark val="none"/>
        <c:minorTickMark val="none"/>
        <c:tickLblPos val="low"/>
        <c:spPr>
          <a:ln w="3173">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en-US"/>
          </a:p>
        </c:txPr>
        <c:crossAx val="238154880"/>
        <c:crosses val="autoZero"/>
        <c:auto val="1"/>
        <c:lblAlgn val="ctr"/>
        <c:lblOffset val="100"/>
        <c:noMultiLvlLbl val="0"/>
      </c:catAx>
      <c:valAx>
        <c:axId val="238154880"/>
        <c:scaling>
          <c:orientation val="minMax"/>
        </c:scaling>
        <c:delete val="0"/>
        <c:axPos val="l"/>
        <c:numFmt formatCode="0%" sourceLinked="1"/>
        <c:majorTickMark val="none"/>
        <c:minorTickMark val="none"/>
        <c:tickLblPos val="nextTo"/>
        <c:spPr>
          <a:ln w="3173">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en-US"/>
          </a:p>
        </c:txPr>
        <c:crossAx val="230238080"/>
        <c:crosses val="autoZero"/>
        <c:crossBetween val="between"/>
      </c:valAx>
      <c:spPr>
        <a:noFill/>
        <a:ln w="25400">
          <a:noFill/>
        </a:ln>
      </c:spPr>
    </c:plotArea>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Minimum estimate</c:v>
                </c:pt>
              </c:strCache>
            </c:strRef>
          </c:tx>
          <c:invertIfNegative val="0"/>
          <c:cat>
            <c:strRef>
              <c:f>Sheet1!$A$2:$A$4</c:f>
              <c:strCache>
                <c:ptCount val="3"/>
                <c:pt idx="0">
                  <c:v>Hepatitis C</c:v>
                </c:pt>
                <c:pt idx="1">
                  <c:v>Hepatitis B</c:v>
                </c:pt>
                <c:pt idx="2">
                  <c:v>HIV</c:v>
                </c:pt>
              </c:strCache>
            </c:strRef>
          </c:cat>
          <c:val>
            <c:numRef>
              <c:f>Sheet1!$B$2:$B$4</c:f>
              <c:numCache>
                <c:formatCode>General</c:formatCode>
                <c:ptCount val="3"/>
                <c:pt idx="0">
                  <c:v>8000000</c:v>
                </c:pt>
                <c:pt idx="1">
                  <c:v>2000000</c:v>
                </c:pt>
                <c:pt idx="2">
                  <c:v>70000</c:v>
                </c:pt>
              </c:numCache>
            </c:numRef>
          </c:val>
        </c:ser>
        <c:ser>
          <c:idx val="1"/>
          <c:order val="1"/>
          <c:tx>
            <c:strRef>
              <c:f>Sheet1!$C$1</c:f>
              <c:strCache>
                <c:ptCount val="1"/>
                <c:pt idx="0">
                  <c:v>Maximum estimate</c:v>
                </c:pt>
              </c:strCache>
            </c:strRef>
          </c:tx>
          <c:invertIfNegative val="0"/>
          <c:cat>
            <c:strRef>
              <c:f>Sheet1!$A$2:$A$4</c:f>
              <c:strCache>
                <c:ptCount val="3"/>
                <c:pt idx="0">
                  <c:v>Hepatitis C</c:v>
                </c:pt>
                <c:pt idx="1">
                  <c:v>Hepatitis B</c:v>
                </c:pt>
                <c:pt idx="2">
                  <c:v>HIV</c:v>
                </c:pt>
              </c:strCache>
            </c:strRef>
          </c:cat>
          <c:val>
            <c:numRef>
              <c:f>Sheet1!$C$2:$C$4</c:f>
              <c:numCache>
                <c:formatCode>General</c:formatCode>
                <c:ptCount val="3"/>
                <c:pt idx="0">
                  <c:v>15000000</c:v>
                </c:pt>
                <c:pt idx="1">
                  <c:v>4500000</c:v>
                </c:pt>
                <c:pt idx="2">
                  <c:v>150000</c:v>
                </c:pt>
              </c:numCache>
            </c:numRef>
          </c:val>
        </c:ser>
        <c:dLbls>
          <c:showLegendKey val="0"/>
          <c:showVal val="0"/>
          <c:showCatName val="0"/>
          <c:showSerName val="0"/>
          <c:showPercent val="0"/>
          <c:showBubbleSize val="0"/>
        </c:dLbls>
        <c:gapWidth val="150"/>
        <c:axId val="246217344"/>
        <c:axId val="246362112"/>
      </c:barChart>
      <c:catAx>
        <c:axId val="246217344"/>
        <c:scaling>
          <c:orientation val="minMax"/>
        </c:scaling>
        <c:delete val="0"/>
        <c:axPos val="b"/>
        <c:majorTickMark val="out"/>
        <c:minorTickMark val="none"/>
        <c:tickLblPos val="nextTo"/>
        <c:crossAx val="246362112"/>
        <c:crosses val="autoZero"/>
        <c:auto val="1"/>
        <c:lblAlgn val="ctr"/>
        <c:lblOffset val="100"/>
        <c:noMultiLvlLbl val="0"/>
      </c:catAx>
      <c:valAx>
        <c:axId val="246362112"/>
        <c:scaling>
          <c:orientation val="minMax"/>
        </c:scaling>
        <c:delete val="0"/>
        <c:axPos val="l"/>
        <c:numFmt formatCode="General" sourceLinked="1"/>
        <c:majorTickMark val="out"/>
        <c:minorTickMark val="none"/>
        <c:tickLblPos val="nextTo"/>
        <c:crossAx val="246217344"/>
        <c:crosses val="autoZero"/>
        <c:crossBetween val="between"/>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90825688073394"/>
          <c:y val="4.8458149779735685E-2"/>
          <c:w val="0.82110091743119262"/>
          <c:h val="0.69603524229074887"/>
        </c:manualLayout>
      </c:layout>
      <c:barChart>
        <c:barDir val="bar"/>
        <c:grouping val="clustered"/>
        <c:varyColors val="0"/>
        <c:ser>
          <c:idx val="0"/>
          <c:order val="0"/>
          <c:spPr>
            <a:solidFill>
              <a:srgbClr val="FF0000"/>
            </a:solidFill>
            <a:ln w="25249">
              <a:solidFill>
                <a:srgbClr val="000000"/>
              </a:solidFill>
              <a:prstDash val="solid"/>
            </a:ln>
          </c:spPr>
          <c:invertIfNegative val="0"/>
          <c:dLbls>
            <c:dLbl>
              <c:idx val="4"/>
              <c:layout>
                <c:manualLayout>
                  <c:x val="-0.10083473637118297"/>
                  <c:y val="-1.7700400115342081E-2"/>
                </c:manualLayout>
              </c:layout>
              <c:dLblPos val="outEnd"/>
              <c:showLegendKey val="0"/>
              <c:showVal val="1"/>
              <c:showCatName val="0"/>
              <c:showSerName val="0"/>
              <c:showPercent val="0"/>
              <c:showBubbleSize val="0"/>
            </c:dLbl>
            <c:spPr>
              <a:noFill/>
              <a:ln w="50498">
                <a:noFill/>
              </a:ln>
            </c:spPr>
            <c:txPr>
              <a:bodyPr/>
              <a:lstStyle/>
              <a:p>
                <a:pPr>
                  <a:defRPr sz="169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Sheet1!$E$9:$I$9</c:f>
              <c:strCache>
                <c:ptCount val="5"/>
                <c:pt idx="0">
                  <c:v>Deep</c:v>
                </c:pt>
                <c:pt idx="1">
                  <c:v>Visible blood</c:v>
                </c:pt>
                <c:pt idx="2">
                  <c:v>Vessel</c:v>
                </c:pt>
                <c:pt idx="3">
                  <c:v>AIDS</c:v>
                </c:pt>
                <c:pt idx="4">
                  <c:v>AZT</c:v>
                </c:pt>
              </c:strCache>
            </c:strRef>
          </c:cat>
          <c:val>
            <c:numRef>
              <c:f>Sheet1!$E$10:$I$10</c:f>
              <c:numCache>
                <c:formatCode>General</c:formatCode>
                <c:ptCount val="5"/>
                <c:pt idx="0">
                  <c:v>16.100000000000001</c:v>
                </c:pt>
                <c:pt idx="1">
                  <c:v>5.2</c:v>
                </c:pt>
                <c:pt idx="2">
                  <c:v>5.0999999999999996</c:v>
                </c:pt>
                <c:pt idx="3">
                  <c:v>6.4</c:v>
                </c:pt>
                <c:pt idx="4">
                  <c:v>0.2</c:v>
                </c:pt>
              </c:numCache>
            </c:numRef>
          </c:val>
        </c:ser>
        <c:dLbls>
          <c:showLegendKey val="0"/>
          <c:showVal val="0"/>
          <c:showCatName val="0"/>
          <c:showSerName val="0"/>
          <c:showPercent val="0"/>
          <c:showBubbleSize val="0"/>
        </c:dLbls>
        <c:gapWidth val="150"/>
        <c:axId val="338297984"/>
        <c:axId val="341788928"/>
      </c:barChart>
      <c:catAx>
        <c:axId val="338297984"/>
        <c:scaling>
          <c:orientation val="minMax"/>
        </c:scaling>
        <c:delete val="0"/>
        <c:axPos val="l"/>
        <c:numFmt formatCode="General" sourceLinked="1"/>
        <c:majorTickMark val="out"/>
        <c:minorTickMark val="none"/>
        <c:tickLblPos val="nextTo"/>
        <c:spPr>
          <a:ln w="6312">
            <a:solidFill>
              <a:schemeClr val="tx1"/>
            </a:solidFill>
            <a:prstDash val="solid"/>
          </a:ln>
        </c:spPr>
        <c:txPr>
          <a:bodyPr rot="0" vert="horz"/>
          <a:lstStyle/>
          <a:p>
            <a:pPr>
              <a:defRPr sz="1690" b="0" i="0" u="none" strike="noStrike" baseline="0">
                <a:solidFill>
                  <a:schemeClr val="tx1"/>
                </a:solidFill>
                <a:latin typeface="Arial"/>
                <a:ea typeface="Arial"/>
                <a:cs typeface="Arial"/>
              </a:defRPr>
            </a:pPr>
            <a:endParaRPr lang="en-US"/>
          </a:p>
        </c:txPr>
        <c:crossAx val="341788928"/>
        <c:crossesAt val="1"/>
        <c:auto val="1"/>
        <c:lblAlgn val="ctr"/>
        <c:lblOffset val="100"/>
        <c:tickLblSkip val="1"/>
        <c:tickMarkSkip val="1"/>
        <c:noMultiLvlLbl val="0"/>
      </c:catAx>
      <c:valAx>
        <c:axId val="341788928"/>
        <c:scaling>
          <c:orientation val="minMax"/>
        </c:scaling>
        <c:delete val="0"/>
        <c:axPos val="b"/>
        <c:majorGridlines>
          <c:spPr>
            <a:ln w="6312">
              <a:solidFill>
                <a:srgbClr val="000080"/>
              </a:solidFill>
              <a:prstDash val="sysDash"/>
            </a:ln>
          </c:spPr>
        </c:majorGridlines>
        <c:title>
          <c:tx>
            <c:rich>
              <a:bodyPr/>
              <a:lstStyle/>
              <a:p>
                <a:pPr>
                  <a:defRPr sz="1690" b="0" i="0" u="none" strike="noStrike" baseline="0">
                    <a:solidFill>
                      <a:schemeClr val="tx1"/>
                    </a:solidFill>
                    <a:latin typeface="Arial"/>
                    <a:ea typeface="Arial"/>
                    <a:cs typeface="Arial"/>
                  </a:defRPr>
                </a:pPr>
                <a:r>
                  <a:rPr lang="en-GB">
                    <a:solidFill>
                      <a:schemeClr val="tx1"/>
                    </a:solidFill>
                  </a:rPr>
                  <a:t>OR</a:t>
                </a:r>
              </a:p>
            </c:rich>
          </c:tx>
          <c:layout>
            <c:manualLayout>
              <c:xMode val="edge"/>
              <c:yMode val="edge"/>
              <c:x val="0.52752293577981646"/>
              <c:y val="0.8590308370044053"/>
            </c:manualLayout>
          </c:layout>
          <c:overlay val="0"/>
          <c:spPr>
            <a:noFill/>
            <a:ln w="50498">
              <a:noFill/>
            </a:ln>
          </c:spPr>
        </c:title>
        <c:numFmt formatCode="General" sourceLinked="1"/>
        <c:majorTickMark val="out"/>
        <c:minorTickMark val="none"/>
        <c:tickLblPos val="nextTo"/>
        <c:spPr>
          <a:ln w="6312">
            <a:solidFill>
              <a:schemeClr val="tx1"/>
            </a:solidFill>
            <a:prstDash val="solid"/>
          </a:ln>
        </c:spPr>
        <c:txPr>
          <a:bodyPr rot="0" vert="horz"/>
          <a:lstStyle/>
          <a:p>
            <a:pPr>
              <a:defRPr sz="1690" b="0" i="0" u="none" strike="noStrike" baseline="0">
                <a:solidFill>
                  <a:schemeClr val="tx1"/>
                </a:solidFill>
                <a:latin typeface="Arial"/>
                <a:ea typeface="Arial"/>
                <a:cs typeface="Arial"/>
              </a:defRPr>
            </a:pPr>
            <a:endParaRPr lang="en-US"/>
          </a:p>
        </c:txPr>
        <c:crossAx val="338297984"/>
        <c:crosses val="autoZero"/>
        <c:crossBetween val="between"/>
      </c:valAx>
      <c:spPr>
        <a:noFill/>
        <a:ln w="25400">
          <a:noFill/>
        </a:ln>
      </c:spPr>
    </c:plotArea>
    <c:plotVisOnly val="1"/>
    <c:dispBlanksAs val="gap"/>
    <c:showDLblsOverMax val="0"/>
  </c:chart>
  <c:spPr>
    <a:noFill/>
    <a:ln>
      <a:noFill/>
    </a:ln>
  </c:spPr>
  <c:txPr>
    <a:bodyPr/>
    <a:lstStyle/>
    <a:p>
      <a:pPr>
        <a:defRPr sz="169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448224610698629E-2"/>
          <c:y val="0.11311023622047249"/>
          <c:w val="0.90399288787329901"/>
          <c:h val="0.74086787559284561"/>
        </c:manualLayout>
      </c:layout>
      <c:lineChart>
        <c:grouping val="standard"/>
        <c:varyColors val="0"/>
        <c:ser>
          <c:idx val="0"/>
          <c:order val="0"/>
          <c:tx>
            <c:strRef>
              <c:f>'Graph 2 (3)'!$A$2</c:f>
              <c:strCache>
                <c:ptCount val="1"/>
                <c:pt idx="0">
                  <c:v>Men who have sex with men (MSM)</c:v>
                </c:pt>
              </c:strCache>
            </c:strRef>
          </c:tx>
          <c:spPr>
            <a:ln w="31750">
              <a:solidFill>
                <a:schemeClr val="accent1">
                  <a:lumMod val="75000"/>
                </a:schemeClr>
              </a:solidFill>
            </a:ln>
          </c:spPr>
          <c:marker>
            <c:symbol val="square"/>
            <c:size val="5"/>
          </c:marker>
          <c:cat>
            <c:numRef>
              <c:f>'Graph 2 (3)'!$B$1:$K$1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'Graph 2 (3)'!$B$2:$K$2</c:f>
              <c:numCache>
                <c:formatCode>0</c:formatCode>
                <c:ptCount val="10"/>
                <c:pt idx="0">
                  <c:v>1810</c:v>
                </c:pt>
                <c:pt idx="1">
                  <c:v>1979.5635430038508</c:v>
                </c:pt>
                <c:pt idx="2">
                  <c:v>2160</c:v>
                </c:pt>
                <c:pt idx="3">
                  <c:v>2440</c:v>
                </c:pt>
                <c:pt idx="4">
                  <c:v>2649.8843563843593</c:v>
                </c:pt>
                <c:pt idx="5">
                  <c:v>2650</c:v>
                </c:pt>
                <c:pt idx="6">
                  <c:v>2890</c:v>
                </c:pt>
                <c:pt idx="7">
                  <c:v>2770</c:v>
                </c:pt>
                <c:pt idx="8">
                  <c:v>2779.754310344827</c:v>
                </c:pt>
                <c:pt idx="9">
                  <c:v>3080</c:v>
                </c:pt>
              </c:numCache>
            </c:numRef>
          </c:val>
          <c:smooth val="0"/>
        </c:ser>
        <c:dLbls>
          <c:showLegendKey val="0"/>
          <c:showVal val="0"/>
          <c:showCatName val="0"/>
          <c:showSerName val="0"/>
          <c:showPercent val="0"/>
          <c:showBubbleSize val="0"/>
        </c:dLbls>
        <c:marker val="1"/>
        <c:smooth val="0"/>
        <c:axId val="205365248"/>
        <c:axId val="205367936"/>
      </c:lineChart>
      <c:catAx>
        <c:axId val="205365248"/>
        <c:scaling>
          <c:orientation val="minMax"/>
        </c:scaling>
        <c:delete val="0"/>
        <c:axPos val="b"/>
        <c:title>
          <c:tx>
            <c:rich>
              <a:bodyPr/>
              <a:lstStyle/>
              <a:p>
                <a:pPr>
                  <a:defRPr lang="en-GB"/>
                </a:pPr>
                <a:r>
                  <a:rPr lang="en-GB" dirty="0" smtClean="0"/>
                  <a:t>Year of first HIV diagnosis</a:t>
                </a:r>
                <a:r>
                  <a:rPr lang="en-GB" baseline="0" dirty="0" smtClean="0"/>
                  <a:t> in the UK</a:t>
                </a:r>
                <a:endParaRPr lang="en-GB" dirty="0"/>
              </a:p>
            </c:rich>
          </c:tx>
          <c:layout/>
          <c:overlay val="0"/>
        </c:title>
        <c:numFmt formatCode="General" sourceLinked="1"/>
        <c:majorTickMark val="out"/>
        <c:minorTickMark val="none"/>
        <c:tickLblPos val="nextTo"/>
        <c:txPr>
          <a:bodyPr/>
          <a:lstStyle/>
          <a:p>
            <a:pPr>
              <a:defRPr lang="en-GB"/>
            </a:pPr>
            <a:endParaRPr lang="en-US"/>
          </a:p>
        </c:txPr>
        <c:crossAx val="205367936"/>
        <c:crosses val="autoZero"/>
        <c:auto val="1"/>
        <c:lblAlgn val="ctr"/>
        <c:lblOffset val="100"/>
        <c:noMultiLvlLbl val="0"/>
      </c:catAx>
      <c:valAx>
        <c:axId val="205367936"/>
        <c:scaling>
          <c:orientation val="minMax"/>
        </c:scaling>
        <c:delete val="0"/>
        <c:axPos val="l"/>
        <c:title>
          <c:tx>
            <c:rich>
              <a:bodyPr rot="-5400000" vert="horz"/>
              <a:lstStyle/>
              <a:p>
                <a:pPr>
                  <a:defRPr lang="en-GB"/>
                </a:pPr>
                <a:r>
                  <a:rPr lang="en-US" dirty="0" smtClean="0"/>
                  <a:t>Numbers of new HIV diagnoses</a:t>
                </a:r>
                <a:endParaRPr lang="en-US" dirty="0"/>
              </a:p>
            </c:rich>
          </c:tx>
          <c:layout/>
          <c:overlay val="0"/>
        </c:title>
        <c:numFmt formatCode="0" sourceLinked="1"/>
        <c:majorTickMark val="out"/>
        <c:minorTickMark val="none"/>
        <c:tickLblPos val="nextTo"/>
        <c:txPr>
          <a:bodyPr/>
          <a:lstStyle/>
          <a:p>
            <a:pPr>
              <a:defRPr lang="en-GB"/>
            </a:pPr>
            <a:endParaRPr lang="en-US"/>
          </a:p>
        </c:txPr>
        <c:crossAx val="205365248"/>
        <c:crosses val="autoZero"/>
        <c:crossBetween val="between"/>
      </c:valAx>
      <c:spPr>
        <a:noFill/>
        <a:ln w="25400">
          <a:noFill/>
        </a:ln>
      </c:spPr>
    </c:plotArea>
    <c:plotVisOnly val="1"/>
    <c:dispBlanksAs val="gap"/>
    <c:showDLblsOverMax val="0"/>
  </c:chart>
  <c:spPr>
    <a:noFill/>
    <a:ln>
      <a:noFill/>
    </a:ln>
  </c:spPr>
  <c:txPr>
    <a:bodyPr/>
    <a:lstStyle/>
    <a:p>
      <a:pPr>
        <a:defRPr sz="1200">
          <a:latin typeface="Gill Sans MT"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448224610698629E-2"/>
          <c:y val="0.11311023622047249"/>
          <c:w val="0.90399288787329901"/>
          <c:h val="0.74086787559284561"/>
        </c:manualLayout>
      </c:layout>
      <c:lineChart>
        <c:grouping val="standard"/>
        <c:varyColors val="0"/>
        <c:ser>
          <c:idx val="0"/>
          <c:order val="0"/>
          <c:tx>
            <c:strRef>
              <c:f>'Graph 2 (3)'!$A$2</c:f>
              <c:strCache>
                <c:ptCount val="1"/>
                <c:pt idx="0">
                  <c:v>Men who have sex with men (MSM)</c:v>
                </c:pt>
              </c:strCache>
            </c:strRef>
          </c:tx>
          <c:spPr>
            <a:ln w="31750">
              <a:solidFill>
                <a:schemeClr val="accent1">
                  <a:lumMod val="75000"/>
                </a:schemeClr>
              </a:solidFill>
            </a:ln>
          </c:spPr>
          <c:marker>
            <c:symbol val="square"/>
            <c:size val="5"/>
          </c:marker>
          <c:cat>
            <c:numRef>
              <c:f>'Graph 2 (3)'!$B$1:$K$1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'Graph 2 (3)'!$B$2:$K$2</c:f>
              <c:numCache>
                <c:formatCode>0</c:formatCode>
                <c:ptCount val="10"/>
                <c:pt idx="0">
                  <c:v>1810</c:v>
                </c:pt>
                <c:pt idx="1">
                  <c:v>1979.5635430038508</c:v>
                </c:pt>
                <c:pt idx="2">
                  <c:v>2160</c:v>
                </c:pt>
                <c:pt idx="3">
                  <c:v>2440</c:v>
                </c:pt>
                <c:pt idx="4">
                  <c:v>2649.8843563843593</c:v>
                </c:pt>
                <c:pt idx="5">
                  <c:v>2650</c:v>
                </c:pt>
                <c:pt idx="6">
                  <c:v>2890</c:v>
                </c:pt>
                <c:pt idx="7">
                  <c:v>2770</c:v>
                </c:pt>
                <c:pt idx="8">
                  <c:v>2779.754310344827</c:v>
                </c:pt>
                <c:pt idx="9">
                  <c:v>3080</c:v>
                </c:pt>
              </c:numCache>
            </c:numRef>
          </c:val>
          <c:smooth val="0"/>
        </c:ser>
        <c:dLbls>
          <c:showLegendKey val="0"/>
          <c:showVal val="0"/>
          <c:showCatName val="0"/>
          <c:showSerName val="0"/>
          <c:showPercent val="0"/>
          <c:showBubbleSize val="0"/>
        </c:dLbls>
        <c:marker val="1"/>
        <c:smooth val="0"/>
        <c:axId val="213065728"/>
        <c:axId val="213068032"/>
      </c:lineChart>
      <c:catAx>
        <c:axId val="213065728"/>
        <c:scaling>
          <c:orientation val="minMax"/>
        </c:scaling>
        <c:delete val="0"/>
        <c:axPos val="b"/>
        <c:title>
          <c:tx>
            <c:rich>
              <a:bodyPr/>
              <a:lstStyle/>
              <a:p>
                <a:pPr>
                  <a:defRPr lang="en-GB"/>
                </a:pPr>
                <a:r>
                  <a:rPr lang="en-GB" dirty="0" smtClean="0"/>
                  <a:t>Year of first HIV diagnosis</a:t>
                </a:r>
                <a:r>
                  <a:rPr lang="en-GB" baseline="0" dirty="0" smtClean="0"/>
                  <a:t> in the UK</a:t>
                </a:r>
                <a:endParaRPr lang="en-GB" dirty="0"/>
              </a:p>
            </c:rich>
          </c:tx>
          <c:layout/>
          <c:overlay val="0"/>
        </c:title>
        <c:numFmt formatCode="General" sourceLinked="1"/>
        <c:majorTickMark val="out"/>
        <c:minorTickMark val="none"/>
        <c:tickLblPos val="nextTo"/>
        <c:txPr>
          <a:bodyPr/>
          <a:lstStyle/>
          <a:p>
            <a:pPr>
              <a:defRPr lang="en-GB"/>
            </a:pPr>
            <a:endParaRPr lang="en-US"/>
          </a:p>
        </c:txPr>
        <c:crossAx val="213068032"/>
        <c:crosses val="autoZero"/>
        <c:auto val="1"/>
        <c:lblAlgn val="ctr"/>
        <c:lblOffset val="100"/>
        <c:noMultiLvlLbl val="0"/>
      </c:catAx>
      <c:valAx>
        <c:axId val="213068032"/>
        <c:scaling>
          <c:orientation val="minMax"/>
        </c:scaling>
        <c:delete val="0"/>
        <c:axPos val="l"/>
        <c:title>
          <c:tx>
            <c:rich>
              <a:bodyPr rot="-5400000" vert="horz"/>
              <a:lstStyle/>
              <a:p>
                <a:pPr>
                  <a:defRPr lang="en-GB"/>
                </a:pPr>
                <a:r>
                  <a:rPr lang="en-US" dirty="0" smtClean="0"/>
                  <a:t>Numbers of new HIV diagnoses</a:t>
                </a:r>
                <a:endParaRPr lang="en-US" dirty="0"/>
              </a:p>
            </c:rich>
          </c:tx>
          <c:layout/>
          <c:overlay val="0"/>
        </c:title>
        <c:numFmt formatCode="0" sourceLinked="1"/>
        <c:majorTickMark val="out"/>
        <c:minorTickMark val="none"/>
        <c:tickLblPos val="nextTo"/>
        <c:txPr>
          <a:bodyPr/>
          <a:lstStyle/>
          <a:p>
            <a:pPr>
              <a:defRPr lang="en-GB"/>
            </a:pPr>
            <a:endParaRPr lang="en-US"/>
          </a:p>
        </c:txPr>
        <c:crossAx val="213065728"/>
        <c:crosses val="autoZero"/>
        <c:crossBetween val="between"/>
      </c:valAx>
      <c:spPr>
        <a:noFill/>
        <a:ln w="25400">
          <a:noFill/>
        </a:ln>
      </c:spPr>
    </c:plotArea>
    <c:plotVisOnly val="1"/>
    <c:dispBlanksAs val="gap"/>
    <c:showDLblsOverMax val="0"/>
  </c:chart>
  <c:spPr>
    <a:noFill/>
    <a:ln>
      <a:noFill/>
    </a:ln>
  </c:spPr>
  <c:txPr>
    <a:bodyPr/>
    <a:lstStyle/>
    <a:p>
      <a:pPr>
        <a:defRPr sz="1200">
          <a:latin typeface="Gill Sans MT"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8C6DC-1CC8-40DF-99D7-AD53784F93D9}" type="datetimeFigureOut">
              <a:rPr lang="en-GB" smtClean="0"/>
              <a:t>26/11/2011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E2103-4387-4870-8115-F2CC27D3ACBD}" type="slidenum">
              <a:rPr lang="en-GB" smtClean="0"/>
              <a:t>‹#›</a:t>
            </a:fld>
            <a:endParaRPr lang="en-GB"/>
          </a:p>
        </p:txBody>
      </p:sp>
    </p:spTree>
    <p:extLst>
      <p:ext uri="{BB962C8B-B14F-4D97-AF65-F5344CB8AC3E}">
        <p14:creationId xmlns:p14="http://schemas.microsoft.com/office/powerpoint/2010/main" val="390097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8B44A41-3D18-458E-A4CF-86EFD6BC2C56}" type="slidenum">
              <a:rPr lang="en-GB" smtClean="0"/>
              <a:pPr eaLnBrk="1" hangingPunct="1"/>
              <a:t>3</a:t>
            </a:fld>
            <a:endParaRPr lang="en-GB"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615" y="4343400"/>
            <a:ext cx="502877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lstStyle/>
          <a:p>
            <a:pPr eaLnBrk="1" hangingPunct="1"/>
            <a:r>
              <a:rPr lang="pt-BR" smtClean="0">
                <a:latin typeface="Arial" pitchFamily="34" charset="0"/>
              </a:rPr>
              <a:t>The management of HIV infection has dramatically changed since the epidemic first began in the early 80s. We now have effective treatment available in order to manage HIV infection but unfortunately not yet a cure. Whilst treatment is effective, no major barrier remains the provision of treatment to those who need it. In 2006 there were 700,000 people started on antiretroviral therapy drugs. This was only providied to 28% of those who needed it. With over 4 millions new infections in 2006 this equates to 6 new infections for every person started on treatment. Prevention therefore is a major factor in Hglobal IV management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A588B9-2837-45FD-8D59-4CC64AEF7A31}" type="slidenum">
              <a:rPr lang="en-GB"/>
              <a:pPr eaLnBrk="1" hangingPunct="1"/>
              <a:t>57</a:t>
            </a:fld>
            <a:endParaRPr lang="en-GB"/>
          </a:p>
        </p:txBody>
      </p:sp>
      <p:sp>
        <p:nvSpPr>
          <p:cNvPr id="993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5AAB9BB-9F46-4260-93DA-2616162D94B5}" type="slidenum">
              <a:rPr lang="en-US" sz="1200">
                <a:solidFill>
                  <a:srgbClr val="000000"/>
                </a:solidFill>
              </a:rPr>
              <a:pPr algn="r" eaLnBrk="1" hangingPunct="1"/>
              <a:t>57</a:t>
            </a:fld>
            <a:endParaRPr lang="en-US" sz="1200">
              <a:solidFill>
                <a:srgbClr val="000000"/>
              </a:solidFill>
            </a:endParaRPr>
          </a:p>
        </p:txBody>
      </p:sp>
      <p:sp>
        <p:nvSpPr>
          <p:cNvPr id="9933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1" tIns="44857" rIns="89711" bIns="44857" anchor="b"/>
          <a:lstStyle>
            <a:lvl1pPr defTabSz="900113" eaLnBrk="0" hangingPunct="0">
              <a:defRPr>
                <a:solidFill>
                  <a:schemeClr val="tx1"/>
                </a:solidFill>
                <a:latin typeface="Arial" pitchFamily="34" charset="0"/>
                <a:cs typeface="Arial" pitchFamily="34" charset="0"/>
              </a:defRPr>
            </a:lvl1pPr>
            <a:lvl2pPr marL="742950" indent="-285750" defTabSz="900113" eaLnBrk="0" hangingPunct="0">
              <a:defRPr>
                <a:solidFill>
                  <a:schemeClr val="tx1"/>
                </a:solidFill>
                <a:latin typeface="Arial" pitchFamily="34" charset="0"/>
                <a:cs typeface="Arial" pitchFamily="34" charset="0"/>
              </a:defRPr>
            </a:lvl2pPr>
            <a:lvl3pPr marL="1143000" indent="-228600" defTabSz="900113" eaLnBrk="0" hangingPunct="0">
              <a:defRPr>
                <a:solidFill>
                  <a:schemeClr val="tx1"/>
                </a:solidFill>
                <a:latin typeface="Arial" pitchFamily="34" charset="0"/>
                <a:cs typeface="Arial" pitchFamily="34" charset="0"/>
              </a:defRPr>
            </a:lvl3pPr>
            <a:lvl4pPr marL="1600200" indent="-228600" defTabSz="900113" eaLnBrk="0" hangingPunct="0">
              <a:defRPr>
                <a:solidFill>
                  <a:schemeClr val="tx1"/>
                </a:solidFill>
                <a:latin typeface="Arial" pitchFamily="34" charset="0"/>
                <a:cs typeface="Arial" pitchFamily="34" charset="0"/>
              </a:defRPr>
            </a:lvl4pPr>
            <a:lvl5pPr marL="2057400" indent="-228600" defTabSz="900113" eaLnBrk="0" hangingPunct="0">
              <a:defRPr>
                <a:solidFill>
                  <a:schemeClr val="tx1"/>
                </a:solidFill>
                <a:latin typeface="Arial" pitchFamily="34" charset="0"/>
                <a:cs typeface="Arial" pitchFamily="34" charset="0"/>
              </a:defRPr>
            </a:lvl5pPr>
            <a:lvl6pPr marL="2514600" indent="-228600" defTabSz="9001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01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01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01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5F868B5-F2C8-4D7F-B8DE-7FC41488D26A}" type="slidenum">
              <a:rPr lang="en-US" sz="1200">
                <a:solidFill>
                  <a:srgbClr val="000000"/>
                </a:solidFill>
              </a:rPr>
              <a:pPr algn="r" eaLnBrk="1" hangingPunct="1"/>
              <a:t>57</a:t>
            </a:fld>
            <a:endParaRPr lang="en-US" sz="1200">
              <a:solidFill>
                <a:srgbClr val="000000"/>
              </a:solidFill>
            </a:endParaRPr>
          </a:p>
        </p:txBody>
      </p:sp>
      <p:sp>
        <p:nvSpPr>
          <p:cNvPr id="99333" name="Slide Image Placeholder 1"/>
          <p:cNvSpPr>
            <a:spLocks noGrp="1" noRot="1" noChangeAspect="1" noTextEdit="1"/>
          </p:cNvSpPr>
          <p:nvPr>
            <p:ph type="sldImg"/>
          </p:nvPr>
        </p:nvSpPr>
        <p:spPr>
          <a:ln/>
        </p:spPr>
      </p:sp>
      <p:sp>
        <p:nvSpPr>
          <p:cNvPr id="99334" name="Notes Placeholder 2"/>
          <p:cNvSpPr>
            <a:spLocks noGrp="1"/>
          </p:cNvSpPr>
          <p:nvPr>
            <p:ph type="body" idx="1"/>
          </p:nvPr>
        </p:nvSpPr>
        <p:spPr>
          <a:noFill/>
        </p:spPr>
        <p:txBody>
          <a:bodyPr lIns="89711" tIns="44857" rIns="89711" bIns="44857"/>
          <a:lstStyle/>
          <a:p>
            <a:pPr eaLnBrk="1" hangingPunct="1">
              <a:spcBef>
                <a:spcPct val="0"/>
              </a:spcBef>
            </a:pPr>
            <a:endParaRPr lang="en-US" smtClean="0"/>
          </a:p>
        </p:txBody>
      </p:sp>
      <p:sp>
        <p:nvSpPr>
          <p:cNvPr id="993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1" tIns="44857" rIns="89711" bIns="44857" anchor="b"/>
          <a:lstStyle>
            <a:lvl1pPr defTabSz="900113" eaLnBrk="0" hangingPunct="0">
              <a:defRPr>
                <a:solidFill>
                  <a:schemeClr val="tx1"/>
                </a:solidFill>
                <a:latin typeface="Arial" pitchFamily="34" charset="0"/>
                <a:cs typeface="Arial" pitchFamily="34" charset="0"/>
              </a:defRPr>
            </a:lvl1pPr>
            <a:lvl2pPr marL="742950" indent="-285750" defTabSz="900113" eaLnBrk="0" hangingPunct="0">
              <a:defRPr>
                <a:solidFill>
                  <a:schemeClr val="tx1"/>
                </a:solidFill>
                <a:latin typeface="Arial" pitchFamily="34" charset="0"/>
                <a:cs typeface="Arial" pitchFamily="34" charset="0"/>
              </a:defRPr>
            </a:lvl2pPr>
            <a:lvl3pPr marL="1143000" indent="-228600" defTabSz="900113" eaLnBrk="0" hangingPunct="0">
              <a:defRPr>
                <a:solidFill>
                  <a:schemeClr val="tx1"/>
                </a:solidFill>
                <a:latin typeface="Arial" pitchFamily="34" charset="0"/>
                <a:cs typeface="Arial" pitchFamily="34" charset="0"/>
              </a:defRPr>
            </a:lvl3pPr>
            <a:lvl4pPr marL="1600200" indent="-228600" defTabSz="900113" eaLnBrk="0" hangingPunct="0">
              <a:defRPr>
                <a:solidFill>
                  <a:schemeClr val="tx1"/>
                </a:solidFill>
                <a:latin typeface="Arial" pitchFamily="34" charset="0"/>
                <a:cs typeface="Arial" pitchFamily="34" charset="0"/>
              </a:defRPr>
            </a:lvl4pPr>
            <a:lvl5pPr marL="2057400" indent="-228600" defTabSz="900113" eaLnBrk="0" hangingPunct="0">
              <a:defRPr>
                <a:solidFill>
                  <a:schemeClr val="tx1"/>
                </a:solidFill>
                <a:latin typeface="Arial" pitchFamily="34" charset="0"/>
                <a:cs typeface="Arial" pitchFamily="34" charset="0"/>
              </a:defRPr>
            </a:lvl5pPr>
            <a:lvl6pPr marL="2514600" indent="-228600" defTabSz="9001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01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01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01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CB7B741-8466-4C86-AC11-62C2BD0C3D73}" type="slidenum">
              <a:rPr lang="en-US" sz="1200">
                <a:solidFill>
                  <a:srgbClr val="000000"/>
                </a:solidFill>
                <a:latin typeface="Calibri" pitchFamily="34" charset="0"/>
              </a:rPr>
              <a:pPr algn="r" eaLnBrk="1" hangingPunct="1"/>
              <a:t>57</a:t>
            </a:fld>
            <a:endParaRPr lang="en-US" sz="120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8D91ED-082A-4569-B68D-E124F2045249}" type="slidenum">
              <a:rPr lang="en-GB"/>
              <a:pPr eaLnBrk="1" hangingPunct="1"/>
              <a:t>58</a:t>
            </a:fld>
            <a:endParaRPr lang="en-GB"/>
          </a:p>
        </p:txBody>
      </p:sp>
      <p:sp>
        <p:nvSpPr>
          <p:cNvPr id="1003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15F6A22-78F4-4A13-A66E-4BC9B232CB63}" type="slidenum">
              <a:rPr lang="en-US" sz="1200">
                <a:solidFill>
                  <a:srgbClr val="000000"/>
                </a:solidFill>
              </a:rPr>
              <a:pPr algn="r" eaLnBrk="1" hangingPunct="1"/>
              <a:t>58</a:t>
            </a:fld>
            <a:endParaRPr lang="en-US" sz="1200">
              <a:solidFill>
                <a:srgbClr val="000000"/>
              </a:solidFill>
            </a:endParaRPr>
          </a:p>
        </p:txBody>
      </p:sp>
      <p:sp>
        <p:nvSpPr>
          <p:cNvPr id="10035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1" tIns="44857" rIns="89711" bIns="44857" anchor="b"/>
          <a:lstStyle>
            <a:lvl1pPr defTabSz="900113" eaLnBrk="0" hangingPunct="0">
              <a:defRPr>
                <a:solidFill>
                  <a:schemeClr val="tx1"/>
                </a:solidFill>
                <a:latin typeface="Arial" pitchFamily="34" charset="0"/>
                <a:cs typeface="Arial" pitchFamily="34" charset="0"/>
              </a:defRPr>
            </a:lvl1pPr>
            <a:lvl2pPr marL="742950" indent="-285750" defTabSz="900113" eaLnBrk="0" hangingPunct="0">
              <a:defRPr>
                <a:solidFill>
                  <a:schemeClr val="tx1"/>
                </a:solidFill>
                <a:latin typeface="Arial" pitchFamily="34" charset="0"/>
                <a:cs typeface="Arial" pitchFamily="34" charset="0"/>
              </a:defRPr>
            </a:lvl2pPr>
            <a:lvl3pPr marL="1143000" indent="-228600" defTabSz="900113" eaLnBrk="0" hangingPunct="0">
              <a:defRPr>
                <a:solidFill>
                  <a:schemeClr val="tx1"/>
                </a:solidFill>
                <a:latin typeface="Arial" pitchFamily="34" charset="0"/>
                <a:cs typeface="Arial" pitchFamily="34" charset="0"/>
              </a:defRPr>
            </a:lvl3pPr>
            <a:lvl4pPr marL="1600200" indent="-228600" defTabSz="900113" eaLnBrk="0" hangingPunct="0">
              <a:defRPr>
                <a:solidFill>
                  <a:schemeClr val="tx1"/>
                </a:solidFill>
                <a:latin typeface="Arial" pitchFamily="34" charset="0"/>
                <a:cs typeface="Arial" pitchFamily="34" charset="0"/>
              </a:defRPr>
            </a:lvl4pPr>
            <a:lvl5pPr marL="2057400" indent="-228600" defTabSz="900113" eaLnBrk="0" hangingPunct="0">
              <a:defRPr>
                <a:solidFill>
                  <a:schemeClr val="tx1"/>
                </a:solidFill>
                <a:latin typeface="Arial" pitchFamily="34" charset="0"/>
                <a:cs typeface="Arial" pitchFamily="34" charset="0"/>
              </a:defRPr>
            </a:lvl5pPr>
            <a:lvl6pPr marL="2514600" indent="-228600" defTabSz="9001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01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01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01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2D56A1F-2F46-4DF0-B533-044DF39AD55B}" type="slidenum">
              <a:rPr lang="en-US" sz="1200">
                <a:solidFill>
                  <a:srgbClr val="000000"/>
                </a:solidFill>
              </a:rPr>
              <a:pPr algn="r" eaLnBrk="1" hangingPunct="1"/>
              <a:t>58</a:t>
            </a:fld>
            <a:endParaRPr lang="en-US" sz="1200">
              <a:solidFill>
                <a:srgbClr val="000000"/>
              </a:solidFill>
            </a:endParaRPr>
          </a:p>
        </p:txBody>
      </p:sp>
      <p:sp>
        <p:nvSpPr>
          <p:cNvPr id="100357" name="Slide Image Placeholder 1"/>
          <p:cNvSpPr>
            <a:spLocks noGrp="1" noRot="1" noChangeAspect="1" noTextEdit="1"/>
          </p:cNvSpPr>
          <p:nvPr>
            <p:ph type="sldImg"/>
          </p:nvPr>
        </p:nvSpPr>
        <p:spPr>
          <a:ln/>
        </p:spPr>
      </p:sp>
      <p:sp>
        <p:nvSpPr>
          <p:cNvPr id="100358" name="Notes Placeholder 2"/>
          <p:cNvSpPr>
            <a:spLocks noGrp="1"/>
          </p:cNvSpPr>
          <p:nvPr>
            <p:ph type="body" idx="1"/>
          </p:nvPr>
        </p:nvSpPr>
        <p:spPr>
          <a:noFill/>
        </p:spPr>
        <p:txBody>
          <a:bodyPr lIns="89711" tIns="44857" rIns="89711" bIns="44857"/>
          <a:lstStyle/>
          <a:p>
            <a:pPr eaLnBrk="1" hangingPunct="1">
              <a:spcBef>
                <a:spcPct val="0"/>
              </a:spcBef>
            </a:pPr>
            <a:endParaRPr lang="en-US" smtClean="0"/>
          </a:p>
        </p:txBody>
      </p:sp>
      <p:sp>
        <p:nvSpPr>
          <p:cNvPr id="1003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1" tIns="44857" rIns="89711" bIns="44857" anchor="b"/>
          <a:lstStyle>
            <a:lvl1pPr defTabSz="900113" eaLnBrk="0" hangingPunct="0">
              <a:defRPr>
                <a:solidFill>
                  <a:schemeClr val="tx1"/>
                </a:solidFill>
                <a:latin typeface="Arial" pitchFamily="34" charset="0"/>
                <a:cs typeface="Arial" pitchFamily="34" charset="0"/>
              </a:defRPr>
            </a:lvl1pPr>
            <a:lvl2pPr marL="742950" indent="-285750" defTabSz="900113" eaLnBrk="0" hangingPunct="0">
              <a:defRPr>
                <a:solidFill>
                  <a:schemeClr val="tx1"/>
                </a:solidFill>
                <a:latin typeface="Arial" pitchFamily="34" charset="0"/>
                <a:cs typeface="Arial" pitchFamily="34" charset="0"/>
              </a:defRPr>
            </a:lvl2pPr>
            <a:lvl3pPr marL="1143000" indent="-228600" defTabSz="900113" eaLnBrk="0" hangingPunct="0">
              <a:defRPr>
                <a:solidFill>
                  <a:schemeClr val="tx1"/>
                </a:solidFill>
                <a:latin typeface="Arial" pitchFamily="34" charset="0"/>
                <a:cs typeface="Arial" pitchFamily="34" charset="0"/>
              </a:defRPr>
            </a:lvl3pPr>
            <a:lvl4pPr marL="1600200" indent="-228600" defTabSz="900113" eaLnBrk="0" hangingPunct="0">
              <a:defRPr>
                <a:solidFill>
                  <a:schemeClr val="tx1"/>
                </a:solidFill>
                <a:latin typeface="Arial" pitchFamily="34" charset="0"/>
                <a:cs typeface="Arial" pitchFamily="34" charset="0"/>
              </a:defRPr>
            </a:lvl4pPr>
            <a:lvl5pPr marL="2057400" indent="-228600" defTabSz="900113" eaLnBrk="0" hangingPunct="0">
              <a:defRPr>
                <a:solidFill>
                  <a:schemeClr val="tx1"/>
                </a:solidFill>
                <a:latin typeface="Arial" pitchFamily="34" charset="0"/>
                <a:cs typeface="Arial" pitchFamily="34" charset="0"/>
              </a:defRPr>
            </a:lvl5pPr>
            <a:lvl6pPr marL="2514600" indent="-228600" defTabSz="9001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001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001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001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C7ACF57-74DB-4676-907C-C9A76A74086C}" type="slidenum">
              <a:rPr lang="en-US" sz="1200">
                <a:solidFill>
                  <a:srgbClr val="000000"/>
                </a:solidFill>
                <a:latin typeface="Calibri" pitchFamily="34" charset="0"/>
              </a:rPr>
              <a:pPr algn="r" eaLnBrk="1" hangingPunct="1"/>
              <a:t>58</a:t>
            </a:fld>
            <a:endParaRPr lang="en-US" sz="120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C528B4-00F7-47F0-A44E-3F8924F9B7A6}" type="slidenum">
              <a:rPr lang="en-GB"/>
              <a:pPr eaLnBrk="1" hangingPunct="1"/>
              <a:t>59</a:t>
            </a:fld>
            <a:endParaRPr lang="en-GB"/>
          </a:p>
        </p:txBody>
      </p:sp>
      <p:sp>
        <p:nvSpPr>
          <p:cNvPr id="1013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234C748-6B9D-4518-A30D-E7642C8680D6}" type="slidenum">
              <a:rPr lang="en-US" sz="1200"/>
              <a:pPr algn="r" eaLnBrk="1" hangingPunct="1"/>
              <a:t>59</a:t>
            </a:fld>
            <a:endParaRPr lang="en-US" sz="120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p:spPr>
        <p:txBody>
          <a:bodyPr lIns="91413" tIns="45707" rIns="91413" bIns="45707"/>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13" tIns="45707" rIns="91413" bIns="45707" anchor="b"/>
          <a:lstStyle/>
          <a:p>
            <a:pPr algn="r" defTabSz="912739"/>
            <a:fld id="{D5C2771A-55C9-4264-97D4-228490998C49}" type="slidenum">
              <a:rPr lang="en-US" sz="1200">
                <a:cs typeface="Arial" charset="0"/>
              </a:rPr>
              <a:pPr algn="r" defTabSz="912739"/>
              <a:t>60</a:t>
            </a:fld>
            <a:endParaRPr lang="en-US" sz="1200" dirty="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lIns="91413" tIns="45707" rIns="91413" bIns="45707"/>
          <a:lstStyle/>
          <a:p>
            <a:pPr eaLnBrk="1" hangingPunct="1">
              <a:buFontTx/>
              <a:buChar char="-"/>
            </a:pPr>
            <a:r>
              <a:rPr lang="en-US" smtClean="0"/>
              <a:t>Medication adherence will be supported by trained counselors</a:t>
            </a:r>
          </a:p>
          <a:p>
            <a:pPr eaLnBrk="1" hangingPunct="1">
              <a:buFontTx/>
              <a:buChar char="-"/>
            </a:pPr>
            <a:r>
              <a:rPr lang="en-US" smtClean="0"/>
              <a:t>Multiple methods used to measure adherence. Participants will keep a medication diary indicating for each time they take a pil the date and time of day.  They will also be queried at different study visits for a self-report about their adherence.  Finally, pill counts will be performed at every study visit. We will also conduct random home visits to count pills.  Finally after the study is complete, we will test stored blood samples from persons who were taking TDF2 to measure drug levels.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091DCF-7AF2-4599-9288-E69327A1C619}" type="slidenum">
              <a:rPr lang="en-GB"/>
              <a:pPr eaLnBrk="1" hangingPunct="1"/>
              <a:t>61</a:t>
            </a:fld>
            <a:endParaRPr lang="en-GB"/>
          </a:p>
        </p:txBody>
      </p:sp>
      <p:sp>
        <p:nvSpPr>
          <p:cNvPr id="1024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35EAA8F-5984-40F7-8FC5-52C7DF3CF78C}" type="slidenum">
              <a:rPr lang="en-US" sz="1200"/>
              <a:pPr algn="r" eaLnBrk="1" hangingPunct="1"/>
              <a:t>61</a:t>
            </a:fld>
            <a:endParaRPr lang="en-US" sz="120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p:spPr>
        <p:txBody>
          <a:bodyPr lIns="91413" tIns="45707" rIns="91413" bIns="45707"/>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624555-725B-4767-9B97-495B8D55105F}" type="slidenum">
              <a:rPr lang="en-GB"/>
              <a:pPr/>
              <a:t>73</a:t>
            </a:fld>
            <a:endParaRPr lang="en-GB"/>
          </a:p>
        </p:txBody>
      </p:sp>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xfrm>
            <a:off x="914400" y="4343400"/>
            <a:ext cx="5029200" cy="4114800"/>
          </a:xfrm>
        </p:spPr>
        <p:txBody>
          <a:bodyPr lIns="91422" tIns="45711" rIns="91422" bIns="45711"/>
          <a:lstStyle/>
          <a:p>
            <a:endParaRPr lang="en-US"/>
          </a:p>
        </p:txBody>
      </p:sp>
      <p:sp>
        <p:nvSpPr>
          <p:cNvPr id="16486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b"/>
          <a:lstStyle>
            <a:lvl1pPr>
              <a:defRPr>
                <a:solidFill>
                  <a:schemeClr val="tx1"/>
                </a:solidFill>
                <a:latin typeface="Arial" pitchFamily="34" charset="0"/>
              </a:defRPr>
            </a:lvl1pPr>
            <a:lvl2pPr marL="749300" indent="-287338">
              <a:defRPr>
                <a:solidFill>
                  <a:schemeClr val="tx1"/>
                </a:solidFill>
                <a:latin typeface="Arial" pitchFamily="34" charset="0"/>
              </a:defRPr>
            </a:lvl2pPr>
            <a:lvl3pPr marL="1154113" indent="-231775">
              <a:defRPr>
                <a:solidFill>
                  <a:schemeClr val="tx1"/>
                </a:solidFill>
                <a:latin typeface="Arial" pitchFamily="34" charset="0"/>
              </a:defRPr>
            </a:lvl3pPr>
            <a:lvl4pPr marL="1614488" indent="-230188">
              <a:defRPr>
                <a:solidFill>
                  <a:schemeClr val="tx1"/>
                </a:solidFill>
                <a:latin typeface="Arial" pitchFamily="34" charset="0"/>
              </a:defRPr>
            </a:lvl4pPr>
            <a:lvl5pPr marL="2076450" indent="-230188">
              <a:defRPr>
                <a:solidFill>
                  <a:schemeClr val="tx1"/>
                </a:solidFill>
                <a:latin typeface="Arial" pitchFamily="34" charset="0"/>
              </a:defRPr>
            </a:lvl5pPr>
            <a:lvl6pPr marL="2533650" indent="-230188" fontAlgn="base">
              <a:spcBef>
                <a:spcPct val="0"/>
              </a:spcBef>
              <a:spcAft>
                <a:spcPct val="0"/>
              </a:spcAft>
              <a:defRPr>
                <a:solidFill>
                  <a:schemeClr val="tx1"/>
                </a:solidFill>
                <a:latin typeface="Arial" pitchFamily="34" charset="0"/>
              </a:defRPr>
            </a:lvl6pPr>
            <a:lvl7pPr marL="2990850" indent="-230188" fontAlgn="base">
              <a:spcBef>
                <a:spcPct val="0"/>
              </a:spcBef>
              <a:spcAft>
                <a:spcPct val="0"/>
              </a:spcAft>
              <a:defRPr>
                <a:solidFill>
                  <a:schemeClr val="tx1"/>
                </a:solidFill>
                <a:latin typeface="Arial" pitchFamily="34" charset="0"/>
              </a:defRPr>
            </a:lvl7pPr>
            <a:lvl8pPr marL="3448050" indent="-230188" fontAlgn="base">
              <a:spcBef>
                <a:spcPct val="0"/>
              </a:spcBef>
              <a:spcAft>
                <a:spcPct val="0"/>
              </a:spcAft>
              <a:defRPr>
                <a:solidFill>
                  <a:schemeClr val="tx1"/>
                </a:solidFill>
                <a:latin typeface="Arial" pitchFamily="34" charset="0"/>
              </a:defRPr>
            </a:lvl8pPr>
            <a:lvl9pPr marL="3905250" indent="-230188" fontAlgn="base">
              <a:spcBef>
                <a:spcPct val="0"/>
              </a:spcBef>
              <a:spcAft>
                <a:spcPct val="0"/>
              </a:spcAft>
              <a:defRPr>
                <a:solidFill>
                  <a:schemeClr val="tx1"/>
                </a:solidFill>
                <a:latin typeface="Arial" pitchFamily="34" charset="0"/>
              </a:defRPr>
            </a:lvl9pPr>
          </a:lstStyle>
          <a:p>
            <a:pPr algn="r" eaLnBrk="0" hangingPunct="0"/>
            <a:fld id="{8E752C7E-A011-4CDA-8997-C77D508C2234}" type="slidenum">
              <a:rPr lang="en-GB" sz="1200">
                <a:latin typeface="Times New Roman" pitchFamily="18" charset="0"/>
              </a:rPr>
              <a:pPr algn="r" eaLnBrk="0" hangingPunct="0"/>
              <a:t>73</a:t>
            </a:fld>
            <a:endParaRPr lang="en-GB"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C01E0B-2E57-44A9-BBF3-07C166A5ABD1}" type="slidenum">
              <a:rPr lang="en-GB">
                <a:solidFill>
                  <a:prstClr val="black"/>
                </a:solidFill>
              </a:rPr>
              <a:pPr/>
              <a:t>84</a:t>
            </a:fld>
            <a:endParaRPr lang="en-GB">
              <a:solidFill>
                <a:prstClr val="black"/>
              </a:solidFill>
            </a:endParaRPr>
          </a:p>
        </p:txBody>
      </p:sp>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p:txBody>
          <a:bodyPr/>
          <a:lstStyle/>
          <a:p>
            <a:endParaRPr lang="en-US"/>
          </a:p>
        </p:txBody>
      </p:sp>
      <p:sp>
        <p:nvSpPr>
          <p:cNvPr id="60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E709A583-A617-4F10-9E4E-BF2161E7ADE7}" type="slidenum">
              <a:rPr lang="en-US" sz="1200">
                <a:solidFill>
                  <a:prstClr val="black"/>
                </a:solidFill>
                <a:latin typeface="Calibri" pitchFamily="34" charset="0"/>
              </a:rPr>
              <a:pPr algn="r" fontAlgn="base">
                <a:spcBef>
                  <a:spcPct val="0"/>
                </a:spcBef>
                <a:spcAft>
                  <a:spcPct val="0"/>
                </a:spcAft>
              </a:pPr>
              <a:t>84</a:t>
            </a:fld>
            <a:endParaRPr lang="en-US" sz="1200">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CCD06-30F5-44CC-9D5A-0B7ABF7BD71A}" type="slidenum">
              <a:rPr lang="en-GB">
                <a:solidFill>
                  <a:prstClr val="black"/>
                </a:solidFill>
              </a:rPr>
              <a:pPr/>
              <a:t>85</a:t>
            </a:fld>
            <a:endParaRPr lang="en-GB">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spcBef>
                <a:spcPct val="0"/>
              </a:spcBef>
            </a:pPr>
            <a:r>
              <a:rPr lang="en-US" i="1"/>
              <a:t>The single regressor of TVF-DP in tissue was used to predict explant p24.  This dose-response relationship was modeled with a linear regression.  The r2 shows the proportion of the variance explained by the linear model and the probability value tests whether the slope of the line is significantly different from zero (i.e. horizontal line).  </a:t>
            </a:r>
            <a:r>
              <a:rPr lang="en-US" b="1" i="1"/>
              <a:t>We can see that the slope was significant and negative showing virus inhibition with increasing concentrations of TFV-DP</a:t>
            </a:r>
            <a:r>
              <a:rPr lang="en-US" i="1"/>
              <a:t>. The p24 data were variable and we are looking at dichotomizing the p24 by applying an ‘infected’ vs. ‘non-infected’ criteria so that we can run a probability analyses (logistic regression) to use tissue drug levels to predict infectivity.  </a:t>
            </a:r>
            <a:r>
              <a:rPr lang="en-US" b="1" i="1"/>
              <a:t>With this experimental design, we now have the ability to independently vary both the dose and the response to test efficacy after in-vivo exposure to drugs.</a:t>
            </a:r>
            <a:endParaRPr lang="en-US" b="1"/>
          </a:p>
          <a:p>
            <a:endParaRPr lang="en-US"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F0C8A3-825A-4702-B8E0-DDDA89236F4D}" type="slidenum">
              <a:rPr lang="en-GB">
                <a:solidFill>
                  <a:prstClr val="black"/>
                </a:solidFill>
              </a:rPr>
              <a:pPr/>
              <a:t>86</a:t>
            </a:fld>
            <a:endParaRPr lang="en-GB">
              <a:solidFill>
                <a:prstClr val="black"/>
              </a:solidFill>
            </a:endParaRPr>
          </a:p>
        </p:txBody>
      </p:sp>
      <p:sp>
        <p:nvSpPr>
          <p:cNvPr id="387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896938">
              <a:defRPr>
                <a:solidFill>
                  <a:schemeClr val="tx1"/>
                </a:solidFill>
                <a:latin typeface="Arial" pitchFamily="34" charset="0"/>
              </a:defRPr>
            </a:lvl1pPr>
            <a:lvl2pPr marL="728663" indent="-279400" defTabSz="896938">
              <a:defRPr>
                <a:solidFill>
                  <a:schemeClr val="tx1"/>
                </a:solidFill>
                <a:latin typeface="Arial" pitchFamily="34" charset="0"/>
              </a:defRPr>
            </a:lvl2pPr>
            <a:lvl3pPr marL="1122363" indent="-225425" defTabSz="896938">
              <a:defRPr>
                <a:solidFill>
                  <a:schemeClr val="tx1"/>
                </a:solidFill>
                <a:latin typeface="Arial" pitchFamily="34" charset="0"/>
              </a:defRPr>
            </a:lvl3pPr>
            <a:lvl4pPr marL="1570038" indent="-223838" defTabSz="896938">
              <a:defRPr>
                <a:solidFill>
                  <a:schemeClr val="tx1"/>
                </a:solidFill>
                <a:latin typeface="Arial" pitchFamily="34" charset="0"/>
              </a:defRPr>
            </a:lvl4pPr>
            <a:lvl5pPr marL="2019300" indent="-225425" defTabSz="896938">
              <a:defRPr>
                <a:solidFill>
                  <a:schemeClr val="tx1"/>
                </a:solidFill>
                <a:latin typeface="Arial" pitchFamily="34" charset="0"/>
              </a:defRPr>
            </a:lvl5pPr>
            <a:lvl6pPr marL="2476500" indent="-225425" defTabSz="896938" fontAlgn="base">
              <a:spcBef>
                <a:spcPct val="0"/>
              </a:spcBef>
              <a:spcAft>
                <a:spcPct val="0"/>
              </a:spcAft>
              <a:defRPr>
                <a:solidFill>
                  <a:schemeClr val="tx1"/>
                </a:solidFill>
                <a:latin typeface="Arial" pitchFamily="34" charset="0"/>
              </a:defRPr>
            </a:lvl6pPr>
            <a:lvl7pPr marL="2933700" indent="-225425" defTabSz="896938" fontAlgn="base">
              <a:spcBef>
                <a:spcPct val="0"/>
              </a:spcBef>
              <a:spcAft>
                <a:spcPct val="0"/>
              </a:spcAft>
              <a:defRPr>
                <a:solidFill>
                  <a:schemeClr val="tx1"/>
                </a:solidFill>
                <a:latin typeface="Arial" pitchFamily="34" charset="0"/>
              </a:defRPr>
            </a:lvl7pPr>
            <a:lvl8pPr marL="3390900" indent="-225425" defTabSz="896938" fontAlgn="base">
              <a:spcBef>
                <a:spcPct val="0"/>
              </a:spcBef>
              <a:spcAft>
                <a:spcPct val="0"/>
              </a:spcAft>
              <a:defRPr>
                <a:solidFill>
                  <a:schemeClr val="tx1"/>
                </a:solidFill>
                <a:latin typeface="Arial" pitchFamily="34" charset="0"/>
              </a:defRPr>
            </a:lvl8pPr>
            <a:lvl9pPr marL="3848100" indent="-225425" defTabSz="896938"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FAD3B551-416F-4348-A060-BB5916BC88A3}" type="slidenum">
              <a:rPr lang="en-US" sz="1200">
                <a:solidFill>
                  <a:srgbClr val="000000"/>
                </a:solidFill>
                <a:ea typeface="ＭＳ Ｐゴシック" pitchFamily="34" charset="-128"/>
                <a:cs typeface="Arial" pitchFamily="34" charset="0"/>
              </a:rPr>
              <a:pPr algn="r" fontAlgn="base">
                <a:spcBef>
                  <a:spcPct val="0"/>
                </a:spcBef>
                <a:spcAft>
                  <a:spcPct val="0"/>
                </a:spcAft>
              </a:pPr>
              <a:t>86</a:t>
            </a:fld>
            <a:endParaRPr lang="en-US" sz="1200">
              <a:solidFill>
                <a:srgbClr val="000000"/>
              </a:solidFill>
              <a:ea typeface="ＭＳ Ｐゴシック" pitchFamily="34" charset="-128"/>
              <a:cs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lIns="91430" tIns="45716" rIns="91430" bIns="45716"/>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90745-26EE-41DC-9ECF-7E6D48E86B63}" type="slidenum">
              <a:rPr lang="en-GB">
                <a:solidFill>
                  <a:prstClr val="black"/>
                </a:solidFill>
              </a:rPr>
              <a:pPr/>
              <a:t>87</a:t>
            </a:fld>
            <a:endParaRPr lang="en-GB">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lIns="91435" tIns="45718" rIns="91435" bIns="4571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1948554-0650-42A7-A1A6-15E76210F629}" type="slidenum">
              <a:rPr lang="en-GB" smtClean="0"/>
              <a:pPr eaLnBrk="1" hangingPunct="1"/>
              <a:t>5</a:t>
            </a:fld>
            <a:endParaRPr lang="en-GB"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80000"/>
              </a:lnSpc>
            </a:pPr>
            <a:r>
              <a:rPr lang="en-GB" sz="2400" dirty="0" smtClean="0">
                <a:ea typeface="Arial" pitchFamily="34" charset="0"/>
              </a:rPr>
              <a:t>11/11 meta-analyses: significant effect on condom use</a:t>
            </a:r>
          </a:p>
          <a:p>
            <a:pPr lvl="1">
              <a:lnSpc>
                <a:spcPct val="80000"/>
              </a:lnSpc>
            </a:pPr>
            <a:r>
              <a:rPr lang="en-GB" sz="2400" dirty="0" smtClean="0">
                <a:ea typeface="Arial" pitchFamily="34" charset="0"/>
              </a:rPr>
              <a:t>9/11 (82%): significant effect on unprotected sex</a:t>
            </a:r>
          </a:p>
          <a:p>
            <a:pPr lvl="1">
              <a:lnSpc>
                <a:spcPct val="80000"/>
              </a:lnSpc>
            </a:pPr>
            <a:r>
              <a:rPr lang="en-GB" sz="2400" dirty="0" smtClean="0">
                <a:ea typeface="Arial" pitchFamily="34" charset="0"/>
              </a:rPr>
              <a:t>3/8 (38%): significant effect on number of sexual partners</a:t>
            </a:r>
          </a:p>
          <a:p>
            <a:pPr lvl="1">
              <a:lnSpc>
                <a:spcPct val="80000"/>
              </a:lnSpc>
            </a:pPr>
            <a:r>
              <a:rPr lang="en-GB" sz="2400" dirty="0" smtClean="0">
                <a:ea typeface="Arial" pitchFamily="34" charset="0"/>
              </a:rPr>
              <a:t>4/6 (67%): significant effect on STI acquisition</a:t>
            </a:r>
          </a:p>
          <a:p>
            <a:pPr eaLnBrk="1" hangingPunct="1"/>
            <a:endParaRPr lang="en-US" b="1"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3098" y="8685335"/>
            <a:ext cx="297329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7" tIns="45629" rIns="91257" bIns="45629" anchor="b"/>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C87DDF7-B537-45FD-819D-89E5316E7D25}" type="slidenum">
              <a:rPr lang="en-GB" sz="1200"/>
              <a:pPr algn="r" eaLnBrk="1" hangingPunct="1"/>
              <a:t>95</a:t>
            </a:fld>
            <a:endParaRPr lang="en-GB" sz="1200"/>
          </a:p>
        </p:txBody>
      </p:sp>
      <p:sp>
        <p:nvSpPr>
          <p:cNvPr id="74755" name="Slide Number Placeholder 7"/>
          <p:cNvSpPr txBox="1">
            <a:spLocks noGrp="1" noChangeArrowheads="1"/>
          </p:cNvSpPr>
          <p:nvPr/>
        </p:nvSpPr>
        <p:spPr bwMode="auto">
          <a:xfrm>
            <a:off x="3884703" y="8685335"/>
            <a:ext cx="297169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E3F03D7-AFD0-4C74-8AEF-6C77EB608C28}" type="slidenum">
              <a:rPr lang="en-US" sz="1300">
                <a:solidFill>
                  <a:srgbClr val="000000"/>
                </a:solidFill>
                <a:latin typeface="Times" charset="0"/>
              </a:rPr>
              <a:pPr algn="r" eaLnBrk="1" hangingPunct="1"/>
              <a:t>95</a:t>
            </a:fld>
            <a:endParaRPr lang="en-US" sz="1300">
              <a:solidFill>
                <a:srgbClr val="000000"/>
              </a:solidFill>
              <a:latin typeface="Times" charset="0"/>
            </a:endParaRPr>
          </a:p>
        </p:txBody>
      </p:sp>
      <p:sp>
        <p:nvSpPr>
          <p:cNvPr id="74756" name="Rectangle 7"/>
          <p:cNvSpPr txBox="1">
            <a:spLocks noGrp="1" noChangeArrowheads="1"/>
          </p:cNvSpPr>
          <p:nvPr/>
        </p:nvSpPr>
        <p:spPr bwMode="auto">
          <a:xfrm>
            <a:off x="3884703" y="8685335"/>
            <a:ext cx="297169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5B43033-1DEB-4852-A685-5B98D9C36B2D}" type="slidenum">
              <a:rPr lang="en-US" sz="1200">
                <a:solidFill>
                  <a:srgbClr val="000000"/>
                </a:solidFill>
                <a:cs typeface="Arial" pitchFamily="34" charset="0"/>
              </a:rPr>
              <a:pPr algn="r" eaLnBrk="1" hangingPunct="1"/>
              <a:t>95</a:t>
            </a:fld>
            <a:endParaRPr lang="en-US" sz="1200">
              <a:solidFill>
                <a:srgbClr val="000000"/>
              </a:solidFill>
              <a:cs typeface="Arial" pitchFamily="34" charset="0"/>
            </a:endParaRPr>
          </a:p>
        </p:txBody>
      </p:sp>
      <p:sp>
        <p:nvSpPr>
          <p:cNvPr id="74757" name="Rectangle 2"/>
          <p:cNvSpPr>
            <a:spLocks noGrp="1" noRot="1" noChangeAspect="1" noChangeArrowheads="1" noTextEdit="1"/>
          </p:cNvSpPr>
          <p:nvPr>
            <p:ph type="sldImg"/>
          </p:nvPr>
        </p:nvSpPr>
        <p:spPr>
          <a:xfrm>
            <a:off x="1144588" y="685800"/>
            <a:ext cx="4572000" cy="3429000"/>
          </a:xfrm>
          <a:ln/>
        </p:spPr>
      </p:sp>
      <p:sp>
        <p:nvSpPr>
          <p:cNvPr id="74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2AEFCBE-5B4D-4598-B7D9-1B0755BE079F}" type="slidenum">
              <a:rPr lang="en-GB"/>
              <a:pPr eaLnBrk="1" hangingPunct="1"/>
              <a:t>96</a:t>
            </a:fld>
            <a:endParaRPr lang="en-GB"/>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pPr defTabSz="912813"/>
            <a:fld id="{148A6AF8-E9CB-45E8-BABE-FAC5A2EA15E4}" type="slidenum">
              <a:rPr lang="en-US" smtClean="0">
                <a:solidFill>
                  <a:srgbClr val="000000"/>
                </a:solidFill>
              </a:rPr>
              <a:pPr defTabSz="912813"/>
              <a:t>99</a:t>
            </a:fld>
            <a:endParaRPr lang="en-US" smtClean="0">
              <a:solidFill>
                <a:srgbClr val="000000"/>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a:noFill/>
        </p:spPr>
        <p:txBody>
          <a:bodyPr/>
          <a:lstStyle/>
          <a:p>
            <a:pPr marL="0" lvl="2" defTabSz="896938" eaLnBrk="1" hangingPunct="1">
              <a:spcBef>
                <a:spcPct val="0"/>
              </a:spcBef>
            </a:pPr>
            <a:r>
              <a:rPr lang="en-US" sz="2700" dirty="0" smtClean="0">
                <a:cs typeface="Arial" charset="0"/>
              </a:rPr>
              <a:t>HPTN 052 enrolled serodiscordant couples and the infected participant required  CD4 counts between 350 and 550.    Infected participants were either offered immediate combination ART, or ART was delayed until CD4 fell between 20 and 250, but as close to 250 as possible.  Two points to be made: when the study was designed WHO guidelines recommended that ART be initiated before CD4 fell below 200.  Second, discordant couples are special and even a little unusual, because HIV transmission has not occurred.  The primary endpoint of this study was measurement of </a:t>
            </a:r>
            <a:r>
              <a:rPr lang="en-US" sz="2700" dirty="0" err="1" smtClean="0">
                <a:cs typeface="Arial" charset="0"/>
              </a:rPr>
              <a:t>linke</a:t>
            </a:r>
            <a:r>
              <a:rPr lang="en-US" sz="2700" dirty="0" smtClean="0">
                <a:cs typeface="Arial" charset="0"/>
              </a:rPr>
              <a:t> transmission of HIV.  We also </a:t>
            </a:r>
            <a:r>
              <a:rPr lang="en-US" sz="2700" dirty="0" err="1" smtClean="0">
                <a:cs typeface="Arial" charset="0"/>
              </a:rPr>
              <a:t>messured</a:t>
            </a:r>
            <a:r>
              <a:rPr lang="en-US" sz="2700" dirty="0" smtClean="0">
                <a:cs typeface="Arial" charset="0"/>
              </a:rPr>
              <a:t> clinical events and death as a stand alone endpoint, and as part of a composite endpoint that considered prevention and treatment benefits concomitantly.  The composite endpoint served as a pre-arranged intervention boundary for the DSMB.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C40EFB-8AFC-48E4-BCFD-7187A9224EB1}" type="slidenum">
              <a:rPr lang="en-GB"/>
              <a:pPr eaLnBrk="1" hangingPunct="1"/>
              <a:t>100</a:t>
            </a:fld>
            <a:endParaRPr lang="en-GB"/>
          </a:p>
        </p:txBody>
      </p:sp>
      <p:sp>
        <p:nvSpPr>
          <p:cNvPr id="107523" name="Slide Image Placeholder 1"/>
          <p:cNvSpPr>
            <a:spLocks noGrp="1" noRot="1" noChangeAspect="1" noTextEdit="1"/>
          </p:cNvSpPr>
          <p:nvPr>
            <p:ph type="sldImg"/>
          </p:nvPr>
        </p:nvSpPr>
        <p:spPr>
          <a:ln/>
        </p:spPr>
      </p:sp>
      <p:sp>
        <p:nvSpPr>
          <p:cNvPr id="107524" name="Notes Placeholder 2"/>
          <p:cNvSpPr>
            <a:spLocks noGrp="1"/>
          </p:cNvSpPr>
          <p:nvPr>
            <p:ph type="body" idx="1"/>
          </p:nvPr>
        </p:nvSpPr>
        <p:spPr>
          <a:noFill/>
        </p:spPr>
        <p:txBody>
          <a:bodyPr/>
          <a:lstStyle/>
          <a:p>
            <a:pPr eaLnBrk="1" hangingPunct="1"/>
            <a:r>
              <a:rPr lang="en-US" smtClean="0"/>
              <a:t>WE NEED A MAP WITH n by site OR A LIST OF SITE and N??</a:t>
            </a:r>
          </a:p>
        </p:txBody>
      </p:sp>
      <p:sp>
        <p:nvSpPr>
          <p:cNvPr id="1075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852C799-3F5B-4247-976F-BCF3751BF69B}" type="slidenum">
              <a:rPr lang="en-US" sz="1200"/>
              <a:pPr algn="r" eaLnBrk="1" hangingPunct="1"/>
              <a:t>100</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FD340A-FC48-4D6F-8E31-D1FDECAC9769}" type="slidenum">
              <a:rPr lang="en-GB"/>
              <a:pPr eaLnBrk="1" hangingPunct="1"/>
              <a:t>101</a:t>
            </a:fld>
            <a:endParaRPr lang="en-GB"/>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noFill/>
        </p:spPr>
        <p:txBody>
          <a:bodyPr/>
          <a:lstStyle/>
          <a:p>
            <a:pPr eaLnBrk="1" hangingPunct="1"/>
            <a:r>
              <a:rPr lang="en-US" smtClean="0"/>
              <a:t>We screened 10, 838 infected people to enroll 1763 couples.  Note that the couples were equally distributed in groups.  50% of the infected participants were men (WE NEED TO DELETE SOME DETAIL!!) </a:t>
            </a:r>
          </a:p>
        </p:txBody>
      </p:sp>
      <p:sp>
        <p:nvSpPr>
          <p:cNvPr id="1054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2C7B9EE-C266-4DF6-B0B8-3C5124D10555}" type="slidenum">
              <a:rPr lang="en-US" sz="1200"/>
              <a:pPr algn="r" eaLnBrk="1" hangingPunct="1"/>
              <a:t>101</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4EB9F5-331E-4B16-9E99-E6F901FAE843}" type="slidenum">
              <a:rPr lang="en-GB"/>
              <a:pPr eaLnBrk="1" hangingPunct="1"/>
              <a:t>102</a:t>
            </a:fld>
            <a:endParaRPr lang="en-GB"/>
          </a:p>
        </p:txBody>
      </p:sp>
      <p:sp>
        <p:nvSpPr>
          <p:cNvPr id="106499" name="Slide Image Placeholder 1"/>
          <p:cNvSpPr>
            <a:spLocks noGrp="1" noRot="1" noChangeAspect="1" noTextEdit="1"/>
          </p:cNvSpPr>
          <p:nvPr>
            <p:ph type="sldImg"/>
          </p:nvPr>
        </p:nvSpPr>
        <p:spPr>
          <a:ln/>
        </p:spPr>
      </p:sp>
      <p:sp>
        <p:nvSpPr>
          <p:cNvPr id="106500" name="Notes Placeholder 2"/>
          <p:cNvSpPr>
            <a:spLocks noGrp="1"/>
          </p:cNvSpPr>
          <p:nvPr>
            <p:ph type="body" idx="1"/>
          </p:nvPr>
        </p:nvSpPr>
        <p:spPr>
          <a:noFill/>
        </p:spPr>
        <p:txBody>
          <a:bodyPr/>
          <a:lstStyle/>
          <a:p>
            <a:pPr eaLnBrk="1" hangingPunct="1"/>
            <a:r>
              <a:rPr lang="en-US" dirty="0" smtClean="0"/>
              <a:t>We screened 10, 838 infected people to enroll 1763 couples.  Note that the couples were equally distributed in groups.  50% of the infected participants were men (WE NEED TO DELETE SOME DETAIL!!) </a:t>
            </a:r>
          </a:p>
        </p:txBody>
      </p:sp>
      <p:sp>
        <p:nvSpPr>
          <p:cNvPr id="1065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E2BDE73-5B13-43F9-B629-85FC24290439}" type="slidenum">
              <a:rPr lang="en-US" sz="1200"/>
              <a:pPr algn="r" eaLnBrk="1" hangingPunct="1"/>
              <a:t>102</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p:spPr>
        <p:txBody>
          <a:bodyPr/>
          <a:lstStyle/>
          <a:p>
            <a:r>
              <a:rPr lang="en-US" smtClean="0"/>
              <a:t>Transmission events in thedelayed arm were distributed across all the years of he study.</a:t>
            </a:r>
          </a:p>
        </p:txBody>
      </p:sp>
      <p:sp>
        <p:nvSpPr>
          <p:cNvPr id="64515" name="Slide Number Placeholder 3"/>
          <p:cNvSpPr>
            <a:spLocks noGrp="1"/>
          </p:cNvSpPr>
          <p:nvPr>
            <p:ph type="sldNum" sz="quarter" idx="5"/>
          </p:nvPr>
        </p:nvSpPr>
        <p:spPr>
          <a:noFill/>
          <a:ln>
            <a:miter lim="800000"/>
            <a:headEnd/>
            <a:tailEnd/>
          </a:ln>
        </p:spPr>
        <p:txBody>
          <a:bodyPr/>
          <a:lstStyle/>
          <a:p>
            <a:fld id="{F658A5CA-C3DE-4582-A245-4AF5475ADC3C}" type="slidenum">
              <a:rPr lang="en-US" smtClean="0"/>
              <a:pPr/>
              <a:t>103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p:spPr>
        <p:txBody>
          <a:bodyPr/>
          <a:lstStyle/>
          <a:p>
            <a:r>
              <a:rPr lang="en-US" smtClean="0"/>
              <a:t>We performed multivariate cox proportional hazards regression and found the immediate treatment arm was associated with a 0038 (or 96% reduction).  Additionally, reported 100% condom use was protective against linked transmission.  Higher baseline CD4 and higher Viral load were associated with an increased risk of transmission.  Gender was not a factor with respect to transmission but </a:t>
            </a:r>
          </a:p>
        </p:txBody>
      </p:sp>
      <p:sp>
        <p:nvSpPr>
          <p:cNvPr id="73731" name="Slide Number Placeholder 3"/>
          <p:cNvSpPr>
            <a:spLocks noGrp="1"/>
          </p:cNvSpPr>
          <p:nvPr>
            <p:ph type="sldNum" sz="quarter" idx="5"/>
          </p:nvPr>
        </p:nvSpPr>
        <p:spPr>
          <a:noFill/>
          <a:ln>
            <a:miter lim="800000"/>
            <a:headEnd/>
            <a:tailEnd/>
          </a:ln>
        </p:spPr>
        <p:txBody>
          <a:bodyPr/>
          <a:lstStyle/>
          <a:p>
            <a:fld id="{99176EF3-27AC-4727-9801-E245179B62A1}" type="slidenum">
              <a:rPr lang="en-US" smtClean="0"/>
              <a:pPr/>
              <a:t>104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p:spPr>
        <p:txBody>
          <a:bodyPr/>
          <a:lstStyle/>
          <a:p>
            <a:endParaRPr lang="en-US" smtClean="0">
              <a:latin typeface="Times" pitchFamily="18" charset="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4D89A72-E4F8-455C-8647-1DA6DD3B7FFD}" type="slidenum">
              <a:rPr lang="en-GB" smtClean="0"/>
              <a:pPr eaLnBrk="1" hangingPunct="1"/>
              <a:t>111</a:t>
            </a:fld>
            <a:endParaRPr lang="en-GB"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615" y="4343400"/>
            <a:ext cx="502877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pt-B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There is a significant risk of HIV infection from a </a:t>
            </a:r>
            <a:r>
              <a:rPr lang="en-US" dirty="0" err="1" smtClean="0">
                <a:latin typeface="Arial" pitchFamily="34" charset="0"/>
              </a:rPr>
              <a:t>needlestick</a:t>
            </a:r>
            <a:r>
              <a:rPr lang="en-US" dirty="0" smtClean="0">
                <a:latin typeface="Arial" pitchFamily="34" charset="0"/>
              </a:rPr>
              <a:t> injury but this is significantly lower from the risk of the other blood borne viruses. </a:t>
            </a:r>
            <a:r>
              <a:rPr lang="en-US" dirty="0" err="1" smtClean="0">
                <a:latin typeface="Arial" pitchFamily="34" charset="0"/>
              </a:rPr>
              <a:t>Approxiomately</a:t>
            </a:r>
            <a:r>
              <a:rPr lang="en-US" dirty="0" smtClean="0">
                <a:latin typeface="Arial" pitchFamily="34" charset="0"/>
              </a:rPr>
              <a:t> 1 in 300 people who have a </a:t>
            </a:r>
            <a:r>
              <a:rPr lang="en-US" dirty="0" err="1" smtClean="0">
                <a:latin typeface="Arial" pitchFamily="34" charset="0"/>
              </a:rPr>
              <a:t>needlestick</a:t>
            </a:r>
            <a:r>
              <a:rPr lang="en-US" dirty="0" smtClean="0">
                <a:latin typeface="Arial" pitchFamily="34" charset="0"/>
              </a:rPr>
              <a:t> </a:t>
            </a:r>
            <a:r>
              <a:rPr lang="en-US" dirty="0" err="1" smtClean="0">
                <a:latin typeface="Arial" pitchFamily="34" charset="0"/>
              </a:rPr>
              <a:t>injjury</a:t>
            </a:r>
            <a:r>
              <a:rPr lang="en-US" dirty="0" smtClean="0">
                <a:latin typeface="Arial" pitchFamily="34" charset="0"/>
              </a:rPr>
              <a:t> from an HIV positive person will acquire HIV from this.</a:t>
            </a:r>
          </a:p>
          <a:p>
            <a:endParaRPr lang="en-US" dirty="0" smtClean="0">
              <a:latin typeface="Arial" pitchFamily="34" charset="0"/>
            </a:endParaRPr>
          </a:p>
          <a:p>
            <a:r>
              <a:rPr lang="en-US" dirty="0" smtClean="0">
                <a:latin typeface="Arial" pitchFamily="34" charset="0"/>
              </a:rPr>
              <a:t>Compare this to hepatitis B where one third (30%) of people will become infected with hepatitis B and 3% or 3 in 100 will become infected with hepatitis C if the </a:t>
            </a:r>
            <a:r>
              <a:rPr lang="en-US" dirty="0" err="1" smtClean="0">
                <a:latin typeface="Arial" pitchFamily="34" charset="0"/>
              </a:rPr>
              <a:t>needlestick</a:t>
            </a:r>
            <a:r>
              <a:rPr lang="en-US" dirty="0" smtClean="0">
                <a:latin typeface="Arial" pitchFamily="34" charset="0"/>
              </a:rPr>
              <a:t> was from someone who has active hepatitis C infection</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27179ED-A26E-4648-BDC5-5BE5FB4F858C}" type="slidenum">
              <a:rPr lang="en-GB" smtClean="0"/>
              <a:pPr eaLnBrk="1" hangingPunct="1"/>
              <a:t>12</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5C9443C-F949-463F-B869-4B7EE9F71A22}" type="slidenum">
              <a:rPr lang="en-US"/>
              <a:pPr/>
              <a:t>114</a:t>
            </a:fld>
            <a:endParaRPr lang="en-US"/>
          </a:p>
        </p:txBody>
      </p:sp>
      <p:sp>
        <p:nvSpPr>
          <p:cNvPr id="840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646" tIns="44822" rIns="89646" bIns="44822" anchor="b"/>
          <a:lstStyle/>
          <a:p>
            <a:pPr algn="r" defTabSz="896806"/>
            <a:fld id="{7B61B7D6-4F8C-4712-97C1-C1CC79375CA2}" type="slidenum">
              <a:rPr lang="en-US" sz="1100"/>
              <a:pPr algn="r" defTabSz="896806"/>
              <a:t>114</a:t>
            </a:fld>
            <a:endParaRPr lang="en-US" sz="1100" dirty="0"/>
          </a:p>
        </p:txBody>
      </p:sp>
      <p:sp>
        <p:nvSpPr>
          <p:cNvPr id="840707" name="Slide Image Placeholder 1"/>
          <p:cNvSpPr>
            <a:spLocks noGrp="1" noRot="1" noChangeAspect="1" noTextEdit="1"/>
          </p:cNvSpPr>
          <p:nvPr>
            <p:ph type="sldImg"/>
          </p:nvPr>
        </p:nvSpPr>
        <p:spPr>
          <a:xfrm>
            <a:off x="1126895" y="674841"/>
            <a:ext cx="4582391" cy="3452486"/>
          </a:xfrm>
          <a:ln/>
        </p:spPr>
      </p:sp>
      <p:sp>
        <p:nvSpPr>
          <p:cNvPr id="840708" name="Notes Placeholder 2"/>
          <p:cNvSpPr>
            <a:spLocks noGrp="1"/>
          </p:cNvSpPr>
          <p:nvPr>
            <p:ph type="body" idx="1"/>
          </p:nvPr>
        </p:nvSpPr>
        <p:spPr>
          <a:xfrm>
            <a:off x="892175" y="4352925"/>
            <a:ext cx="5051425" cy="4127500"/>
          </a:xfrm>
          <a:ln>
            <a:solidFill>
              <a:srgbClr val="000000"/>
            </a:solidFill>
          </a:ln>
        </p:spPr>
        <p:txBody>
          <a:bodyPr lIns="89636" tIns="44818" rIns="89636" bIns="44818"/>
          <a:lstStyle/>
          <a:p>
            <a:endParaRPr lang="en-US"/>
          </a:p>
        </p:txBody>
      </p:sp>
      <p:sp>
        <p:nvSpPr>
          <p:cNvPr id="840709" name="Slide Number Placeholder 3"/>
          <p:cNvSpPr txBox="1">
            <a:spLocks noGrp="1"/>
          </p:cNvSpPr>
          <p:nvPr/>
        </p:nvSpPr>
        <p:spPr bwMode="auto">
          <a:xfrm>
            <a:off x="3862389" y="8705850"/>
            <a:ext cx="2971800" cy="450850"/>
          </a:xfrm>
          <a:prstGeom prst="rect">
            <a:avLst/>
          </a:prstGeom>
          <a:noFill/>
          <a:ln w="9525">
            <a:noFill/>
            <a:miter lim="800000"/>
            <a:headEnd/>
            <a:tailEnd/>
          </a:ln>
        </p:spPr>
        <p:txBody>
          <a:bodyPr lIns="89636" tIns="44818" rIns="89636" bIns="44818" anchor="b"/>
          <a:lstStyle/>
          <a:p>
            <a:pPr algn="r" defTabSz="896806" eaLnBrk="0" hangingPunct="0"/>
            <a:fld id="{418873D7-09FC-44DE-B904-578DB5AE643C}" type="slidenum">
              <a:rPr lang="en-US" sz="1200">
                <a:latin typeface="Times New Roman" pitchFamily="18" charset="0"/>
              </a:rPr>
              <a:pPr algn="r" defTabSz="896806" eaLnBrk="0" hangingPunct="0"/>
              <a:t>114</a:t>
            </a:fld>
            <a:endParaRPr lang="en-US" sz="1200" dirty="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4F070-55FB-4F55-B6A6-2809118E1D50}" type="slidenum">
              <a:rPr lang="en-US"/>
              <a:pPr/>
              <a:t>115</a:t>
            </a:fld>
            <a:endParaRPr lang="en-US"/>
          </a:p>
        </p:txBody>
      </p:sp>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7CDE6-9DB2-4689-8D44-6ABA31914CF7}" type="slidenum">
              <a:rPr lang="en-US"/>
              <a:pPr/>
              <a:t>116</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908DF2-BF70-4CBD-B101-8F5DCA44CE44}" type="slidenum">
              <a:rPr lang="en-US"/>
              <a:pPr/>
              <a:t>117</a:t>
            </a:fld>
            <a:endParaRPr lang="en-US"/>
          </a:p>
        </p:txBody>
      </p:sp>
      <p:sp>
        <p:nvSpPr>
          <p:cNvPr id="867330" name="Slide Image Placeholder 1"/>
          <p:cNvSpPr>
            <a:spLocks noGrp="1" noRot="1" noChangeAspect="1" noTextEdit="1"/>
          </p:cNvSpPr>
          <p:nvPr>
            <p:ph type="sldImg"/>
          </p:nvPr>
        </p:nvSpPr>
        <p:spPr>
          <a:xfrm>
            <a:off x="1154950" y="685800"/>
            <a:ext cx="4551218" cy="3429000"/>
          </a:xfrm>
          <a:ln/>
        </p:spPr>
      </p:sp>
      <p:sp>
        <p:nvSpPr>
          <p:cNvPr id="3" name="Notes Placeholder 2"/>
          <p:cNvSpPr>
            <a:spLocks noGrp="1"/>
          </p:cNvSpPr>
          <p:nvPr>
            <p:ph type="body" idx="1"/>
          </p:nvPr>
        </p:nvSpPr>
        <p:spPr>
          <a:xfrm>
            <a:off x="685800" y="4343400"/>
            <a:ext cx="5486400" cy="4114800"/>
          </a:xfrm>
        </p:spPr>
        <p:txBody>
          <a:bodyPr lIns="89653" tIns="44826" rIns="89653" bIns="44826"/>
          <a:lstStyle/>
          <a:p>
            <a:pPr>
              <a:lnSpc>
                <a:spcPct val="90000"/>
              </a:lnSpc>
            </a:pPr>
            <a:r>
              <a:rPr lang="en-US"/>
              <a:t>This figure summarizes the relationships between TFV and TFVpp by route of dosing and clustered by anatomic location moving from blood to vaginal lumen. The units of measure are all in molar units to allow comparison of a the relative number of molecules regardless of site or phosphorylation.  The y-axis is on a log</a:t>
            </a:r>
            <a:r>
              <a:rPr lang="en-US" baseline="-25000"/>
              <a:t>10</a:t>
            </a:r>
            <a:r>
              <a:rPr lang="en-US"/>
              <a:t> scale. As before, vaginal dosing is blue, oral green, and dual red.</a:t>
            </a:r>
          </a:p>
          <a:p>
            <a:pPr>
              <a:lnSpc>
                <a:spcPct val="90000"/>
              </a:lnSpc>
            </a:pPr>
            <a:endParaRPr lang="en-US"/>
          </a:p>
          <a:p>
            <a:pPr>
              <a:lnSpc>
                <a:spcPct val="90000"/>
              </a:lnSpc>
            </a:pPr>
            <a:r>
              <a:rPr lang="en-US"/>
              <a:t>First, note the 100-fold greater tissue and ECC concentration of active drug, TFVpp, after vaginal dosing when compared to oral dosing.</a:t>
            </a:r>
          </a:p>
          <a:p>
            <a:pPr>
              <a:lnSpc>
                <a:spcPct val="90000"/>
              </a:lnSpc>
            </a:pPr>
            <a:endParaRPr lang="en-US"/>
          </a:p>
          <a:p>
            <a:pPr>
              <a:lnSpc>
                <a:spcPct val="90000"/>
              </a:lnSpc>
            </a:pPr>
            <a:r>
              <a:rPr lang="en-US"/>
              <a:t>Second, note the equivalence of dual dosing to either oral or vaginal depending on site. Dual is always consistent with the highest of the other 2.</a:t>
            </a:r>
          </a:p>
          <a:p>
            <a:pPr>
              <a:lnSpc>
                <a:spcPct val="90000"/>
              </a:lnSpc>
            </a:pPr>
            <a:endParaRPr lang="en-US"/>
          </a:p>
          <a:p>
            <a:pPr>
              <a:lnSpc>
                <a:spcPct val="90000"/>
              </a:lnSpc>
            </a:pPr>
            <a:r>
              <a:rPr lang="en-US"/>
              <a:t>Other interesting findings also emerge. </a:t>
            </a:r>
          </a:p>
          <a:p>
            <a:pPr>
              <a:lnSpc>
                <a:spcPct val="90000"/>
              </a:lnSpc>
              <a:buFontTx/>
              <a:buChar char="•"/>
            </a:pPr>
            <a:r>
              <a:rPr lang="en-US"/>
              <a:t>  Oral dosing achieves similar median concentrations in blood, tissue, and lumen; whereas, vaginal dosing achieves similar, 2 log higher concentrations in CVL and tissue, near concentrations of TFV in the gel,  with a dramatic 3-4 log fall in blood concentration, also noted in PBMC.</a:t>
            </a:r>
          </a:p>
          <a:p>
            <a:pPr>
              <a:lnSpc>
                <a:spcPct val="90000"/>
              </a:lnSpc>
              <a:buFontTx/>
              <a:buChar char="•"/>
            </a:pPr>
            <a:r>
              <a:rPr lang="en-US"/>
              <a:t>  TFVpp is typically 1.5-2 logs below the TFV concentration in the same compartment (blood, tissue).</a:t>
            </a:r>
          </a:p>
          <a:p>
            <a:pPr>
              <a:lnSpc>
                <a:spcPct val="90000"/>
              </a:lnSpc>
              <a:buFontTx/>
              <a:buChar char="•"/>
            </a:pPr>
            <a:r>
              <a:rPr lang="en-US"/>
              <a:t>  Concentration gradient from tissue TFV to tissue TFVpp to ECC TFVpp consistent for all dosing regimens.</a:t>
            </a:r>
          </a:p>
        </p:txBody>
      </p:sp>
      <p:sp>
        <p:nvSpPr>
          <p:cNvPr id="8673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653" tIns="44826" rIns="89653" bIns="44826" anchor="b"/>
          <a:lstStyle/>
          <a:p>
            <a:pPr algn="r" defTabSz="896806"/>
            <a:fld id="{4B811A7F-905D-4120-89BC-C9E879DF8F20}" type="slidenum">
              <a:rPr lang="en-US" sz="1200"/>
              <a:pPr algn="r" defTabSz="896806"/>
              <a:t>117</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86D0D-611E-4437-9BFD-2AC233F91FD9}" type="slidenum">
              <a:rPr lang="en-US"/>
              <a:pPr/>
              <a:t>118</a:t>
            </a:fld>
            <a:endParaRPr 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600CC-533D-47B6-BBD3-17A1D40EBC5F}" type="slidenum">
              <a:rPr lang="en-US"/>
              <a:pPr/>
              <a:t>120</a:t>
            </a:fld>
            <a:endParaRPr lang="en-US"/>
          </a:p>
        </p:txBody>
      </p:sp>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r>
              <a:rPr lang="en-US"/>
              <a:t>Incidence 5% per year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EF0DE3-27C6-44DC-B758-5E72D188BCAE}" type="slidenum">
              <a:rPr lang="en-US"/>
              <a:pPr/>
              <a:t>124</a:t>
            </a:fld>
            <a:endParaRPr lang="en-US"/>
          </a:p>
        </p:txBody>
      </p:sp>
      <p:sp>
        <p:nvSpPr>
          <p:cNvPr id="874498" name="Slide Image Placeholder 1"/>
          <p:cNvSpPr>
            <a:spLocks noGrp="1" noRot="1" noChangeAspect="1" noTextEdit="1"/>
          </p:cNvSpPr>
          <p:nvPr>
            <p:ph type="sldImg"/>
          </p:nvPr>
        </p:nvSpPr>
        <p:spPr>
          <a:ln/>
        </p:spPr>
      </p:sp>
      <p:sp>
        <p:nvSpPr>
          <p:cNvPr id="874499" name="Notes Placeholder 2"/>
          <p:cNvSpPr>
            <a:spLocks noGrp="1"/>
          </p:cNvSpPr>
          <p:nvPr>
            <p:ph type="body" idx="1"/>
          </p:nvPr>
        </p:nvSpPr>
        <p:spPr>
          <a:xfrm>
            <a:off x="685800" y="4343400"/>
            <a:ext cx="5486400" cy="4114800"/>
          </a:xfrm>
          <a:ln>
            <a:solidFill>
              <a:srgbClr val="000000"/>
            </a:solidFill>
          </a:ln>
        </p:spPr>
        <p:txBody>
          <a:bodyPr/>
          <a:lstStyle/>
          <a:p>
            <a:pPr>
              <a:spcBef>
                <a:spcPct val="0"/>
              </a:spcBef>
            </a:pPr>
            <a:endParaRPr lang="en-US"/>
          </a:p>
        </p:txBody>
      </p:sp>
      <p:sp>
        <p:nvSpPr>
          <p:cNvPr id="8745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649" tIns="44824" rIns="89649" bIns="44824" anchor="b"/>
          <a:lstStyle/>
          <a:p>
            <a:pPr algn="r"/>
            <a:fld id="{819A14CB-BDAF-4763-A3FA-53622321E6E2}" type="slidenum">
              <a:rPr lang="en-US" sz="1200">
                <a:ea typeface="ＭＳ Ｐゴシック" pitchFamily="34" charset="-128"/>
              </a:rPr>
              <a:pPr algn="r"/>
              <a:t>124</a:t>
            </a:fld>
            <a:endParaRPr lang="en-US" sz="1200" dirty="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EF341-3F72-4109-ABEB-434BA2BAE571}" type="slidenum">
              <a:rPr lang="en-US"/>
              <a:pPr/>
              <a:t>126</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373DD-0C03-4C3A-A629-5CD44C8A19DB}" type="slidenum">
              <a:rPr lang="en-US"/>
              <a:pPr/>
              <a:t>127</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The standard PEP regimen includes the used of 2 nucleoside analogues either azt, d4t or tenofovir in combination with 3tc or ftc. This is usually given with a protease inhibitor such as nelfinavir or kaletra</a:t>
            </a:r>
          </a:p>
          <a:p>
            <a:endParaRPr lang="en-US" smtClean="0">
              <a:latin typeface="Arial" pitchFamily="34" charset="0"/>
            </a:endParaRPr>
          </a:p>
          <a:p>
            <a:r>
              <a:rPr lang="en-US" smtClean="0">
                <a:latin typeface="Arial" pitchFamily="34" charset="0"/>
              </a:rPr>
              <a:t>In some resource poor settings nucleosides are given alone.</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A78E2B9-6AA6-48D4-B57A-DBD56CF77DB5}" type="slidenum">
              <a:rPr lang="en-GB" smtClean="0"/>
              <a:pPr eaLnBrk="1" hangingPunct="1"/>
              <a:t>22</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BCD322-2BC0-48FD-9FFE-68171EDCEF60}" type="slidenum">
              <a:rPr lang="en-GB"/>
              <a:pPr eaLnBrk="1" hangingPunct="1"/>
              <a:t>30</a:t>
            </a:fld>
            <a:endParaRPr lang="en-GB"/>
          </a:p>
        </p:txBody>
      </p:sp>
      <p:sp>
        <p:nvSpPr>
          <p:cNvPr id="97283" name="Rectangle 2"/>
          <p:cNvSpPr>
            <a:spLocks noGrp="1" noRot="1" noChangeAspect="1" noChangeArrowheads="1" noTextEdit="1"/>
          </p:cNvSpPr>
          <p:nvPr>
            <p:ph type="sldImg"/>
          </p:nvPr>
        </p:nvSpPr>
        <p:spPr>
          <a:xfrm>
            <a:off x="1298575" y="801688"/>
            <a:ext cx="4260850" cy="3195637"/>
          </a:xfrm>
          <a:ln/>
        </p:spPr>
      </p:sp>
      <p:sp>
        <p:nvSpPr>
          <p:cNvPr id="97284" name="Rectangle 3"/>
          <p:cNvSpPr>
            <a:spLocks noGrp="1" noChangeArrowheads="1"/>
          </p:cNvSpPr>
          <p:nvPr>
            <p:ph type="body" idx="1"/>
          </p:nvPr>
        </p:nvSpPr>
        <p:spPr>
          <a:xfrm>
            <a:off x="457200" y="4348163"/>
            <a:ext cx="5867400" cy="3849687"/>
          </a:xfrm>
          <a:noFill/>
        </p:spPr>
        <p:txBody>
          <a:bodyPr/>
          <a:lstStyle/>
          <a:p>
            <a:pPr eaLnBrk="1" hangingPunct="1"/>
            <a:r>
              <a:rPr lang="en-GB" smtClean="0"/>
              <a:t>The evidence in humans is a retrospective case controlled study among health care workers showing a protective effect of a 4 week course of AZT </a:t>
            </a:r>
          </a:p>
          <a:p>
            <a:pPr eaLnBrk="1" hangingPunct="1"/>
            <a:endParaRPr lang="en-GB" smtClean="0"/>
          </a:p>
          <a:p>
            <a:pPr eaLnBrk="1" hangingPunct="1"/>
            <a:r>
              <a:rPr lang="en-GB" smtClean="0"/>
              <a:t>OR 0.19 </a:t>
            </a:r>
            <a:r>
              <a:rPr lang="en-GB" sz="1000" b="1" smtClean="0"/>
              <a:t>(CI 0.06-0.52%)</a:t>
            </a:r>
            <a:endParaRPr lang="en-GB" smtClean="0"/>
          </a:p>
          <a:p>
            <a:pPr eaLnBrk="1" hangingPunct="1"/>
            <a:r>
              <a:rPr lang="en-GB" smtClean="0"/>
              <a:t>These other factors affecting risk are the results from a case controlled study of AZT monotherapy in health care workers</a:t>
            </a:r>
          </a:p>
          <a:p>
            <a:pPr eaLnBrk="1" hangingPunct="1"/>
            <a:endParaRPr lang="en-GB" smtClean="0"/>
          </a:p>
          <a:p>
            <a:pPr eaLnBrk="1" hangingPunct="1"/>
            <a:r>
              <a:rPr lang="en-GB" smtClean="0"/>
              <a:t>Exposure characteristics such as depth and site of injury are important</a:t>
            </a:r>
          </a:p>
          <a:p>
            <a:pPr eaLnBrk="1" hangingPunct="1"/>
            <a:endParaRPr lang="en-GB" smtClean="0"/>
          </a:p>
          <a:p>
            <a:pPr eaLnBrk="1" hangingPunct="1"/>
            <a:r>
              <a:rPr lang="en-GB" smtClean="0"/>
              <a:t>Clearly the size of innoculum is important (visible blood a greater volume, and AIDS reflecting a high VL </a:t>
            </a:r>
          </a:p>
          <a:p>
            <a:pPr eaLnBrk="1" hangingPunct="1"/>
            <a:endParaRPr lang="en-GB" smtClean="0"/>
          </a:p>
          <a:p>
            <a:pPr eaLnBrk="1" hangingPunct="1"/>
            <a:r>
              <a:rPr lang="en-GB" smtClean="0"/>
              <a:t>AZT monotherapy protective OR 0.2</a:t>
            </a:r>
          </a:p>
          <a:p>
            <a:pPr eaLnBrk="1" hangingPunct="1"/>
            <a:endParaRPr lang="en-GB" smtClean="0"/>
          </a:p>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5C9443C-F949-463F-B869-4B7EE9F71A22}" type="slidenum">
              <a:rPr lang="en-US"/>
              <a:pPr/>
              <a:t>40</a:t>
            </a:fld>
            <a:endParaRPr lang="en-US"/>
          </a:p>
        </p:txBody>
      </p:sp>
      <p:sp>
        <p:nvSpPr>
          <p:cNvPr id="840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646" tIns="44822" rIns="89646" bIns="44822" anchor="b"/>
          <a:lstStyle/>
          <a:p>
            <a:pPr algn="r" defTabSz="896806"/>
            <a:fld id="{7B61B7D6-4F8C-4712-97C1-C1CC79375CA2}" type="slidenum">
              <a:rPr lang="en-US" sz="1100"/>
              <a:pPr algn="r" defTabSz="896806"/>
              <a:t>40</a:t>
            </a:fld>
            <a:endParaRPr lang="en-US" sz="1100" dirty="0"/>
          </a:p>
        </p:txBody>
      </p:sp>
      <p:sp>
        <p:nvSpPr>
          <p:cNvPr id="840707" name="Slide Image Placeholder 1"/>
          <p:cNvSpPr>
            <a:spLocks noGrp="1" noRot="1" noChangeAspect="1" noTextEdit="1"/>
          </p:cNvSpPr>
          <p:nvPr>
            <p:ph type="sldImg"/>
          </p:nvPr>
        </p:nvSpPr>
        <p:spPr>
          <a:xfrm>
            <a:off x="1116013" y="674688"/>
            <a:ext cx="4603750" cy="3452812"/>
          </a:xfrm>
          <a:ln/>
        </p:spPr>
      </p:sp>
      <p:sp>
        <p:nvSpPr>
          <p:cNvPr id="840708" name="Notes Placeholder 2"/>
          <p:cNvSpPr>
            <a:spLocks noGrp="1"/>
          </p:cNvSpPr>
          <p:nvPr>
            <p:ph type="body" idx="1"/>
          </p:nvPr>
        </p:nvSpPr>
        <p:spPr>
          <a:xfrm>
            <a:off x="892175" y="4352925"/>
            <a:ext cx="5051425" cy="4127500"/>
          </a:xfrm>
          <a:ln>
            <a:solidFill>
              <a:srgbClr val="000000"/>
            </a:solidFill>
          </a:ln>
        </p:spPr>
        <p:txBody>
          <a:bodyPr lIns="89636" tIns="44818" rIns="89636" bIns="44818"/>
          <a:lstStyle/>
          <a:p>
            <a:endParaRPr lang="en-US"/>
          </a:p>
        </p:txBody>
      </p:sp>
      <p:sp>
        <p:nvSpPr>
          <p:cNvPr id="840709" name="Slide Number Placeholder 3"/>
          <p:cNvSpPr txBox="1">
            <a:spLocks noGrp="1"/>
          </p:cNvSpPr>
          <p:nvPr/>
        </p:nvSpPr>
        <p:spPr bwMode="auto">
          <a:xfrm>
            <a:off x="3862389" y="8705850"/>
            <a:ext cx="2971800" cy="450850"/>
          </a:xfrm>
          <a:prstGeom prst="rect">
            <a:avLst/>
          </a:prstGeom>
          <a:noFill/>
          <a:ln w="9525">
            <a:noFill/>
            <a:miter lim="800000"/>
            <a:headEnd/>
            <a:tailEnd/>
          </a:ln>
        </p:spPr>
        <p:txBody>
          <a:bodyPr lIns="89636" tIns="44818" rIns="89636" bIns="44818" anchor="b"/>
          <a:lstStyle/>
          <a:p>
            <a:pPr algn="r" defTabSz="896806" eaLnBrk="0" hangingPunct="0"/>
            <a:fld id="{418873D7-09FC-44DE-B904-578DB5AE643C}" type="slidenum">
              <a:rPr lang="en-US" sz="1200">
                <a:latin typeface="Times New Roman" pitchFamily="18" charset="0"/>
              </a:rPr>
              <a:pPr algn="r" defTabSz="896806" eaLnBrk="0" hangingPunct="0"/>
              <a:t>40</a:t>
            </a:fld>
            <a:endParaRPr lang="en-US" sz="120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D2F70-8614-4404-A11D-99F757895A22}" type="slidenum">
              <a:rPr lang="en-GB"/>
              <a:pPr/>
              <a:t>44</a:t>
            </a:fld>
            <a:endParaRPr lang="en-GB"/>
          </a:p>
        </p:txBody>
      </p:sp>
      <p:sp>
        <p:nvSpPr>
          <p:cNvPr id="145410" name="Rectangle 1"/>
          <p:cNvSpPr>
            <a:spLocks noGrp="1" noRot="1" noChangeAspect="1" noChangeArrowheads="1" noTextEdit="1"/>
          </p:cNvSpPr>
          <p:nvPr>
            <p:ph type="sldImg"/>
          </p:nvPr>
        </p:nvSpPr>
        <p:spPr>
          <a:ln/>
        </p:spPr>
      </p:sp>
      <p:sp>
        <p:nvSpPr>
          <p:cNvPr id="145411" name="Rectangle 2"/>
          <p:cNvSpPr>
            <a:spLocks noGrp="1" noChangeArrowheads="1"/>
          </p:cNvSpPr>
          <p:nvPr>
            <p:ph type="body" idx="1"/>
          </p:nvPr>
        </p:nvSpPr>
        <p:spPr/>
        <p:txBody>
          <a:bodyPr/>
          <a:lstStyle/>
          <a:p>
            <a:pPr defTabSz="457200">
              <a:spcBef>
                <a:spcPct val="0"/>
              </a:spcBef>
            </a:pPr>
            <a:r>
              <a:rPr lang="en-US" sz="1100">
                <a:latin typeface="Helvetica" pitchFamily="34" charset="0"/>
                <a:cs typeface="Helvetica" pitchFamily="34" charset="0"/>
                <a:sym typeface="Helvetica" pitchFamily="34" charset="0"/>
              </a:rPr>
              <a:t>eso es nuevo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854D7-E15B-4F98-9B47-73717119B93A}" type="slidenum">
              <a:rPr lang="en-GB"/>
              <a:pPr/>
              <a:t>46</a:t>
            </a:fld>
            <a:endParaRPr lang="en-GB"/>
          </a:p>
        </p:txBody>
      </p:sp>
      <p:sp>
        <p:nvSpPr>
          <p:cNvPr id="147458" name="Rectangle 1"/>
          <p:cNvSpPr>
            <a:spLocks noGrp="1" noRot="1" noChangeAspect="1" noChangeArrowheads="1" noTextEdit="1"/>
          </p:cNvSpPr>
          <p:nvPr>
            <p:ph type="sldImg"/>
          </p:nvPr>
        </p:nvSpPr>
        <p:spPr>
          <a:ln/>
        </p:spPr>
      </p:sp>
      <p:sp>
        <p:nvSpPr>
          <p:cNvPr id="147459" name="Rectangle 2"/>
          <p:cNvSpPr>
            <a:spLocks noGrp="1" noChangeArrowheads="1"/>
          </p:cNvSpPr>
          <p:nvPr>
            <p:ph type="body" idx="1"/>
          </p:nvPr>
        </p:nvSpPr>
        <p:spPr/>
        <p:txBody>
          <a:bodyPr/>
          <a:lstStyle/>
          <a:p>
            <a:pPr marL="39688" defTabSz="457200">
              <a:spcBef>
                <a:spcPct val="0"/>
              </a:spcBef>
            </a:pPr>
            <a:r>
              <a:rPr lang="en-US">
                <a:solidFill>
                  <a:srgbClr val="000000"/>
                </a:solidFill>
                <a:sym typeface="Calibri" pitchFamily="34" charset="0"/>
              </a:rPr>
              <a:t>As noted before, the proportion of HIV infected persons who had any detectable drug was low (9%).  </a:t>
            </a:r>
          </a:p>
          <a:p>
            <a:pPr marL="39688" defTabSz="457200">
              <a:spcBef>
                <a:spcPct val="0"/>
              </a:spcBef>
            </a:pPr>
            <a:endParaRPr lang="en-US">
              <a:solidFill>
                <a:srgbClr val="000000"/>
              </a:solidFill>
              <a:sym typeface="Calibri" pitchFamily="34" charset="0"/>
            </a:endParaRPr>
          </a:p>
          <a:p>
            <a:pPr marL="39688" defTabSz="457200">
              <a:spcBef>
                <a:spcPct val="0"/>
              </a:spcBef>
            </a:pPr>
            <a:r>
              <a:rPr lang="en-US">
                <a:solidFill>
                  <a:srgbClr val="000000"/>
                </a:solidFill>
                <a:sym typeface="Calibri" pitchFamily="34" charset="0"/>
              </a:rPr>
              <a:t>Among HIV infected persons with detectable drug, the levels inside cells were low.  The half life of FTC-TP inside cells in 39 hours, and the half life of TFV-DP inside cells is approximately 150 hours.    </a:t>
            </a:r>
          </a:p>
          <a:p>
            <a:pPr marL="39688" defTabSz="457200">
              <a:spcBef>
                <a:spcPct val="0"/>
              </a:spcBef>
            </a:pPr>
            <a:endParaRPr lang="en-US">
              <a:solidFill>
                <a:srgbClr val="000000"/>
              </a:solidFill>
              <a:sym typeface="Calibri" pitchFamily="34" charset="0"/>
            </a:endParaRPr>
          </a:p>
          <a:p>
            <a:pPr marL="39688" defTabSz="457200">
              <a:spcBef>
                <a:spcPct val="0"/>
              </a:spcBef>
            </a:pPr>
            <a:r>
              <a:rPr lang="en-US">
                <a:solidFill>
                  <a:srgbClr val="000000"/>
                </a:solidFill>
                <a:sym typeface="Calibri" pitchFamily="34" charset="0"/>
              </a:rPr>
              <a:t>The high plasma drug level in one person came with a very low level in cells.  This pattern can be seen when people have taken pills right before the clinic visit.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02CAA1D-C294-4130-A020-D4BF5DB666FE}" type="slidenum">
              <a:rPr lang="en-GB"/>
              <a:pPr/>
              <a:t>50</a:t>
            </a:fld>
            <a:endParaRPr lang="en-GB"/>
          </a:p>
        </p:txBody>
      </p:sp>
      <p:sp>
        <p:nvSpPr>
          <p:cNvPr id="114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36A254E2-EB7C-4BC0-B730-DD2AD24E854C}" type="slidenum">
              <a:rPr lang="en-US" sz="1200"/>
              <a:pPr algn="r"/>
              <a:t>50</a:t>
            </a:fld>
            <a:endParaRPr lang="en-US" sz="1200"/>
          </a:p>
        </p:txBody>
      </p:sp>
      <p:sp>
        <p:nvSpPr>
          <p:cNvPr id="114691" name="Rectangle 2"/>
          <p:cNvSpPr>
            <a:spLocks noGrp="1" noRot="1" noChangeAspect="1" noChangeArrowheads="1" noTextEdit="1"/>
          </p:cNvSpPr>
          <p:nvPr>
            <p:ph type="sldImg"/>
          </p:nvPr>
        </p:nvSpPr>
        <p:spPr>
          <a:xfrm>
            <a:off x="1103313" y="676275"/>
            <a:ext cx="4603750" cy="3452813"/>
          </a:xfrm>
          <a:ln/>
        </p:spPr>
      </p:sp>
      <p:sp>
        <p:nvSpPr>
          <p:cNvPr id="114692" name="Rectangle 3"/>
          <p:cNvSpPr>
            <a:spLocks noGrp="1" noChangeArrowheads="1"/>
          </p:cNvSpPr>
          <p:nvPr>
            <p:ph type="body" idx="1"/>
          </p:nvPr>
        </p:nvSpPr>
        <p:spPr>
          <a:xfrm>
            <a:off x="898525" y="4351338"/>
            <a:ext cx="5011738" cy="4130675"/>
          </a:xfrm>
        </p:spPr>
        <p:txBody>
          <a:bodyPr lIns="92293" tIns="46147" rIns="92293" bIns="46147"/>
          <a:lstStyle/>
          <a:p>
            <a:pPr>
              <a:spcBef>
                <a:spcPct val="0"/>
              </a:spcBef>
            </a:pPr>
            <a:endParaRPr lang="en-US"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638787-75FB-429A-97FA-107FF1886593}" type="datetimeFigureOut">
              <a:rPr lang="en-GB" smtClean="0"/>
              <a:t>26/11/2011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5D5C9-848C-45D9-9544-B3FE95283856}" type="slidenum">
              <a:rPr lang="en-GB" smtClean="0"/>
              <a:t>‹#›</a:t>
            </a:fld>
            <a:endParaRPr lang="en-GB"/>
          </a:p>
        </p:txBody>
      </p:sp>
      <p:sp>
        <p:nvSpPr>
          <p:cNvPr id="8" name="Content Placeholder 7"/>
          <p:cNvSpPr>
            <a:spLocks noGrp="1"/>
          </p:cNvSpPr>
          <p:nvPr>
            <p:ph sz="quarter" idx="13"/>
          </p:nvPr>
        </p:nvSpPr>
        <p:spPr>
          <a:xfrm>
            <a:off x="2916238" y="2060575"/>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616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38787-75FB-429A-97FA-107FF1886593}" type="datetimeFigureOut">
              <a:rPr lang="en-GB" smtClean="0"/>
              <a:t>26/11/2011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159207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38787-75FB-429A-97FA-107FF1886593}" type="datetimeFigureOut">
              <a:rPr lang="en-GB" smtClean="0"/>
              <a:t>26/11/2011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172257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642938"/>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457200" y="1128713"/>
            <a:ext cx="8229600" cy="4876800"/>
          </a:xfrm>
        </p:spPr>
        <p:txBody>
          <a:bodyPr rtlCol="0">
            <a:normAutofit/>
          </a:bodyPr>
          <a:lstStyle/>
          <a:p>
            <a:pPr lvl="0"/>
            <a:endParaRPr lang="en-US" noProof="0"/>
          </a:p>
        </p:txBody>
      </p:sp>
    </p:spTree>
    <p:extLst>
      <p:ext uri="{BB962C8B-B14F-4D97-AF65-F5344CB8AC3E}">
        <p14:creationId xmlns:p14="http://schemas.microsoft.com/office/powerpoint/2010/main" val="36200748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3AF9FB9-0C4A-4F12-8ECF-85BAD43E594C}" type="slidenum">
              <a:rPr lang="en-GB"/>
              <a:pPr/>
              <a:t>‹#›</a:t>
            </a:fld>
            <a:endParaRPr lang="en-GB"/>
          </a:p>
        </p:txBody>
      </p:sp>
    </p:spTree>
    <p:extLst>
      <p:ext uri="{BB962C8B-B14F-4D97-AF65-F5344CB8AC3E}">
        <p14:creationId xmlns:p14="http://schemas.microsoft.com/office/powerpoint/2010/main" val="1643069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1CD938B-C4D9-4B27-96C2-734C29AA2549}" type="slidenum">
              <a:rPr lang="en-US"/>
              <a:pPr/>
              <a:t>‹#›</a:t>
            </a:fld>
            <a:endParaRPr lang="en-US"/>
          </a:p>
        </p:txBody>
      </p:sp>
    </p:spTree>
    <p:extLst>
      <p:ext uri="{BB962C8B-B14F-4D97-AF65-F5344CB8AC3E}">
        <p14:creationId xmlns:p14="http://schemas.microsoft.com/office/powerpoint/2010/main" val="356442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104450" name="Rectangle 2"/>
          <p:cNvSpPr>
            <a:spLocks noGrp="1"/>
          </p:cNvSpPr>
          <p:nvPr/>
        </p:nvSpPr>
        <p:spPr bwMode="auto">
          <a:xfrm>
            <a:off x="457200" y="22225"/>
            <a:ext cx="8229600" cy="984250"/>
          </a:xfrm>
          <a:prstGeom prst="rect">
            <a:avLst/>
          </a:prstGeom>
        </p:spPr>
        <p:txBody>
          <a:bodyPr anchor="ctr"/>
          <a:lstStyle/>
          <a:p>
            <a:pPr algn="ctr" eaLnBrk="0" hangingPunct="0"/>
            <a:endParaRPr lang="en-US" sz="4400">
              <a:solidFill>
                <a:schemeClr val="accent2"/>
              </a:solidFill>
            </a:endParaRPr>
          </a:p>
        </p:txBody>
      </p:sp>
      <p:sp>
        <p:nvSpPr>
          <p:cNvPr id="104451" name="Rectangle 3"/>
          <p:cNvSpPr>
            <a:spLocks noGrp="1"/>
          </p:cNvSpPr>
          <p:nvPr/>
        </p:nvSpPr>
        <p:spPr bwMode="auto">
          <a:xfrm>
            <a:off x="457200" y="1143000"/>
            <a:ext cx="8229600" cy="4983163"/>
          </a:xfrm>
          <a:prstGeom prst="rect">
            <a:avLst/>
          </a:prstGeom>
        </p:spPr>
        <p:txBody>
          <a:bodyPr/>
          <a:lstStyle/>
          <a:p>
            <a:pPr marL="342900" indent="-342900" eaLnBrk="0" hangingPunct="0">
              <a:spcBef>
                <a:spcPct val="20000"/>
              </a:spcBef>
              <a:buFontTx/>
              <a:buChar char="•"/>
            </a:pPr>
            <a:endParaRPr lang="en-US" sz="3000">
              <a:latin typeface="Verdana" pitchFamily="34" charset="0"/>
            </a:endParaRPr>
          </a:p>
        </p:txBody>
      </p:sp>
    </p:spTree>
    <p:extLst>
      <p:ext uri="{BB962C8B-B14F-4D97-AF65-F5344CB8AC3E}">
        <p14:creationId xmlns:p14="http://schemas.microsoft.com/office/powerpoint/2010/main" val="95389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CB48F0C-705B-4318-BA87-396ECB06D674}"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2900573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91498F0-B439-4B07-8D33-AF728A2736E9}"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3296405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1F423E0-B8EF-41E1-8505-0BAE0FD71FB3}"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832981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179638"/>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179638"/>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E7593A3-E4A6-488B-A592-26E4B42472BD}"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240812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638787-75FB-429A-97FA-107FF1886593}" type="datetimeFigureOut">
              <a:rPr lang="en-GB" smtClean="0"/>
              <a:t>26/11/2011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3665704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B32E44A7-9F84-4E27-A94F-C4E387135895}"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140286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2836C145-B270-413F-89C4-171929FAF6C3}"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2142147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F2B3C968-5A89-42CD-BAB9-0B19163B7AB6}"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3390888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6136CAB-A121-4CAC-9C70-3763B37B0439}"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1454763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9DBF4D9-A68E-4AF9-81FA-CEBC26CE9C46}"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3322799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74AA325-5776-4928-B7F9-55C515EA3574}"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3879573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7610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3400"/>
            <a:ext cx="60198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FFF9E5">
                  <a:shade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B6D5217-EE6E-4A8A-9E24-BB10C74D4F50}"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2242641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C4C172-CC98-470B-9A28-6A680B427D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557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EB02C0-FCF9-4DB9-9FBB-43F891BE8F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9507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E06329-F257-4B74-9796-F3AD9AE9E6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073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38787-75FB-429A-97FA-107FF1886593}" type="datetimeFigureOut">
              <a:rPr lang="en-GB" smtClean="0"/>
              <a:t>26/11/2011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2988911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1CE824-3CEF-4C1E-A98D-DFA800C15B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542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6EDE387-11D7-4ED6-8761-702277D4E3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0429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0B70243-6907-4728-BDF6-A6845DFCE1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9407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C6713D-9435-448D-9D0E-29FE837F0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2778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F77C6F-EB2C-4A7A-B21C-2C16A0D39B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0311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7F8351-13F1-47BE-8EE4-42DDC1F99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8884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F55BA0-6BF3-4D6D-89DE-E8BBAF5C04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1221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00F497-9F0D-4719-9E93-891D82C70E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3413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29744AB-022D-401E-B4B1-1C09B0A51747}" type="slidenum">
              <a:rPr lang="en-US"/>
              <a:pPr>
                <a:defRPr/>
              </a:pPr>
              <a:t>‹#›</a:t>
            </a:fld>
            <a:endParaRPr lang="en-US"/>
          </a:p>
        </p:txBody>
      </p:sp>
    </p:spTree>
    <p:extLst>
      <p:ext uri="{BB962C8B-B14F-4D97-AF65-F5344CB8AC3E}">
        <p14:creationId xmlns:p14="http://schemas.microsoft.com/office/powerpoint/2010/main" val="1805914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F4A124C-C1BC-4D82-8FF5-8686951FF5B0}" type="slidenum">
              <a:rPr lang="en-US"/>
              <a:pPr>
                <a:defRPr/>
              </a:pPr>
              <a:t>‹#›</a:t>
            </a:fld>
            <a:endParaRPr lang="en-US"/>
          </a:p>
        </p:txBody>
      </p:sp>
    </p:spTree>
    <p:extLst>
      <p:ext uri="{BB962C8B-B14F-4D97-AF65-F5344CB8AC3E}">
        <p14:creationId xmlns:p14="http://schemas.microsoft.com/office/powerpoint/2010/main" val="225098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638787-75FB-429A-97FA-107FF1886593}" type="datetimeFigureOut">
              <a:rPr lang="en-GB" smtClean="0"/>
              <a:t>26/11/2011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990947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3E172FE-FBED-440E-8A7F-C2F1C51A4F34}" type="slidenum">
              <a:rPr lang="en-US"/>
              <a:pPr>
                <a:defRPr/>
              </a:pPr>
              <a:t>‹#›</a:t>
            </a:fld>
            <a:endParaRPr lang="en-US"/>
          </a:p>
        </p:txBody>
      </p:sp>
    </p:spTree>
    <p:extLst>
      <p:ext uri="{BB962C8B-B14F-4D97-AF65-F5344CB8AC3E}">
        <p14:creationId xmlns:p14="http://schemas.microsoft.com/office/powerpoint/2010/main" val="2150101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3B7F165-6C45-45F9-BE54-8069D4225315}" type="slidenum">
              <a:rPr lang="en-US"/>
              <a:pPr>
                <a:defRPr/>
              </a:pPr>
              <a:t>‹#›</a:t>
            </a:fld>
            <a:endParaRPr lang="en-US"/>
          </a:p>
        </p:txBody>
      </p:sp>
    </p:spTree>
    <p:extLst>
      <p:ext uri="{BB962C8B-B14F-4D97-AF65-F5344CB8AC3E}">
        <p14:creationId xmlns:p14="http://schemas.microsoft.com/office/powerpoint/2010/main" val="1245247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0664804-70B8-4C77-B9E3-0A0F2462C5B0}" type="slidenum">
              <a:rPr lang="en-US"/>
              <a:pPr>
                <a:defRPr/>
              </a:pPr>
              <a:t>‹#›</a:t>
            </a:fld>
            <a:endParaRPr lang="en-US"/>
          </a:p>
        </p:txBody>
      </p:sp>
    </p:spTree>
    <p:extLst>
      <p:ext uri="{BB962C8B-B14F-4D97-AF65-F5344CB8AC3E}">
        <p14:creationId xmlns:p14="http://schemas.microsoft.com/office/powerpoint/2010/main" val="1028138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84ED1DA4-71F2-48EA-912E-615D1A32A26A}" type="slidenum">
              <a:rPr lang="en-US"/>
              <a:pPr>
                <a:defRPr/>
              </a:pPr>
              <a:t>‹#›</a:t>
            </a:fld>
            <a:endParaRPr lang="en-US"/>
          </a:p>
        </p:txBody>
      </p:sp>
    </p:spTree>
    <p:extLst>
      <p:ext uri="{BB962C8B-B14F-4D97-AF65-F5344CB8AC3E}">
        <p14:creationId xmlns:p14="http://schemas.microsoft.com/office/powerpoint/2010/main" val="4016634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5DE302E8-6F9B-4FEC-A529-586AECB7EB34}" type="slidenum">
              <a:rPr lang="en-US"/>
              <a:pPr>
                <a:defRPr/>
              </a:pPr>
              <a:t>‹#›</a:t>
            </a:fld>
            <a:endParaRPr lang="en-US"/>
          </a:p>
        </p:txBody>
      </p:sp>
    </p:spTree>
    <p:extLst>
      <p:ext uri="{BB962C8B-B14F-4D97-AF65-F5344CB8AC3E}">
        <p14:creationId xmlns:p14="http://schemas.microsoft.com/office/powerpoint/2010/main" val="3226702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E357BD8-7328-4DC7-9CCE-4480FCB1BD05}" type="slidenum">
              <a:rPr lang="en-US"/>
              <a:pPr>
                <a:defRPr/>
              </a:pPr>
              <a:t>‹#›</a:t>
            </a:fld>
            <a:endParaRPr lang="en-US"/>
          </a:p>
        </p:txBody>
      </p:sp>
    </p:spTree>
    <p:extLst>
      <p:ext uri="{BB962C8B-B14F-4D97-AF65-F5344CB8AC3E}">
        <p14:creationId xmlns:p14="http://schemas.microsoft.com/office/powerpoint/2010/main" val="2700285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2FBE265-4BE4-4D7E-9C6F-849A695738A0}" type="slidenum">
              <a:rPr lang="en-US"/>
              <a:pPr>
                <a:defRPr/>
              </a:pPr>
              <a:t>‹#›</a:t>
            </a:fld>
            <a:endParaRPr lang="en-US"/>
          </a:p>
        </p:txBody>
      </p:sp>
    </p:spTree>
    <p:extLst>
      <p:ext uri="{BB962C8B-B14F-4D97-AF65-F5344CB8AC3E}">
        <p14:creationId xmlns:p14="http://schemas.microsoft.com/office/powerpoint/2010/main" val="1228437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BBEBAC3-5AF5-43BA-AEA9-D1C51167FF68}" type="slidenum">
              <a:rPr lang="en-US"/>
              <a:pPr>
                <a:defRPr/>
              </a:pPr>
              <a:t>‹#›</a:t>
            </a:fld>
            <a:endParaRPr lang="en-US"/>
          </a:p>
        </p:txBody>
      </p:sp>
    </p:spTree>
    <p:extLst>
      <p:ext uri="{BB962C8B-B14F-4D97-AF65-F5344CB8AC3E}">
        <p14:creationId xmlns:p14="http://schemas.microsoft.com/office/powerpoint/2010/main" val="3951594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099BB24-CFFC-4A0C-B9B9-0F4BDBF084E4}" type="slidenum">
              <a:rPr lang="en-US"/>
              <a:pPr>
                <a:defRPr/>
              </a:pPr>
              <a:t>‹#›</a:t>
            </a:fld>
            <a:endParaRPr lang="en-US"/>
          </a:p>
        </p:txBody>
      </p:sp>
    </p:spTree>
    <p:extLst>
      <p:ext uri="{BB962C8B-B14F-4D97-AF65-F5344CB8AC3E}">
        <p14:creationId xmlns:p14="http://schemas.microsoft.com/office/powerpoint/2010/main" val="3563879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9C99350-B148-48E0-923F-D5D9387D73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55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638787-75FB-429A-97FA-107FF1886593}" type="datetimeFigureOut">
              <a:rPr lang="en-GB" smtClean="0"/>
              <a:t>26/11/2011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1276426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ABD629C-745D-46FB-86B3-68A1239C49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5548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96C0CE2E-552E-44E6-8192-698F98B066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161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35639C5-E738-44C2-A589-54D679D08D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014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BF284625-F1F6-42CD-92C9-E279EB10C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3809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D327ABE1-F6B3-4AD2-8E7E-4D145B5A4D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568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493A42B7-59FF-425D-91ED-E910F8491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5108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82C4F550-0CBC-442A-802C-01608BA46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512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2BEA4A9-2E42-49C4-89D4-2D1AAC294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0071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CAEE4BD-D055-4BD8-A6AE-0007DD755E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4197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39D1E90-5038-4348-A1F9-E352EC805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32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638787-75FB-429A-97FA-107FF1886593}" type="datetimeFigureOut">
              <a:rPr lang="en-GB" smtClean="0"/>
              <a:t>26/11/2011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3931257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AF9FB9-0C4A-4F12-8ECF-85BAD43E594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833966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5F815A-8805-488B-9F8A-4B644D3B9FE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0154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B7B0A6-2586-447C-B5AA-FC5EA73794B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8925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100A25-1AD7-4B0B-B267-48DA00B46CE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46856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770DA59-98A4-4A9E-902C-A654C9D8FB1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34137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A4574DF-BE63-4513-B693-E17A0CE2DB1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69788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0CC3C0-4826-4572-98AE-D3E327CF91D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57353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357269-2CDF-4460-A602-2D1DFA42BB1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1177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53DAA4-5E24-4206-AA3A-DBB7EAC5F5A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42580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51292E-22B2-451C-BB8F-8DF262FA89A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6333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38787-75FB-429A-97FA-107FF1886593}" type="datetimeFigureOut">
              <a:rPr lang="en-GB" smtClean="0"/>
              <a:t>26/11/2011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30591697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D5D604-FFF4-4A2C-B5CD-8FD3988637A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068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38787-75FB-429A-97FA-107FF1886593}" type="datetimeFigureOut">
              <a:rPr lang="en-GB" smtClean="0"/>
              <a:t>26/11/2011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33968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38787-75FB-429A-97FA-107FF1886593}" type="datetimeFigureOut">
              <a:rPr lang="en-GB" smtClean="0"/>
              <a:t>26/11/2011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05D5C9-848C-45D9-9544-B3FE95283856}" type="slidenum">
              <a:rPr lang="en-GB" smtClean="0"/>
              <a:t>‹#›</a:t>
            </a:fld>
            <a:endParaRPr lang="en-GB"/>
          </a:p>
        </p:txBody>
      </p:sp>
    </p:spTree>
    <p:extLst>
      <p:ext uri="{BB962C8B-B14F-4D97-AF65-F5344CB8AC3E}">
        <p14:creationId xmlns:p14="http://schemas.microsoft.com/office/powerpoint/2010/main" val="212340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38787-75FB-429A-97FA-107FF1886593}" type="datetimeFigureOut">
              <a:rPr lang="en-GB" smtClean="0"/>
              <a:t>26/11/2011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D5C9-848C-45D9-9544-B3FE95283856}" type="slidenum">
              <a:rPr lang="en-GB" smtClean="0"/>
              <a:t>‹#›</a:t>
            </a:fld>
            <a:endParaRPr lang="en-GB"/>
          </a:p>
        </p:txBody>
      </p:sp>
    </p:spTree>
    <p:extLst>
      <p:ext uri="{BB962C8B-B14F-4D97-AF65-F5344CB8AC3E}">
        <p14:creationId xmlns:p14="http://schemas.microsoft.com/office/powerpoint/2010/main" val="14604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22" r:id="rId14"/>
    <p:sldLayoutId id="2147483723" r:id="rId15"/>
  </p:sldLayoutIdLst>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 name="Flowchart: Document 6"/>
          <p:cNvGrpSpPr>
            <a:grpSpLocks/>
          </p:cNvGrpSpPr>
          <p:nvPr/>
        </p:nvGrpSpPr>
        <p:grpSpPr bwMode="auto">
          <a:xfrm>
            <a:off x="-6350" y="792163"/>
            <a:ext cx="9156700" cy="5919787"/>
            <a:chOff x="-4" y="499"/>
            <a:chExt cx="5768" cy="3729"/>
          </a:xfrm>
        </p:grpSpPr>
        <p:pic>
          <p:nvPicPr>
            <p:cNvPr id="10243" name="Flowchart: Document 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 y="499"/>
              <a:ext cx="5768" cy="3729"/>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rot="10800000">
              <a:off x="0" y="720"/>
              <a:ext cx="5760"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US">
                <a:solidFill>
                  <a:srgbClr val="FFFFFF"/>
                </a:solidFill>
                <a:latin typeface="Corbel" pitchFamily="34" charset="0"/>
              </a:endParaRPr>
            </a:p>
          </p:txBody>
        </p:sp>
      </p:grpSp>
      <p:grpSp>
        <p:nvGrpSpPr>
          <p:cNvPr id="8" name="Flowchart: Document 7"/>
          <p:cNvGrpSpPr>
            <a:grpSpLocks/>
          </p:cNvGrpSpPr>
          <p:nvPr/>
        </p:nvGrpSpPr>
        <p:grpSpPr bwMode="auto">
          <a:xfrm>
            <a:off x="-6350" y="981075"/>
            <a:ext cx="9156700" cy="4846638"/>
            <a:chOff x="-4" y="618"/>
            <a:chExt cx="5768" cy="3053"/>
          </a:xfrm>
        </p:grpSpPr>
        <p:pic>
          <p:nvPicPr>
            <p:cNvPr id="10246" name="Flowchart: Document 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 y="618"/>
              <a:ext cx="5768" cy="3053"/>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rot="10800000">
              <a:off x="0" y="845"/>
              <a:ext cx="5760" cy="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endParaRPr lang="en-US">
                <a:solidFill>
                  <a:srgbClr val="FFFFFF"/>
                </a:solidFill>
                <a:latin typeface="Corbel" pitchFamily="34" charset="0"/>
              </a:endParaRPr>
            </a:p>
          </p:txBody>
        </p:sp>
      </p:gr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10249" name="Text Placeholder 29"/>
          <p:cNvSpPr>
            <a:spLocks noGrp="1"/>
          </p:cNvSpPr>
          <p:nvPr>
            <p:ph type="body" idx="1"/>
          </p:nvPr>
        </p:nvSpPr>
        <p:spPr bwMode="auto">
          <a:xfrm>
            <a:off x="457200" y="21796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fontAlgn="auto">
              <a:spcBef>
                <a:spcPts val="0"/>
              </a:spcBef>
              <a:spcAft>
                <a:spcPts val="0"/>
              </a:spcAft>
              <a:defRPr sz="1200">
                <a:solidFill>
                  <a:schemeClr val="tx2">
                    <a:shade val="50000"/>
                  </a:schemeClr>
                </a:solidFill>
                <a:latin typeface="+mn-lt"/>
              </a:defRPr>
            </a:lvl1pPr>
          </a:lstStyle>
          <a:p>
            <a:pPr>
              <a:defRPr/>
            </a:pPr>
            <a:endParaRPr lang="en-US">
              <a:solidFill>
                <a:srgbClr val="FFF9E5">
                  <a:shade val="50000"/>
                </a:srgb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fontAlgn="auto">
              <a:spcBef>
                <a:spcPts val="0"/>
              </a:spcBef>
              <a:spcAft>
                <a:spcPts val="0"/>
              </a:spcAft>
              <a:defRPr sz="1200">
                <a:solidFill>
                  <a:schemeClr val="tx2">
                    <a:shade val="50000"/>
                  </a:schemeClr>
                </a:solidFill>
                <a:latin typeface="+mn-lt"/>
              </a:defRPr>
            </a:lvl1pPr>
          </a:lstStyle>
          <a:p>
            <a:pPr>
              <a:defRPr/>
            </a:pPr>
            <a:endParaRPr lang="en-US">
              <a:solidFill>
                <a:srgbClr val="FFF9E5">
                  <a:shade val="50000"/>
                </a:srgb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fontAlgn="auto">
              <a:spcBef>
                <a:spcPts val="0"/>
              </a:spcBef>
              <a:spcAft>
                <a:spcPts val="0"/>
              </a:spcAft>
              <a:defRPr sz="1400">
                <a:solidFill>
                  <a:schemeClr val="tx2">
                    <a:shade val="50000"/>
                  </a:schemeClr>
                </a:solidFill>
                <a:latin typeface="+mn-lt"/>
              </a:defRPr>
            </a:lvl1pPr>
          </a:lstStyle>
          <a:p>
            <a:pPr>
              <a:defRPr/>
            </a:pPr>
            <a:fld id="{BCF4B6C3-F593-4625-9FC1-B6C309804D21}" type="slidenum">
              <a:rPr lang="en-US">
                <a:solidFill>
                  <a:srgbClr val="FFF9E5">
                    <a:shade val="50000"/>
                  </a:srgbClr>
                </a:solidFill>
              </a:rPr>
              <a:pPr>
                <a:defRPr/>
              </a:pPr>
              <a:t>‹#›</a:t>
            </a:fld>
            <a:endParaRPr lang="en-US">
              <a:solidFill>
                <a:srgbClr val="FFF9E5">
                  <a:shade val="50000"/>
                </a:srgbClr>
              </a:solidFill>
            </a:endParaRPr>
          </a:p>
        </p:txBody>
      </p:sp>
    </p:spTree>
    <p:extLst>
      <p:ext uri="{BB962C8B-B14F-4D97-AF65-F5344CB8AC3E}">
        <p14:creationId xmlns:p14="http://schemas.microsoft.com/office/powerpoint/2010/main" val="4050208032"/>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4800" b="1">
          <a:solidFill>
            <a:srgbClr val="FFFFD2"/>
          </a:solidFill>
          <a:latin typeface="+mj-lt"/>
          <a:ea typeface="+mj-ea"/>
          <a:cs typeface="+mj-cs"/>
        </a:defRPr>
      </a:lvl1pPr>
      <a:lvl2pPr algn="l" rtl="0" eaLnBrk="0" fontAlgn="base" hangingPunct="0">
        <a:spcBef>
          <a:spcPct val="0"/>
        </a:spcBef>
        <a:spcAft>
          <a:spcPct val="0"/>
        </a:spcAft>
        <a:defRPr sz="4800" b="1">
          <a:solidFill>
            <a:srgbClr val="FFFFD2"/>
          </a:solidFill>
          <a:latin typeface="Corbel" pitchFamily="34" charset="0"/>
        </a:defRPr>
      </a:lvl2pPr>
      <a:lvl3pPr algn="l" rtl="0" eaLnBrk="0" fontAlgn="base" hangingPunct="0">
        <a:spcBef>
          <a:spcPct val="0"/>
        </a:spcBef>
        <a:spcAft>
          <a:spcPct val="0"/>
        </a:spcAft>
        <a:defRPr sz="4800" b="1">
          <a:solidFill>
            <a:srgbClr val="FFFFD2"/>
          </a:solidFill>
          <a:latin typeface="Corbel" pitchFamily="34" charset="0"/>
        </a:defRPr>
      </a:lvl3pPr>
      <a:lvl4pPr algn="l" rtl="0" eaLnBrk="0" fontAlgn="base" hangingPunct="0">
        <a:spcBef>
          <a:spcPct val="0"/>
        </a:spcBef>
        <a:spcAft>
          <a:spcPct val="0"/>
        </a:spcAft>
        <a:defRPr sz="4800" b="1">
          <a:solidFill>
            <a:srgbClr val="FFFFD2"/>
          </a:solidFill>
          <a:latin typeface="Corbel" pitchFamily="34" charset="0"/>
        </a:defRPr>
      </a:lvl4pPr>
      <a:lvl5pPr algn="l" rtl="0" eaLnBrk="0" fontAlgn="base" hangingPunct="0">
        <a:spcBef>
          <a:spcPct val="0"/>
        </a:spcBef>
        <a:spcAft>
          <a:spcPct val="0"/>
        </a:spcAft>
        <a:defRPr sz="4800" b="1">
          <a:solidFill>
            <a:srgbClr val="FFFFD2"/>
          </a:solidFill>
          <a:latin typeface="Corbel" pitchFamily="34" charset="0"/>
        </a:defRPr>
      </a:lvl5pPr>
      <a:lvl6pPr marL="457200" algn="l" rtl="0" eaLnBrk="0" fontAlgn="base" hangingPunct="0">
        <a:spcBef>
          <a:spcPct val="0"/>
        </a:spcBef>
        <a:spcAft>
          <a:spcPct val="0"/>
        </a:spcAft>
        <a:defRPr sz="4800" b="1">
          <a:solidFill>
            <a:srgbClr val="FFFFD2"/>
          </a:solidFill>
          <a:latin typeface="Corbel" pitchFamily="34" charset="0"/>
        </a:defRPr>
      </a:lvl6pPr>
      <a:lvl7pPr marL="914400" algn="l" rtl="0" eaLnBrk="0" fontAlgn="base" hangingPunct="0">
        <a:spcBef>
          <a:spcPct val="0"/>
        </a:spcBef>
        <a:spcAft>
          <a:spcPct val="0"/>
        </a:spcAft>
        <a:defRPr sz="4800" b="1">
          <a:solidFill>
            <a:srgbClr val="FFFFD2"/>
          </a:solidFill>
          <a:latin typeface="Corbel" pitchFamily="34" charset="0"/>
        </a:defRPr>
      </a:lvl7pPr>
      <a:lvl8pPr marL="1371600" algn="l" rtl="0" eaLnBrk="0" fontAlgn="base" hangingPunct="0">
        <a:spcBef>
          <a:spcPct val="0"/>
        </a:spcBef>
        <a:spcAft>
          <a:spcPct val="0"/>
        </a:spcAft>
        <a:defRPr sz="4800" b="1">
          <a:solidFill>
            <a:srgbClr val="FFFFD2"/>
          </a:solidFill>
          <a:latin typeface="Corbel" pitchFamily="34" charset="0"/>
        </a:defRPr>
      </a:lvl8pPr>
      <a:lvl9pPr marL="1828800" algn="l" rtl="0" eaLnBrk="0" fontAlgn="base" hangingPunct="0">
        <a:spcBef>
          <a:spcPct val="0"/>
        </a:spcBef>
        <a:spcAft>
          <a:spcPct val="0"/>
        </a:spcAft>
        <a:defRPr sz="4800" b="1">
          <a:solidFill>
            <a:srgbClr val="FFFFD2"/>
          </a:solidFill>
          <a:latin typeface="Corbel" pitchFamily="34" charset="0"/>
        </a:defRPr>
      </a:lvl9pPr>
    </p:titleStyle>
    <p:bodyStyle>
      <a:lvl1pPr marL="319088" indent="-319088" algn="l" rtl="0" eaLnBrk="0" fontAlgn="base" hangingPunct="0">
        <a:spcBef>
          <a:spcPct val="20000"/>
        </a:spcBef>
        <a:spcAft>
          <a:spcPct val="0"/>
        </a:spcAft>
        <a:buClr>
          <a:schemeClr val="accent1"/>
        </a:buClr>
        <a:buSzPct val="70000"/>
        <a:buFont typeface="Wingdings 2" pitchFamily="18" charset="2"/>
        <a:buChar char=""/>
        <a:defRPr sz="3000">
          <a:solidFill>
            <a:schemeClr val="tx1"/>
          </a:solidFill>
          <a:latin typeface="+mn-lt"/>
          <a:ea typeface="+mn-ea"/>
          <a:cs typeface="+mn-cs"/>
        </a:defRPr>
      </a:lvl1pPr>
      <a:lvl2pPr marL="630238" indent="-273050" algn="l" rtl="0" eaLnBrk="0" fontAlgn="base" hangingPunct="0">
        <a:spcBef>
          <a:spcPct val="20000"/>
        </a:spcBef>
        <a:spcAft>
          <a:spcPct val="0"/>
        </a:spcAft>
        <a:buClr>
          <a:schemeClr val="accent2"/>
        </a:buClr>
        <a:buFont typeface="Wingdings 2" pitchFamily="18" charset="2"/>
        <a:buChar char=""/>
        <a:defRPr sz="2600">
          <a:solidFill>
            <a:schemeClr val="tx1"/>
          </a:solidFill>
          <a:latin typeface="+mn-lt"/>
        </a:defRPr>
      </a:lvl2pPr>
      <a:lvl3pPr marL="922338" indent="-273050" algn="l" rtl="0" eaLnBrk="0" fontAlgn="base" hangingPunct="0">
        <a:spcBef>
          <a:spcPct val="20000"/>
        </a:spcBef>
        <a:spcAft>
          <a:spcPct val="0"/>
        </a:spcAft>
        <a:buClr>
          <a:srgbClr val="FF953E"/>
        </a:buClr>
        <a:buFont typeface="Wingdings 2" pitchFamily="18" charset="2"/>
        <a:buChar char=""/>
        <a:defRPr sz="2400">
          <a:solidFill>
            <a:schemeClr val="tx1"/>
          </a:solidFill>
          <a:latin typeface="+mn-lt"/>
        </a:defRPr>
      </a:lvl3pPr>
      <a:lvl4pPr marL="1187450" indent="-228600" algn="l" rtl="0" eaLnBrk="0" fontAlgn="base" hangingPunct="0">
        <a:spcBef>
          <a:spcPct val="20000"/>
        </a:spcBef>
        <a:spcAft>
          <a:spcPct val="0"/>
        </a:spcAft>
        <a:buClr>
          <a:srgbClr val="F8BD52"/>
        </a:buClr>
        <a:buFont typeface="Wingdings 2" pitchFamily="18" charset="2"/>
        <a:buChar char=""/>
        <a:defRPr sz="2200">
          <a:solidFill>
            <a:schemeClr val="tx1"/>
          </a:solidFill>
          <a:latin typeface="+mn-lt"/>
        </a:defRPr>
      </a:lvl4pPr>
      <a:lvl5pPr marL="1425575" indent="-228600" algn="l" rtl="0" eaLnBrk="0" fontAlgn="base" hangingPunct="0">
        <a:spcBef>
          <a:spcPct val="20000"/>
        </a:spcBef>
        <a:spcAft>
          <a:spcPct val="0"/>
        </a:spcAft>
        <a:buClr>
          <a:srgbClr val="46A6BD"/>
        </a:buClr>
        <a:buFont typeface="Wingdings 2" pitchFamily="18" charset="2"/>
        <a:buChar char=""/>
        <a:defRPr sz="2000">
          <a:solidFill>
            <a:schemeClr val="tx1"/>
          </a:solidFill>
          <a:latin typeface="+mn-lt"/>
        </a:defRPr>
      </a:lvl5pPr>
      <a:lvl6pPr marL="1882775" indent="-228600" algn="l" rtl="0" eaLnBrk="0" fontAlgn="base" hangingPunct="0">
        <a:spcBef>
          <a:spcPct val="20000"/>
        </a:spcBef>
        <a:spcAft>
          <a:spcPct val="0"/>
        </a:spcAft>
        <a:buClr>
          <a:srgbClr val="46A6BD"/>
        </a:buClr>
        <a:buFont typeface="Wingdings 2" pitchFamily="18" charset="2"/>
        <a:buChar char=""/>
        <a:defRPr sz="2000">
          <a:solidFill>
            <a:schemeClr val="tx1"/>
          </a:solidFill>
          <a:latin typeface="+mn-lt"/>
        </a:defRPr>
      </a:lvl6pPr>
      <a:lvl7pPr marL="2339975" indent="-228600" algn="l" rtl="0" eaLnBrk="0" fontAlgn="base" hangingPunct="0">
        <a:spcBef>
          <a:spcPct val="20000"/>
        </a:spcBef>
        <a:spcAft>
          <a:spcPct val="0"/>
        </a:spcAft>
        <a:buClr>
          <a:srgbClr val="46A6BD"/>
        </a:buClr>
        <a:buFont typeface="Wingdings 2" pitchFamily="18" charset="2"/>
        <a:buChar char=""/>
        <a:defRPr sz="2000">
          <a:solidFill>
            <a:schemeClr val="tx1"/>
          </a:solidFill>
          <a:latin typeface="+mn-lt"/>
        </a:defRPr>
      </a:lvl7pPr>
      <a:lvl8pPr marL="2797175" indent="-228600" algn="l" rtl="0" eaLnBrk="0" fontAlgn="base" hangingPunct="0">
        <a:spcBef>
          <a:spcPct val="20000"/>
        </a:spcBef>
        <a:spcAft>
          <a:spcPct val="0"/>
        </a:spcAft>
        <a:buClr>
          <a:srgbClr val="46A6BD"/>
        </a:buClr>
        <a:buFont typeface="Wingdings 2" pitchFamily="18" charset="2"/>
        <a:buChar char=""/>
        <a:defRPr sz="2000">
          <a:solidFill>
            <a:schemeClr val="tx1"/>
          </a:solidFill>
          <a:latin typeface="+mn-lt"/>
        </a:defRPr>
      </a:lvl8pPr>
      <a:lvl9pPr marL="3254375" indent="-228600" algn="l" rtl="0" eaLnBrk="0" fontAlgn="base" hangingPunct="0">
        <a:spcBef>
          <a:spcPct val="20000"/>
        </a:spcBef>
        <a:spcAft>
          <a:spcPct val="0"/>
        </a:spcAft>
        <a:buClr>
          <a:srgbClr val="46A6BD"/>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583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583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8633206-77AB-4121-B89E-AD3FF03750F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7635552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50000">
              <a:srgbClr val="00002F"/>
            </a:gs>
            <a:gs pos="100000">
              <a:srgbClr val="000066"/>
            </a:gs>
          </a:gsLst>
          <a:lin ang="5400000" scaled="1"/>
        </a:gradFill>
        <a:effectLst/>
      </p:bgPr>
    </p:bg>
    <p:spTree>
      <p:nvGrpSpPr>
        <p:cNvPr id="1" name=""/>
        <p:cNvGrpSpPr/>
        <p:nvPr/>
      </p:nvGrpSpPr>
      <p:grpSpPr>
        <a:xfrm>
          <a:off x="0" y="0"/>
          <a:ext cx="0" cy="0"/>
          <a:chOff x="0" y="0"/>
          <a:chExt cx="0" cy="0"/>
        </a:xfrm>
      </p:grpSpPr>
      <p:pic>
        <p:nvPicPr>
          <p:cNvPr id="63490" name="Picture 8" descr="cdclogodark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42300" y="6215063"/>
            <a:ext cx="901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9" descr="HHSREVERS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72200"/>
            <a:ext cx="6699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1"/>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Arial" charset="0"/>
              </a:defRPr>
            </a:lvl1pPr>
          </a:lstStyle>
          <a:p>
            <a:pPr fontAlgn="base">
              <a:spcBef>
                <a:spcPct val="0"/>
              </a:spcBef>
              <a:spcAft>
                <a:spcPct val="0"/>
              </a:spcAft>
              <a:defRPr/>
            </a:pPr>
            <a:endParaRPr lang="en-US"/>
          </a:p>
        </p:txBody>
      </p:sp>
      <p:sp>
        <p:nvSpPr>
          <p:cNvPr id="10" name="Footer Placeholder 2"/>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Arial" charset="0"/>
              </a:defRPr>
            </a:lvl1pPr>
          </a:lstStyle>
          <a:p>
            <a:pPr fontAlgn="base">
              <a:spcBef>
                <a:spcPct val="0"/>
              </a:spcBef>
              <a:spcAft>
                <a:spcPct val="0"/>
              </a:spcAft>
              <a:defRPr/>
            </a:pPr>
            <a:endParaRPr lang="en-US"/>
          </a:p>
        </p:txBody>
      </p: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Arial" charset="0"/>
              </a:defRPr>
            </a:lvl1pPr>
          </a:lstStyle>
          <a:p>
            <a:pPr fontAlgn="base">
              <a:spcBef>
                <a:spcPct val="0"/>
              </a:spcBef>
              <a:spcAft>
                <a:spcPct val="0"/>
              </a:spcAft>
              <a:defRPr/>
            </a:pPr>
            <a:fld id="{C44129E8-DDCE-444B-BE0A-065CFC9D860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445800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eaLnBrk="0" fontAlgn="base" hangingPunct="0">
        <a:spcBef>
          <a:spcPct val="0"/>
        </a:spcBef>
        <a:spcAft>
          <a:spcPct val="0"/>
        </a:spcAft>
        <a:defRPr sz="4400" b="1">
          <a:solidFill>
            <a:srgbClr val="FFFF00"/>
          </a:solidFill>
          <a:latin typeface="Arial" pitchFamily="34" charset="0"/>
        </a:defRPr>
      </a:lvl6pPr>
      <a:lvl7pPr marL="914400" algn="ctr" rtl="0" eaLnBrk="0" fontAlgn="base" hangingPunct="0">
        <a:spcBef>
          <a:spcPct val="0"/>
        </a:spcBef>
        <a:spcAft>
          <a:spcPct val="0"/>
        </a:spcAft>
        <a:defRPr sz="4400" b="1">
          <a:solidFill>
            <a:srgbClr val="FFFF00"/>
          </a:solidFill>
          <a:latin typeface="Arial" pitchFamily="34" charset="0"/>
        </a:defRPr>
      </a:lvl7pPr>
      <a:lvl8pPr marL="1371600" algn="ctr" rtl="0" eaLnBrk="0" fontAlgn="base" hangingPunct="0">
        <a:spcBef>
          <a:spcPct val="0"/>
        </a:spcBef>
        <a:spcAft>
          <a:spcPct val="0"/>
        </a:spcAft>
        <a:defRPr sz="4400" b="1">
          <a:solidFill>
            <a:srgbClr val="FFFF00"/>
          </a:solidFill>
          <a:latin typeface="Arial" pitchFamily="34" charset="0"/>
        </a:defRPr>
      </a:lvl8pPr>
      <a:lvl9pPr marL="1828800" algn="ctr" rtl="0" eaLnBrk="0" fontAlgn="base" hangingPunct="0">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FFFF00"/>
        </a:buClr>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00FFFF"/>
        </a:buClr>
        <a:buFont typeface="Arial" pitchFamily="34" charset="0"/>
        <a:buChar char="–"/>
        <a:defRPr sz="2800">
          <a:solidFill>
            <a:schemeClr val="bg1"/>
          </a:solidFill>
          <a:latin typeface="+mn-lt"/>
        </a:defRPr>
      </a:lvl2pPr>
      <a:lvl3pPr marL="1143000" indent="-228600" algn="l" rtl="0" eaLnBrk="0" fontAlgn="base" hangingPunct="0">
        <a:spcBef>
          <a:spcPct val="20000"/>
        </a:spcBef>
        <a:spcAft>
          <a:spcPct val="0"/>
        </a:spcAft>
        <a:buClr>
          <a:srgbClr val="00FF00"/>
        </a:buClr>
        <a:buChar char="•"/>
        <a:defRPr sz="2400">
          <a:solidFill>
            <a:schemeClr val="bg1"/>
          </a:solidFill>
          <a:latin typeface="+mn-lt"/>
        </a:defRPr>
      </a:lvl3pPr>
      <a:lvl4pPr marL="1600200" indent="-228600" algn="l" rtl="0" eaLnBrk="0" fontAlgn="base" hangingPunct="0">
        <a:spcBef>
          <a:spcPct val="20000"/>
        </a:spcBef>
        <a:spcAft>
          <a:spcPct val="0"/>
        </a:spcAft>
        <a:buClr>
          <a:srgbClr val="FF33CC"/>
        </a:buClr>
        <a:buFont typeface="Arial" pitchFamily="34" charset="0"/>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n-ea"/>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cs typeface="+mn-cs"/>
              </a:defRPr>
            </a:lvl1pPr>
          </a:lstStyle>
          <a:p>
            <a:pPr fontAlgn="base">
              <a:spcBef>
                <a:spcPct val="0"/>
              </a:spcBef>
              <a:spcAft>
                <a:spcPct val="0"/>
              </a:spcAft>
              <a:defRPr/>
            </a:pPr>
            <a:fld id="{88FCE772-C17D-44FD-B209-6235EE7657F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203362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ea typeface="ＭＳ Ｐゴシック" pitchFamily="34" charset="-128"/>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9D26130-3A0C-4B51-83E2-46017A832285}"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0030083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7.jpeg"/></Relationships>
</file>

<file path=ppt/slides/_rels/slide10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9.emf"/></Relationships>
</file>

<file path=ppt/slides/_rels/slide1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112.xml.rels><?xml version="1.0" encoding="UTF-8" standalone="yes"?>
<Relationships xmlns="http://schemas.openxmlformats.org/package/2006/relationships"><Relationship Id="rId2" Type="http://schemas.openxmlformats.org/officeDocument/2006/relationships/hyperlink" Target="mailto:lwaters@nhs.net"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8.wmf"/><Relationship Id="rId4" Type="http://schemas.openxmlformats.org/officeDocument/2006/relationships/oleObject" Target="../embeddings/oleObject6.bin"/></Relationships>
</file>

<file path=ppt/slides/_rels/slide119.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w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4.bin"/></Relationships>
</file>

<file path=ppt/slides/_rels/slide8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9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 as prevention: PEP &amp; </a:t>
            </a:r>
            <a:r>
              <a:rPr lang="en-US" dirty="0" err="1" smtClean="0"/>
              <a:t>PrEP</a:t>
            </a:r>
            <a:endParaRPr lang="en-GB" dirty="0"/>
          </a:p>
        </p:txBody>
      </p:sp>
      <p:sp>
        <p:nvSpPr>
          <p:cNvPr id="3" name="Subtitle 2"/>
          <p:cNvSpPr>
            <a:spLocks noGrp="1"/>
          </p:cNvSpPr>
          <p:nvPr>
            <p:ph type="subTitle" idx="1"/>
          </p:nvPr>
        </p:nvSpPr>
        <p:spPr/>
        <p:txBody>
          <a:bodyPr>
            <a:normAutofit fontScale="92500"/>
          </a:bodyPr>
          <a:lstStyle/>
          <a:p>
            <a:r>
              <a:rPr lang="en-US" dirty="0" err="1" smtClean="0"/>
              <a:t>Dr</a:t>
            </a:r>
            <a:r>
              <a:rPr lang="en-US" dirty="0" smtClean="0"/>
              <a:t> Laura Waters</a:t>
            </a:r>
          </a:p>
          <a:p>
            <a:r>
              <a:rPr lang="en-US" dirty="0" smtClean="0"/>
              <a:t>HIV/GU Medicine</a:t>
            </a:r>
          </a:p>
          <a:p>
            <a:r>
              <a:rPr lang="en-US" dirty="0" smtClean="0"/>
              <a:t>Brighton &amp; Sussex University NHS Trust</a:t>
            </a:r>
            <a:endParaRPr lang="en-GB" dirty="0"/>
          </a:p>
        </p:txBody>
      </p:sp>
    </p:spTree>
    <p:extLst>
      <p:ext uri="{BB962C8B-B14F-4D97-AF65-F5344CB8AC3E}">
        <p14:creationId xmlns:p14="http://schemas.microsoft.com/office/powerpoint/2010/main" val="347425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Post-exposure prophylaxis (PEP)</a:t>
            </a:r>
            <a:endParaRPr lang="en-GB" dirty="0"/>
          </a:p>
        </p:txBody>
      </p:sp>
      <p:sp>
        <p:nvSpPr>
          <p:cNvPr id="6" name="Content Placeholder 5"/>
          <p:cNvSpPr>
            <a:spLocks noGrp="1"/>
          </p:cNvSpPr>
          <p:nvPr>
            <p:ph idx="1"/>
          </p:nvPr>
        </p:nvSpPr>
        <p:spPr/>
        <p:txBody>
          <a:bodyPr/>
          <a:lstStyle/>
          <a:p>
            <a:r>
              <a:rPr lang="en-US" dirty="0" smtClean="0"/>
              <a:t>Occupational</a:t>
            </a:r>
          </a:p>
          <a:p>
            <a:pPr lvl="1"/>
            <a:r>
              <a:rPr lang="en-US" dirty="0" smtClean="0"/>
              <a:t>Needle stick injury (NSI)</a:t>
            </a:r>
          </a:p>
          <a:p>
            <a:pPr lvl="1"/>
            <a:r>
              <a:rPr lang="en-US" dirty="0" smtClean="0"/>
              <a:t>Mucosal exposure</a:t>
            </a:r>
          </a:p>
          <a:p>
            <a:r>
              <a:rPr lang="en-US" dirty="0" smtClean="0"/>
              <a:t>Non-occupational</a:t>
            </a:r>
          </a:p>
          <a:p>
            <a:pPr lvl="1"/>
            <a:r>
              <a:rPr lang="en-US" dirty="0" smtClean="0"/>
              <a:t>Sexual exposure (PEPSE)</a:t>
            </a:r>
            <a:endParaRPr lang="en-GB" dirty="0" smtClean="0"/>
          </a:p>
          <a:p>
            <a:pPr lvl="1"/>
            <a:r>
              <a:rPr lang="en-US" dirty="0" smtClean="0"/>
              <a:t>Sexual assault</a:t>
            </a:r>
          </a:p>
        </p:txBody>
      </p:sp>
    </p:spTree>
    <p:extLst>
      <p:ext uri="{BB962C8B-B14F-4D97-AF65-F5344CB8AC3E}">
        <p14:creationId xmlns:p14="http://schemas.microsoft.com/office/powerpoint/2010/main" val="2171660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090" name="Straight Connector 3"/>
          <p:cNvCxnSpPr>
            <a:cxnSpLocks noChangeShapeType="1"/>
          </p:cNvCxnSpPr>
          <p:nvPr/>
        </p:nvCxnSpPr>
        <p:spPr bwMode="auto">
          <a:xfrm rot="10800000" flipH="1">
            <a:off x="0" y="1216025"/>
            <a:ext cx="9144000" cy="1588"/>
          </a:xfrm>
          <a:prstGeom prst="line">
            <a:avLst/>
          </a:prstGeom>
          <a:noFill/>
          <a:ln w="57150" algn="ctr">
            <a:solidFill>
              <a:srgbClr val="3F8080"/>
            </a:solidFill>
            <a:round/>
            <a:headEnd/>
            <a:tailEnd/>
          </a:ln>
          <a:extLst>
            <a:ext uri="{909E8E84-426E-40DD-AFC4-6F175D3DCCD1}">
              <a14:hiddenFill xmlns:a14="http://schemas.microsoft.com/office/drawing/2010/main">
                <a:noFill/>
              </a14:hiddenFill>
            </a:ext>
          </a:extLst>
        </p:spPr>
      </p:cxnSp>
      <p:sp>
        <p:nvSpPr>
          <p:cNvPr id="46138" name="Title 1"/>
          <p:cNvSpPr txBox="1">
            <a:spLocks/>
          </p:cNvSpPr>
          <p:nvPr/>
        </p:nvSpPr>
        <p:spPr bwMode="auto">
          <a:xfrm>
            <a:off x="0" y="-7938"/>
            <a:ext cx="9144000" cy="1225551"/>
          </a:xfrm>
          <a:prstGeom prst="rect">
            <a:avLst/>
          </a:prstGeom>
          <a:noFill/>
          <a:ln w="9525">
            <a:noFill/>
            <a:miter lim="800000"/>
            <a:headEnd/>
            <a:tailEnd/>
          </a:ln>
        </p:spPr>
        <p:txBody>
          <a:bodyPr anchor="ctr"/>
          <a:lstStyle/>
          <a:p>
            <a:pPr algn="ctr">
              <a:defRPr/>
            </a:pPr>
            <a:r>
              <a:rPr lang="en-US" sz="4000" b="1" dirty="0">
                <a:solidFill>
                  <a:srgbClr val="000090"/>
                </a:solidFill>
                <a:latin typeface="Arial" charset="0"/>
                <a:cs typeface="Arial" charset="0"/>
              </a:rPr>
              <a:t>HPTN 052 Enrollment</a:t>
            </a:r>
          </a:p>
          <a:p>
            <a:pPr algn="ctr">
              <a:defRPr/>
            </a:pPr>
            <a:r>
              <a:rPr lang="en-US" sz="2400" b="1" dirty="0">
                <a:solidFill>
                  <a:srgbClr val="000090"/>
                </a:solidFill>
                <a:latin typeface="+mj-lt"/>
                <a:cs typeface="+mn-cs"/>
              </a:rPr>
              <a:t>(Total Enrollment: 1763 couples)</a:t>
            </a:r>
          </a:p>
        </p:txBody>
      </p:sp>
      <p:grpSp>
        <p:nvGrpSpPr>
          <p:cNvPr id="89092" name="Group 25"/>
          <p:cNvGrpSpPr>
            <a:grpSpLocks/>
          </p:cNvGrpSpPr>
          <p:nvPr/>
        </p:nvGrpSpPr>
        <p:grpSpPr bwMode="auto">
          <a:xfrm>
            <a:off x="173038" y="1606550"/>
            <a:ext cx="8797925" cy="4659313"/>
            <a:chOff x="172965" y="1616056"/>
            <a:chExt cx="8798069" cy="4659313"/>
          </a:xfrm>
        </p:grpSpPr>
        <p:pic>
          <p:nvPicPr>
            <p:cNvPr id="89094" name="Picture 5" descr="Plain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65" y="1616056"/>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7"/>
            <p:cNvSpPr txBox="1">
              <a:spLocks noChangeArrowheads="1"/>
            </p:cNvSpPr>
            <p:nvPr/>
          </p:nvSpPr>
          <p:spPr bwMode="auto">
            <a:xfrm>
              <a:off x="2414515" y="2344719"/>
              <a:ext cx="68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000099"/>
                  </a:solidFill>
                  <a:latin typeface="AvantGarde Bk BT"/>
                </a:rPr>
                <a:t>U.S.</a:t>
              </a:r>
            </a:p>
          </p:txBody>
        </p:sp>
        <p:sp>
          <p:nvSpPr>
            <p:cNvPr id="7" name="AutoShape 8"/>
            <p:cNvSpPr>
              <a:spLocks noChangeArrowheads="1"/>
            </p:cNvSpPr>
            <p:nvPr/>
          </p:nvSpPr>
          <p:spPr bwMode="auto">
            <a:xfrm>
              <a:off x="2198648" y="2466956"/>
              <a:ext cx="131764"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
          <p:nvSpPr>
            <p:cNvPr id="89097" name="Text Box 9"/>
            <p:cNvSpPr txBox="1">
              <a:spLocks noChangeArrowheads="1"/>
            </p:cNvSpPr>
            <p:nvPr/>
          </p:nvSpPr>
          <p:spPr bwMode="auto">
            <a:xfrm>
              <a:off x="3161212" y="4860208"/>
              <a:ext cx="8819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000099"/>
                  </a:solidFill>
                  <a:latin typeface="AvantGarde Bk BT"/>
                </a:rPr>
                <a:t>Brazil</a:t>
              </a:r>
            </a:p>
          </p:txBody>
        </p:sp>
        <p:sp>
          <p:nvSpPr>
            <p:cNvPr id="9" name="AutoShape 10"/>
            <p:cNvSpPr>
              <a:spLocks noChangeArrowheads="1"/>
            </p:cNvSpPr>
            <p:nvPr/>
          </p:nvSpPr>
          <p:spPr bwMode="auto">
            <a:xfrm>
              <a:off x="3059087" y="4957744"/>
              <a:ext cx="131764"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
          <p:nvSpPr>
            <p:cNvPr id="89099" name="Text Box 11"/>
            <p:cNvSpPr txBox="1">
              <a:spLocks noChangeArrowheads="1"/>
            </p:cNvSpPr>
            <p:nvPr/>
          </p:nvSpPr>
          <p:spPr bwMode="auto">
            <a:xfrm>
              <a:off x="3618510" y="5512480"/>
              <a:ext cx="2070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i="1">
                  <a:solidFill>
                    <a:srgbClr val="000099"/>
                  </a:solidFill>
                  <a:latin typeface="AvantGarde Bk BT"/>
                </a:rPr>
                <a:t>South Africa</a:t>
              </a:r>
            </a:p>
          </p:txBody>
        </p:sp>
        <p:sp>
          <p:nvSpPr>
            <p:cNvPr id="11" name="AutoShape 12"/>
            <p:cNvSpPr>
              <a:spLocks noChangeArrowheads="1"/>
            </p:cNvSpPr>
            <p:nvPr/>
          </p:nvSpPr>
          <p:spPr bwMode="auto">
            <a:xfrm>
              <a:off x="5064132" y="5372081"/>
              <a:ext cx="131765"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
          <p:nvSpPr>
            <p:cNvPr id="12" name="AutoShape 13"/>
            <p:cNvSpPr>
              <a:spLocks noChangeArrowheads="1"/>
            </p:cNvSpPr>
            <p:nvPr/>
          </p:nvSpPr>
          <p:spPr bwMode="auto">
            <a:xfrm>
              <a:off x="5002219" y="5191106"/>
              <a:ext cx="131764"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
          <p:nvSpPr>
            <p:cNvPr id="13" name="AutoShape 14"/>
            <p:cNvSpPr>
              <a:spLocks noChangeArrowheads="1"/>
            </p:cNvSpPr>
            <p:nvPr/>
          </p:nvSpPr>
          <p:spPr bwMode="auto">
            <a:xfrm>
              <a:off x="5172084" y="5064106"/>
              <a:ext cx="131765"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
          <p:nvSpPr>
            <p:cNvPr id="14" name="AutoShape 15"/>
            <p:cNvSpPr>
              <a:spLocks noChangeArrowheads="1"/>
            </p:cNvSpPr>
            <p:nvPr/>
          </p:nvSpPr>
          <p:spPr bwMode="auto">
            <a:xfrm>
              <a:off x="5214948" y="4872019"/>
              <a:ext cx="131764"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
          <p:nvSpPr>
            <p:cNvPr id="89104" name="Text Box 16"/>
            <p:cNvSpPr txBox="1">
              <a:spLocks noChangeArrowheads="1"/>
            </p:cNvSpPr>
            <p:nvPr/>
          </p:nvSpPr>
          <p:spPr bwMode="auto">
            <a:xfrm>
              <a:off x="3546085" y="5131032"/>
              <a:ext cx="1396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000099"/>
                  </a:solidFill>
                  <a:latin typeface="AvantGarde Bk BT"/>
                </a:rPr>
                <a:t>Botswana</a:t>
              </a:r>
            </a:p>
          </p:txBody>
        </p:sp>
        <p:sp>
          <p:nvSpPr>
            <p:cNvPr id="89105" name="Text Box 19"/>
            <p:cNvSpPr txBox="1">
              <a:spLocks noChangeArrowheads="1"/>
            </p:cNvSpPr>
            <p:nvPr/>
          </p:nvSpPr>
          <p:spPr bwMode="auto">
            <a:xfrm>
              <a:off x="5653079" y="4157898"/>
              <a:ext cx="955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000099"/>
                  </a:solidFill>
                  <a:latin typeface="AvantGarde Bk BT"/>
                </a:rPr>
                <a:t>Kenya</a:t>
              </a:r>
            </a:p>
          </p:txBody>
        </p:sp>
        <p:sp>
          <p:nvSpPr>
            <p:cNvPr id="89106" name="Text Box 20"/>
            <p:cNvSpPr txBox="1">
              <a:spLocks noChangeArrowheads="1"/>
            </p:cNvSpPr>
            <p:nvPr/>
          </p:nvSpPr>
          <p:spPr bwMode="auto">
            <a:xfrm>
              <a:off x="7661060" y="3509944"/>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i="1">
                  <a:solidFill>
                    <a:srgbClr val="000099"/>
                  </a:solidFill>
                  <a:latin typeface="AvantGarde Bk BT"/>
                </a:rPr>
                <a:t>Thailand </a:t>
              </a:r>
            </a:p>
          </p:txBody>
        </p:sp>
        <p:sp>
          <p:nvSpPr>
            <p:cNvPr id="89107" name="Text Box 21"/>
            <p:cNvSpPr txBox="1">
              <a:spLocks noChangeArrowheads="1"/>
            </p:cNvSpPr>
            <p:nvPr/>
          </p:nvSpPr>
          <p:spPr bwMode="auto">
            <a:xfrm>
              <a:off x="6199138" y="3882666"/>
              <a:ext cx="782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000099"/>
                  </a:solidFill>
                  <a:latin typeface="AvantGarde Bk BT"/>
                </a:rPr>
                <a:t>India</a:t>
              </a:r>
            </a:p>
          </p:txBody>
        </p:sp>
        <p:sp>
          <p:nvSpPr>
            <p:cNvPr id="19" name="AutoShape 23"/>
            <p:cNvSpPr>
              <a:spLocks noChangeArrowheads="1"/>
            </p:cNvSpPr>
            <p:nvPr/>
          </p:nvSpPr>
          <p:spPr bwMode="auto">
            <a:xfrm>
              <a:off x="7521622" y="3676631"/>
              <a:ext cx="131765"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
          <p:nvSpPr>
            <p:cNvPr id="20" name="AutoShape 24"/>
            <p:cNvSpPr>
              <a:spLocks noChangeArrowheads="1"/>
            </p:cNvSpPr>
            <p:nvPr/>
          </p:nvSpPr>
          <p:spPr bwMode="auto">
            <a:xfrm>
              <a:off x="6775485" y="3632181"/>
              <a:ext cx="131765"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
          <p:nvSpPr>
            <p:cNvPr id="89110" name="Text Box 9"/>
            <p:cNvSpPr txBox="1">
              <a:spLocks noChangeArrowheads="1"/>
            </p:cNvSpPr>
            <p:nvPr/>
          </p:nvSpPr>
          <p:spPr bwMode="auto">
            <a:xfrm>
              <a:off x="172965" y="3905231"/>
              <a:ext cx="1439863" cy="70802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a:solidFill>
                    <a:srgbClr val="000099"/>
                  </a:solidFill>
                  <a:latin typeface="AvantGarde Bk BT"/>
                </a:rPr>
                <a:t>Americas</a:t>
              </a:r>
            </a:p>
            <a:p>
              <a:pPr algn="ctr" eaLnBrk="1" hangingPunct="1"/>
              <a:r>
                <a:rPr lang="en-US" sz="2000" b="1">
                  <a:solidFill>
                    <a:srgbClr val="000099"/>
                  </a:solidFill>
                  <a:latin typeface="AvantGarde Bk BT"/>
                </a:rPr>
                <a:t>278</a:t>
              </a:r>
            </a:p>
          </p:txBody>
        </p:sp>
        <p:sp>
          <p:nvSpPr>
            <p:cNvPr id="89111" name="Text Box 9"/>
            <p:cNvSpPr txBox="1">
              <a:spLocks noChangeArrowheads="1"/>
            </p:cNvSpPr>
            <p:nvPr/>
          </p:nvSpPr>
          <p:spPr bwMode="auto">
            <a:xfrm>
              <a:off x="5732390" y="5567344"/>
              <a:ext cx="1439862" cy="70802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a:solidFill>
                    <a:srgbClr val="000099"/>
                  </a:solidFill>
                  <a:latin typeface="AvantGarde Bk BT"/>
                </a:rPr>
                <a:t>Africa</a:t>
              </a:r>
            </a:p>
            <a:p>
              <a:pPr algn="ctr" eaLnBrk="1" hangingPunct="1"/>
              <a:r>
                <a:rPr lang="en-US" sz="2000" b="1">
                  <a:solidFill>
                    <a:srgbClr val="000099"/>
                  </a:solidFill>
                  <a:latin typeface="AvantGarde Bk BT"/>
                </a:rPr>
                <a:t>954</a:t>
              </a:r>
            </a:p>
          </p:txBody>
        </p:sp>
        <p:sp>
          <p:nvSpPr>
            <p:cNvPr id="89112" name="Text Box 9"/>
            <p:cNvSpPr txBox="1">
              <a:spLocks noChangeArrowheads="1"/>
            </p:cNvSpPr>
            <p:nvPr/>
          </p:nvSpPr>
          <p:spPr bwMode="auto">
            <a:xfrm>
              <a:off x="7521503" y="4811694"/>
              <a:ext cx="1439862" cy="70802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a:solidFill>
                    <a:srgbClr val="000099"/>
                  </a:solidFill>
                  <a:latin typeface="AvantGarde Bk BT"/>
                </a:rPr>
                <a:t>Asia</a:t>
              </a:r>
            </a:p>
            <a:p>
              <a:pPr algn="ctr" eaLnBrk="1" hangingPunct="1"/>
              <a:r>
                <a:rPr lang="en-US" sz="2000" b="1">
                  <a:solidFill>
                    <a:srgbClr val="000099"/>
                  </a:solidFill>
                  <a:latin typeface="AvantGarde Bk BT"/>
                </a:rPr>
                <a:t>531</a:t>
              </a:r>
            </a:p>
          </p:txBody>
        </p:sp>
        <p:sp>
          <p:nvSpPr>
            <p:cNvPr id="4" name="Rectangle 3"/>
            <p:cNvSpPr/>
            <p:nvPr/>
          </p:nvSpPr>
          <p:spPr>
            <a:xfrm>
              <a:off x="5683267" y="4705331"/>
              <a:ext cx="371481" cy="606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114" name="Text Box 17"/>
            <p:cNvSpPr txBox="1">
              <a:spLocks noChangeArrowheads="1"/>
            </p:cNvSpPr>
            <p:nvPr/>
          </p:nvSpPr>
          <p:spPr bwMode="auto">
            <a:xfrm>
              <a:off x="5403045" y="4992669"/>
              <a:ext cx="1438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000099"/>
                  </a:solidFill>
                  <a:latin typeface="AvantGarde Bk BT"/>
                </a:rPr>
                <a:t>Zimbabwe</a:t>
              </a:r>
            </a:p>
          </p:txBody>
        </p:sp>
        <p:sp>
          <p:nvSpPr>
            <p:cNvPr id="89115" name="Text Box 18"/>
            <p:cNvSpPr txBox="1">
              <a:spLocks noChangeArrowheads="1"/>
            </p:cNvSpPr>
            <p:nvPr/>
          </p:nvSpPr>
          <p:spPr bwMode="auto">
            <a:xfrm>
              <a:off x="5543922" y="4705331"/>
              <a:ext cx="1023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000099"/>
                  </a:solidFill>
                  <a:latin typeface="AvantGarde Bk BT"/>
                </a:rPr>
                <a:t>Malawi</a:t>
              </a:r>
            </a:p>
          </p:txBody>
        </p:sp>
      </p:grpSp>
      <p:sp>
        <p:nvSpPr>
          <p:cNvPr id="27" name="AutoShape 22"/>
          <p:cNvSpPr>
            <a:spLocks noChangeArrowheads="1"/>
          </p:cNvSpPr>
          <p:nvPr/>
        </p:nvSpPr>
        <p:spPr bwMode="auto">
          <a:xfrm>
            <a:off x="5584825" y="4129088"/>
            <a:ext cx="131763" cy="120650"/>
          </a:xfrm>
          <a:prstGeom prst="star5">
            <a:avLst/>
          </a:prstGeom>
          <a:solidFill>
            <a:srgbClr val="F1FEA0"/>
          </a:solidFill>
          <a:ln w="9525">
            <a:solidFill>
              <a:srgbClr val="F1FEA0"/>
            </a:solidFill>
            <a:miter lim="800000"/>
            <a:headEnd/>
            <a:tailEnd/>
          </a:ln>
          <a:effectLst/>
          <a:extLst/>
        </p:spPr>
        <p:txBody>
          <a:bodyPr wrap="none" anchor="ctr"/>
          <a:lstStyle/>
          <a:p>
            <a:pPr>
              <a:defRPr/>
            </a:pPr>
            <a:endParaRPr lang="en-US">
              <a:latin typeface="Arial" charset="0"/>
              <a:cs typeface="+mn-cs"/>
            </a:endParaRPr>
          </a:p>
        </p:txBody>
      </p:sp>
    </p:spTree>
    <p:extLst>
      <p:ext uri="{BB962C8B-B14F-4D97-AF65-F5344CB8AC3E}">
        <p14:creationId xmlns:p14="http://schemas.microsoft.com/office/powerpoint/2010/main" val="29172211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6"/>
          <p:cNvSpPr txBox="1">
            <a:spLocks noChangeArrowheads="1"/>
          </p:cNvSpPr>
          <p:nvPr/>
        </p:nvSpPr>
        <p:spPr bwMode="auto">
          <a:xfrm>
            <a:off x="2143125" y="1800225"/>
            <a:ext cx="4857750" cy="965200"/>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CN" sz="2000" b="1">
                <a:solidFill>
                  <a:schemeClr val="bg1"/>
                </a:solidFill>
                <a:ea typeface="SimSun" pitchFamily="2" charset="-122"/>
              </a:rPr>
              <a:t>Total HIV-1 Transmission Events: 39</a:t>
            </a:r>
            <a:endParaRPr lang="en-US" sz="2000" b="1">
              <a:solidFill>
                <a:schemeClr val="bg1"/>
              </a:solidFill>
            </a:endParaRPr>
          </a:p>
        </p:txBody>
      </p:sp>
      <p:cxnSp>
        <p:nvCxnSpPr>
          <p:cNvPr id="87043" name="Straight Connector 11"/>
          <p:cNvCxnSpPr>
            <a:cxnSpLocks noChangeShapeType="1"/>
          </p:cNvCxnSpPr>
          <p:nvPr/>
        </p:nvCxnSpPr>
        <p:spPr bwMode="auto">
          <a:xfrm rot="10800000" flipH="1">
            <a:off x="0" y="1301750"/>
            <a:ext cx="9144000" cy="1588"/>
          </a:xfrm>
          <a:prstGeom prst="line">
            <a:avLst/>
          </a:prstGeom>
          <a:noFill/>
          <a:ln w="57150" algn="ctr">
            <a:solidFill>
              <a:srgbClr val="3F8080"/>
            </a:solidFill>
            <a:round/>
            <a:headEnd/>
            <a:tailEnd/>
          </a:ln>
          <a:extLst>
            <a:ext uri="{909E8E84-426E-40DD-AFC4-6F175D3DCCD1}">
              <a14:hiddenFill xmlns:a14="http://schemas.microsoft.com/office/drawing/2010/main">
                <a:noFill/>
              </a14:hiddenFill>
            </a:ext>
          </a:extLst>
        </p:spPr>
      </p:cxnSp>
      <p:sp>
        <p:nvSpPr>
          <p:cNvPr id="87044" name="Title 1"/>
          <p:cNvSpPr txBox="1">
            <a:spLocks/>
          </p:cNvSpPr>
          <p:nvPr/>
        </p:nvSpPr>
        <p:spPr bwMode="auto">
          <a:xfrm>
            <a:off x="-4763" y="14288"/>
            <a:ext cx="9144001"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a:solidFill>
                  <a:srgbClr val="000090"/>
                </a:solidFill>
              </a:rPr>
              <a:t>HPTN 052: HIV-1 Transmission</a:t>
            </a:r>
          </a:p>
        </p:txBody>
      </p:sp>
      <p:grpSp>
        <p:nvGrpSpPr>
          <p:cNvPr id="87045" name="Group 3"/>
          <p:cNvGrpSpPr>
            <a:grpSpLocks/>
          </p:cNvGrpSpPr>
          <p:nvPr/>
        </p:nvGrpSpPr>
        <p:grpSpPr bwMode="auto">
          <a:xfrm>
            <a:off x="2092325" y="2760663"/>
            <a:ext cx="4959350" cy="904875"/>
            <a:chOff x="2999458" y="2155526"/>
            <a:chExt cx="3228755" cy="905769"/>
          </a:xfrm>
        </p:grpSpPr>
        <p:cxnSp>
          <p:nvCxnSpPr>
            <p:cNvPr id="87050" name="AutoShape 1"/>
            <p:cNvCxnSpPr>
              <a:cxnSpLocks noChangeShapeType="1"/>
            </p:cNvCxnSpPr>
            <p:nvPr/>
          </p:nvCxnSpPr>
          <p:spPr bwMode="auto">
            <a:xfrm>
              <a:off x="4612773" y="2623145"/>
              <a:ext cx="1615440" cy="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7051" name="AutoShape 1"/>
            <p:cNvCxnSpPr>
              <a:cxnSpLocks noChangeShapeType="1"/>
            </p:cNvCxnSpPr>
            <p:nvPr/>
          </p:nvCxnSpPr>
          <p:spPr bwMode="auto">
            <a:xfrm flipH="1">
              <a:off x="2999458" y="2623145"/>
              <a:ext cx="1615440" cy="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7052" name="AutoShape 3"/>
            <p:cNvCxnSpPr>
              <a:cxnSpLocks noChangeShapeType="1"/>
            </p:cNvCxnSpPr>
            <p:nvPr/>
          </p:nvCxnSpPr>
          <p:spPr bwMode="auto">
            <a:xfrm>
              <a:off x="4612773" y="2155526"/>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7053" name="AutoShape 3"/>
            <p:cNvCxnSpPr>
              <a:cxnSpLocks noChangeShapeType="1"/>
            </p:cNvCxnSpPr>
            <p:nvPr/>
          </p:nvCxnSpPr>
          <p:spPr bwMode="auto">
            <a:xfrm>
              <a:off x="3021181" y="2603201"/>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7054" name="AutoShape 3"/>
            <p:cNvCxnSpPr>
              <a:cxnSpLocks noChangeShapeType="1"/>
            </p:cNvCxnSpPr>
            <p:nvPr/>
          </p:nvCxnSpPr>
          <p:spPr bwMode="auto">
            <a:xfrm>
              <a:off x="6209163" y="2604095"/>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grpSp>
      <p:sp>
        <p:nvSpPr>
          <p:cNvPr id="87046" name="Text Box 6"/>
          <p:cNvSpPr txBox="1">
            <a:spLocks noChangeArrowheads="1"/>
          </p:cNvSpPr>
          <p:nvPr/>
        </p:nvSpPr>
        <p:spPr bwMode="auto">
          <a:xfrm>
            <a:off x="950913" y="3590925"/>
            <a:ext cx="2351087" cy="1081088"/>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CN" sz="2000" b="1">
                <a:solidFill>
                  <a:schemeClr val="bg1"/>
                </a:solidFill>
                <a:ea typeface="SimSun" pitchFamily="2" charset="-122"/>
              </a:rPr>
              <a:t>Immediate Arm</a:t>
            </a:r>
          </a:p>
          <a:p>
            <a:pPr algn="ctr" eaLnBrk="1" hangingPunct="1">
              <a:spcBef>
                <a:spcPts val="600"/>
              </a:spcBef>
            </a:pPr>
            <a:r>
              <a:rPr lang="en-US" altLang="zh-CN" sz="2000" b="1">
                <a:solidFill>
                  <a:schemeClr val="bg1"/>
                </a:solidFill>
                <a:ea typeface="SimSun" pitchFamily="2" charset="-122"/>
              </a:rPr>
              <a:t>4</a:t>
            </a:r>
            <a:r>
              <a:rPr lang="en-US" sz="2000" b="1">
                <a:solidFill>
                  <a:schemeClr val="bg1"/>
                </a:solidFill>
              </a:rPr>
              <a:t> </a:t>
            </a:r>
          </a:p>
        </p:txBody>
      </p:sp>
      <p:sp>
        <p:nvSpPr>
          <p:cNvPr id="31" name="Text Box 6"/>
          <p:cNvSpPr txBox="1">
            <a:spLocks noChangeArrowheads="1"/>
          </p:cNvSpPr>
          <p:nvPr/>
        </p:nvSpPr>
        <p:spPr bwMode="auto">
          <a:xfrm>
            <a:off x="5846763" y="3590925"/>
            <a:ext cx="2351087" cy="1081088"/>
          </a:xfrm>
          <a:prstGeom prst="rect">
            <a:avLst/>
          </a:prstGeom>
          <a:solidFill>
            <a:srgbClr val="000090"/>
          </a:solidFill>
          <a:ln w="9525">
            <a:noFill/>
            <a:miter lim="800000"/>
            <a:headEnd/>
            <a:tailEnd/>
          </a:ln>
        </p:spPr>
        <p:txBody>
          <a:bodyPr anchor="ctr"/>
          <a:lstStyle/>
          <a:p>
            <a:pPr algn="ctr">
              <a:defRPr/>
            </a:pPr>
            <a:r>
              <a:rPr lang="en-US" altLang="zh-CN" sz="2000" b="1" dirty="0">
                <a:solidFill>
                  <a:schemeClr val="bg1"/>
                </a:solidFill>
              </a:rPr>
              <a:t>Delayed Arm</a:t>
            </a:r>
          </a:p>
          <a:p>
            <a:pPr algn="ctr">
              <a:spcBef>
                <a:spcPts val="600"/>
              </a:spcBef>
              <a:defRPr/>
            </a:pPr>
            <a:r>
              <a:rPr lang="en-US" altLang="zh-CN" sz="2000" b="1" dirty="0">
                <a:solidFill>
                  <a:schemeClr val="bg1"/>
                </a:solidFill>
              </a:rPr>
              <a:t>35</a:t>
            </a:r>
            <a:r>
              <a:rPr lang="en-US" sz="2000" b="1" dirty="0">
                <a:solidFill>
                  <a:schemeClr val="bg1"/>
                </a:solidFill>
                <a:latin typeface="+mj-lt"/>
                <a:cs typeface="Calibri" pitchFamily="34" charset="0"/>
              </a:rPr>
              <a:t> </a:t>
            </a:r>
          </a:p>
        </p:txBody>
      </p:sp>
      <p:sp>
        <p:nvSpPr>
          <p:cNvPr id="3" name="Right Brace 2"/>
          <p:cNvSpPr/>
          <p:nvPr/>
        </p:nvSpPr>
        <p:spPr>
          <a:xfrm rot="5400000">
            <a:off x="4118769" y="3240882"/>
            <a:ext cx="895350" cy="4672012"/>
          </a:xfrm>
          <a:prstGeom prst="rightBrace">
            <a:avLst>
              <a:gd name="adj1" fmla="val 49822"/>
              <a:gd name="adj2" fmla="val 50000"/>
            </a:avLst>
          </a:prstGeom>
          <a:ln w="38100">
            <a:solidFill>
              <a:srgbClr val="00009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7049" name="Title 1"/>
          <p:cNvSpPr txBox="1">
            <a:spLocks/>
          </p:cNvSpPr>
          <p:nvPr/>
        </p:nvSpPr>
        <p:spPr bwMode="auto">
          <a:xfrm>
            <a:off x="2724150" y="6140450"/>
            <a:ext cx="3686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solidFill>
                  <a:srgbClr val="FF0000"/>
                </a:solidFill>
              </a:rPr>
              <a:t>p &lt; 0.0001</a:t>
            </a:r>
          </a:p>
        </p:txBody>
      </p:sp>
    </p:spTree>
    <p:extLst>
      <p:ext uri="{BB962C8B-B14F-4D97-AF65-F5344CB8AC3E}">
        <p14:creationId xmlns:p14="http://schemas.microsoft.com/office/powerpoint/2010/main" val="32516463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2301875" y="1482725"/>
            <a:ext cx="4303713" cy="711200"/>
          </a:xfrm>
          <a:prstGeom prst="rect">
            <a:avLst/>
          </a:prstGeom>
          <a:solidFill>
            <a:srgbClr val="000090"/>
          </a:solidFill>
          <a:ln w="9525">
            <a:noFill/>
            <a:miter lim="800000"/>
            <a:headEnd/>
            <a:tailEnd/>
          </a:ln>
        </p:spPr>
        <p:txBody>
          <a:bodyPr anchor="ctr"/>
          <a:lstStyle/>
          <a:p>
            <a:pPr algn="ctr">
              <a:defRPr/>
            </a:pPr>
            <a:r>
              <a:rPr lang="en-US" altLang="zh-CN" b="1" dirty="0">
                <a:solidFill>
                  <a:schemeClr val="bg1"/>
                </a:solidFill>
                <a:ea typeface="SimSun"/>
              </a:rPr>
              <a:t>Total HIV-1 Transmission </a:t>
            </a:r>
            <a:r>
              <a:rPr lang="en-US" altLang="zh-CN" b="1" dirty="0">
                <a:solidFill>
                  <a:schemeClr val="bg1"/>
                </a:solidFill>
                <a:latin typeface="+mj-lt"/>
                <a:ea typeface="SimSun"/>
              </a:rPr>
              <a:t>Events: 39</a:t>
            </a:r>
          </a:p>
        </p:txBody>
      </p:sp>
      <p:cxnSp>
        <p:nvCxnSpPr>
          <p:cNvPr id="88067" name="Straight Connector 11"/>
          <p:cNvCxnSpPr>
            <a:cxnSpLocks noChangeShapeType="1"/>
          </p:cNvCxnSpPr>
          <p:nvPr/>
        </p:nvCxnSpPr>
        <p:spPr bwMode="auto">
          <a:xfrm rot="10800000" flipH="1">
            <a:off x="0" y="1301750"/>
            <a:ext cx="9144000" cy="1588"/>
          </a:xfrm>
          <a:prstGeom prst="line">
            <a:avLst/>
          </a:prstGeom>
          <a:noFill/>
          <a:ln w="57150" algn="ctr">
            <a:solidFill>
              <a:srgbClr val="3F8080"/>
            </a:solidFill>
            <a:round/>
            <a:headEnd/>
            <a:tailEnd/>
          </a:ln>
          <a:extLst>
            <a:ext uri="{909E8E84-426E-40DD-AFC4-6F175D3DCCD1}">
              <a14:hiddenFill xmlns:a14="http://schemas.microsoft.com/office/drawing/2010/main">
                <a:noFill/>
              </a14:hiddenFill>
            </a:ext>
          </a:extLst>
        </p:spPr>
      </p:cxnSp>
      <p:sp>
        <p:nvSpPr>
          <p:cNvPr id="88068" name="Title 1"/>
          <p:cNvSpPr txBox="1">
            <a:spLocks/>
          </p:cNvSpPr>
          <p:nvPr/>
        </p:nvSpPr>
        <p:spPr bwMode="auto">
          <a:xfrm>
            <a:off x="0" y="30163"/>
            <a:ext cx="9144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a:solidFill>
                  <a:srgbClr val="000090"/>
                </a:solidFill>
              </a:rPr>
              <a:t>HPTN 052: HIV-1 Transmission</a:t>
            </a:r>
          </a:p>
        </p:txBody>
      </p:sp>
      <p:grpSp>
        <p:nvGrpSpPr>
          <p:cNvPr id="88069" name="Group 3"/>
          <p:cNvGrpSpPr>
            <a:grpSpLocks/>
          </p:cNvGrpSpPr>
          <p:nvPr/>
        </p:nvGrpSpPr>
        <p:grpSpPr bwMode="auto">
          <a:xfrm>
            <a:off x="2092325" y="2189163"/>
            <a:ext cx="4959350" cy="904875"/>
            <a:chOff x="2999458" y="2155526"/>
            <a:chExt cx="3228755" cy="905769"/>
          </a:xfrm>
        </p:grpSpPr>
        <p:cxnSp>
          <p:nvCxnSpPr>
            <p:cNvPr id="88083" name="AutoShape 1"/>
            <p:cNvCxnSpPr>
              <a:cxnSpLocks noChangeShapeType="1"/>
            </p:cNvCxnSpPr>
            <p:nvPr/>
          </p:nvCxnSpPr>
          <p:spPr bwMode="auto">
            <a:xfrm>
              <a:off x="4612773" y="2623145"/>
              <a:ext cx="1615440" cy="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8084" name="AutoShape 1"/>
            <p:cNvCxnSpPr>
              <a:cxnSpLocks noChangeShapeType="1"/>
            </p:cNvCxnSpPr>
            <p:nvPr/>
          </p:nvCxnSpPr>
          <p:spPr bwMode="auto">
            <a:xfrm flipH="1">
              <a:off x="2999458" y="2623145"/>
              <a:ext cx="1615440" cy="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8085" name="AutoShape 3"/>
            <p:cNvCxnSpPr>
              <a:cxnSpLocks noChangeShapeType="1"/>
            </p:cNvCxnSpPr>
            <p:nvPr/>
          </p:nvCxnSpPr>
          <p:spPr bwMode="auto">
            <a:xfrm>
              <a:off x="4612773" y="2155526"/>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8086" name="AutoShape 3"/>
            <p:cNvCxnSpPr>
              <a:cxnSpLocks noChangeShapeType="1"/>
            </p:cNvCxnSpPr>
            <p:nvPr/>
          </p:nvCxnSpPr>
          <p:spPr bwMode="auto">
            <a:xfrm>
              <a:off x="3021181" y="2603201"/>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8087" name="AutoShape 3"/>
            <p:cNvCxnSpPr>
              <a:cxnSpLocks noChangeShapeType="1"/>
            </p:cNvCxnSpPr>
            <p:nvPr/>
          </p:nvCxnSpPr>
          <p:spPr bwMode="auto">
            <a:xfrm>
              <a:off x="6209163" y="2604095"/>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grpSp>
      <p:sp>
        <p:nvSpPr>
          <p:cNvPr id="88070" name="Text Box 6"/>
          <p:cNvSpPr txBox="1">
            <a:spLocks noChangeArrowheads="1"/>
          </p:cNvSpPr>
          <p:nvPr/>
        </p:nvSpPr>
        <p:spPr bwMode="auto">
          <a:xfrm>
            <a:off x="950913" y="3019425"/>
            <a:ext cx="2351087" cy="1081088"/>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CN" b="1">
                <a:solidFill>
                  <a:schemeClr val="bg1"/>
                </a:solidFill>
                <a:ea typeface="SimSun" pitchFamily="2" charset="-122"/>
              </a:rPr>
              <a:t>Linked Transmissions: 28</a:t>
            </a:r>
          </a:p>
        </p:txBody>
      </p:sp>
      <p:sp>
        <p:nvSpPr>
          <p:cNvPr id="88071" name="Text Box 6"/>
          <p:cNvSpPr txBox="1">
            <a:spLocks noChangeArrowheads="1"/>
          </p:cNvSpPr>
          <p:nvPr/>
        </p:nvSpPr>
        <p:spPr bwMode="auto">
          <a:xfrm>
            <a:off x="5846763" y="3019425"/>
            <a:ext cx="2351087" cy="1081088"/>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CN" b="1">
                <a:solidFill>
                  <a:schemeClr val="bg1"/>
                </a:solidFill>
                <a:ea typeface="SimSun" pitchFamily="2" charset="-122"/>
              </a:rPr>
              <a:t>Unlinked or TBD Transmissions: 11</a:t>
            </a:r>
          </a:p>
        </p:txBody>
      </p:sp>
      <p:sp>
        <p:nvSpPr>
          <p:cNvPr id="3" name="Right Brace 2"/>
          <p:cNvSpPr/>
          <p:nvPr/>
        </p:nvSpPr>
        <p:spPr>
          <a:xfrm rot="5400000">
            <a:off x="2170906" y="4736307"/>
            <a:ext cx="261937" cy="2724150"/>
          </a:xfrm>
          <a:prstGeom prst="rightBrace">
            <a:avLst>
              <a:gd name="adj1" fmla="val 49822"/>
              <a:gd name="adj2" fmla="val 50000"/>
            </a:avLst>
          </a:prstGeom>
          <a:ln w="38100">
            <a:solidFill>
              <a:srgbClr val="00009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8073" name="Title 1"/>
          <p:cNvSpPr txBox="1">
            <a:spLocks/>
          </p:cNvSpPr>
          <p:nvPr/>
        </p:nvSpPr>
        <p:spPr bwMode="auto">
          <a:xfrm>
            <a:off x="458788" y="6235700"/>
            <a:ext cx="3686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solidFill>
                  <a:srgbClr val="FF0000"/>
                </a:solidFill>
              </a:rPr>
              <a:t>p &lt; 0.001</a:t>
            </a:r>
          </a:p>
        </p:txBody>
      </p:sp>
      <p:grpSp>
        <p:nvGrpSpPr>
          <p:cNvPr id="88074" name="Group 14"/>
          <p:cNvGrpSpPr>
            <a:grpSpLocks/>
          </p:cNvGrpSpPr>
          <p:nvPr/>
        </p:nvGrpSpPr>
        <p:grpSpPr bwMode="auto">
          <a:xfrm>
            <a:off x="941388" y="4114800"/>
            <a:ext cx="2420937" cy="904875"/>
            <a:chOff x="2999458" y="2155526"/>
            <a:chExt cx="3228755" cy="905769"/>
          </a:xfrm>
        </p:grpSpPr>
        <p:cxnSp>
          <p:nvCxnSpPr>
            <p:cNvPr id="88078" name="AutoShape 1"/>
            <p:cNvCxnSpPr>
              <a:cxnSpLocks noChangeShapeType="1"/>
            </p:cNvCxnSpPr>
            <p:nvPr/>
          </p:nvCxnSpPr>
          <p:spPr bwMode="auto">
            <a:xfrm>
              <a:off x="4612773" y="2623145"/>
              <a:ext cx="1615440" cy="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8079" name="AutoShape 1"/>
            <p:cNvCxnSpPr>
              <a:cxnSpLocks noChangeShapeType="1"/>
            </p:cNvCxnSpPr>
            <p:nvPr/>
          </p:nvCxnSpPr>
          <p:spPr bwMode="auto">
            <a:xfrm flipH="1">
              <a:off x="2999458" y="2623145"/>
              <a:ext cx="1615440" cy="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8080" name="AutoShape 3"/>
            <p:cNvCxnSpPr>
              <a:cxnSpLocks noChangeShapeType="1"/>
            </p:cNvCxnSpPr>
            <p:nvPr/>
          </p:nvCxnSpPr>
          <p:spPr bwMode="auto">
            <a:xfrm>
              <a:off x="4612773" y="2155526"/>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8081" name="AutoShape 3"/>
            <p:cNvCxnSpPr>
              <a:cxnSpLocks noChangeShapeType="1"/>
            </p:cNvCxnSpPr>
            <p:nvPr/>
          </p:nvCxnSpPr>
          <p:spPr bwMode="auto">
            <a:xfrm>
              <a:off x="3021181" y="2603201"/>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88082" name="AutoShape 3"/>
            <p:cNvCxnSpPr>
              <a:cxnSpLocks noChangeShapeType="1"/>
            </p:cNvCxnSpPr>
            <p:nvPr/>
          </p:nvCxnSpPr>
          <p:spPr bwMode="auto">
            <a:xfrm>
              <a:off x="6209163" y="2604095"/>
              <a:ext cx="0" cy="45720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grpSp>
      <p:sp>
        <p:nvSpPr>
          <p:cNvPr id="88075" name="Text Box 6"/>
          <p:cNvSpPr txBox="1">
            <a:spLocks noChangeArrowheads="1"/>
          </p:cNvSpPr>
          <p:nvPr/>
        </p:nvSpPr>
        <p:spPr bwMode="auto">
          <a:xfrm>
            <a:off x="250825" y="4883150"/>
            <a:ext cx="1414463" cy="97472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CN" b="1">
                <a:solidFill>
                  <a:schemeClr val="bg1"/>
                </a:solidFill>
                <a:ea typeface="SimSun" pitchFamily="2" charset="-122"/>
              </a:rPr>
              <a:t>Immediate Arm: 1</a:t>
            </a:r>
          </a:p>
        </p:txBody>
      </p:sp>
      <p:sp>
        <p:nvSpPr>
          <p:cNvPr id="88076" name="Text Box 6"/>
          <p:cNvSpPr txBox="1">
            <a:spLocks noChangeArrowheads="1"/>
          </p:cNvSpPr>
          <p:nvPr/>
        </p:nvSpPr>
        <p:spPr bwMode="auto">
          <a:xfrm>
            <a:off x="2616200" y="4883150"/>
            <a:ext cx="1414463" cy="95567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zh-CN" b="1">
                <a:solidFill>
                  <a:schemeClr val="bg1"/>
                </a:solidFill>
                <a:ea typeface="SimSun" pitchFamily="2" charset="-122"/>
              </a:rPr>
              <a:t>Delayed Arm: 27</a:t>
            </a:r>
          </a:p>
        </p:txBody>
      </p:sp>
      <p:sp>
        <p:nvSpPr>
          <p:cNvPr id="2" name="Rectangle 1"/>
          <p:cNvSpPr/>
          <p:nvPr/>
        </p:nvSpPr>
        <p:spPr>
          <a:xfrm>
            <a:off x="4249738" y="4476750"/>
            <a:ext cx="4713287" cy="2047875"/>
          </a:xfrm>
          <a:prstGeom prst="rect">
            <a:avLst/>
          </a:prstGeom>
        </p:spPr>
        <p:txBody>
          <a:bodyPr>
            <a:spAutoFit/>
          </a:bodyPr>
          <a:lstStyle/>
          <a:p>
            <a:pPr marL="228600" lvl="1" indent="-228600">
              <a:buSzPct val="110000"/>
              <a:buFont typeface="Arial" charset="0"/>
              <a:buChar char="•"/>
              <a:defRPr/>
            </a:pPr>
            <a:r>
              <a:rPr lang="en-US" sz="1600" b="1" dirty="0">
                <a:solidFill>
                  <a:srgbClr val="000090"/>
                </a:solidFill>
                <a:latin typeface="Arial" charset="0"/>
                <a:cs typeface="Arial" charset="0"/>
              </a:rPr>
              <a:t>18/28 (64%) transmissions from infected participants with CD4 &gt;350 cells/mm</a:t>
            </a:r>
            <a:r>
              <a:rPr lang="en-US" sz="1600" b="1" baseline="30000" dirty="0">
                <a:solidFill>
                  <a:srgbClr val="000090"/>
                </a:solidFill>
                <a:latin typeface="Arial" charset="0"/>
                <a:cs typeface="Arial" charset="0"/>
              </a:rPr>
              <a:t>3</a:t>
            </a:r>
            <a:endParaRPr lang="en-US" sz="1600" b="1" baseline="30000" dirty="0">
              <a:solidFill>
                <a:srgbClr val="000090"/>
              </a:solidFill>
              <a:effectLst>
                <a:outerShdw blurRad="38100" dist="38100" dir="2700000" algn="tl">
                  <a:srgbClr val="C0C0C0"/>
                </a:outerShdw>
              </a:effectLst>
              <a:latin typeface="Arial" charset="0"/>
              <a:cs typeface="Arial" charset="0"/>
            </a:endParaRPr>
          </a:p>
          <a:p>
            <a:pPr marL="228600" lvl="1" indent="-228600">
              <a:buSzPct val="110000"/>
              <a:buFont typeface="Arial" charset="0"/>
              <a:buChar char="•"/>
              <a:defRPr/>
            </a:pPr>
            <a:endParaRPr lang="en-US" sz="1600" b="1" dirty="0">
              <a:solidFill>
                <a:srgbClr val="000090"/>
              </a:solidFill>
              <a:latin typeface="Arial" charset="0"/>
              <a:cs typeface="Arial" charset="0"/>
            </a:endParaRPr>
          </a:p>
          <a:p>
            <a:pPr marL="228600" lvl="1" indent="-228600">
              <a:buSzPct val="110000"/>
              <a:buFont typeface="Arial" charset="0"/>
              <a:buChar char="•"/>
              <a:defRPr/>
            </a:pPr>
            <a:r>
              <a:rPr lang="en-US" sz="1600" b="1" dirty="0">
                <a:solidFill>
                  <a:srgbClr val="000090"/>
                </a:solidFill>
                <a:latin typeface="Arial" charset="0"/>
                <a:cs typeface="Arial" charset="0"/>
              </a:rPr>
              <a:t>23/28 (82%) transmissions in sub-Saharan Africa</a:t>
            </a:r>
          </a:p>
          <a:p>
            <a:pPr marL="228600" lvl="1" indent="-228600">
              <a:buSzPct val="110000"/>
              <a:buFont typeface="Arial" charset="0"/>
              <a:buChar char="•"/>
              <a:defRPr/>
            </a:pPr>
            <a:endParaRPr lang="en-US" sz="1600" b="1" dirty="0">
              <a:solidFill>
                <a:srgbClr val="000090"/>
              </a:solidFill>
              <a:latin typeface="Arial" charset="0"/>
              <a:cs typeface="Arial" charset="0"/>
            </a:endParaRPr>
          </a:p>
          <a:p>
            <a:pPr marL="228600" lvl="1" indent="-228600">
              <a:buSzPct val="110000"/>
              <a:buFont typeface="Arial" charset="0"/>
              <a:buChar char="•"/>
              <a:defRPr/>
            </a:pPr>
            <a:r>
              <a:rPr lang="en-US" sz="1600" b="1" dirty="0">
                <a:solidFill>
                  <a:srgbClr val="000090"/>
                </a:solidFill>
                <a:latin typeface="Arial" charset="0"/>
                <a:cs typeface="Arial" charset="0"/>
              </a:rPr>
              <a:t>18/28 (64%) transmissions from female to male partners </a:t>
            </a:r>
            <a:endParaRPr lang="en-US" sz="1600" dirty="0">
              <a:solidFill>
                <a:srgbClr val="000090"/>
              </a:solidFill>
              <a:latin typeface="Arial" charset="0"/>
              <a:cs typeface="Arial" charset="0"/>
            </a:endParaRPr>
          </a:p>
        </p:txBody>
      </p:sp>
    </p:spTree>
    <p:extLst>
      <p:ext uri="{BB962C8B-B14F-4D97-AF65-F5344CB8AC3E}">
        <p14:creationId xmlns:p14="http://schemas.microsoft.com/office/powerpoint/2010/main" val="37219127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94" name="Straight Connector 8"/>
          <p:cNvCxnSpPr>
            <a:cxnSpLocks noChangeShapeType="1"/>
          </p:cNvCxnSpPr>
          <p:nvPr/>
        </p:nvCxnSpPr>
        <p:spPr bwMode="auto">
          <a:xfrm rot="10800000" flipH="1">
            <a:off x="0" y="1301750"/>
            <a:ext cx="9144000" cy="1588"/>
          </a:xfrm>
          <a:prstGeom prst="line">
            <a:avLst/>
          </a:prstGeom>
          <a:noFill/>
          <a:ln w="57150" algn="ctr">
            <a:solidFill>
              <a:srgbClr val="3F8080"/>
            </a:solidFill>
            <a:round/>
            <a:headEnd/>
            <a:tailEnd/>
          </a:ln>
        </p:spPr>
      </p:cxnSp>
      <p:sp>
        <p:nvSpPr>
          <p:cNvPr id="63495" name="Title 1"/>
          <p:cNvSpPr txBox="1">
            <a:spLocks/>
          </p:cNvSpPr>
          <p:nvPr/>
        </p:nvSpPr>
        <p:spPr bwMode="auto">
          <a:xfrm>
            <a:off x="0" y="30163"/>
            <a:ext cx="9144000" cy="1289050"/>
          </a:xfrm>
          <a:prstGeom prst="rect">
            <a:avLst/>
          </a:prstGeom>
          <a:noFill/>
          <a:ln w="9525">
            <a:noFill/>
            <a:miter lim="800000"/>
            <a:headEnd/>
            <a:tailEnd/>
          </a:ln>
        </p:spPr>
        <p:txBody>
          <a:bodyPr anchor="ctr"/>
          <a:lstStyle/>
          <a:p>
            <a:pPr algn="ctr"/>
            <a:r>
              <a:rPr lang="en-US" sz="4000" b="1" dirty="0" smtClean="0">
                <a:solidFill>
                  <a:srgbClr val="000090"/>
                </a:solidFill>
                <a:cs typeface="Arial" charset="0"/>
              </a:rPr>
              <a:t>HPTN052: HIV-1 </a:t>
            </a:r>
            <a:r>
              <a:rPr lang="en-US" sz="4000" b="1" dirty="0">
                <a:solidFill>
                  <a:srgbClr val="000090"/>
                </a:solidFill>
                <a:cs typeface="Arial" charset="0"/>
              </a:rPr>
              <a:t>Transmissions</a:t>
            </a:r>
          </a:p>
        </p:txBody>
      </p:sp>
      <p:pic>
        <p:nvPicPr>
          <p:cNvPr id="9" name="Picture 8" descr="KMhiv_byarm_2plots_11JUL2011.jpg"/>
          <p:cNvPicPr>
            <a:picLocks noChangeAspect="1"/>
          </p:cNvPicPr>
          <p:nvPr/>
        </p:nvPicPr>
        <p:blipFill>
          <a:blip r:embed="rId3" cstate="print"/>
          <a:srcRect t="8410" b="20469"/>
          <a:stretch>
            <a:fillRect/>
          </a:stretch>
        </p:blipFill>
        <p:spPr>
          <a:xfrm>
            <a:off x="564776" y="1364504"/>
            <a:ext cx="7865806" cy="5422490"/>
          </a:xfrm>
          <a:prstGeom prst="rect">
            <a:avLst/>
          </a:prstGeom>
        </p:spPr>
      </p:pic>
    </p:spTree>
    <p:extLst>
      <p:ext uri="{BB962C8B-B14F-4D97-AF65-F5344CB8AC3E}">
        <p14:creationId xmlns:p14="http://schemas.microsoft.com/office/powerpoint/2010/main" val="40889970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004917887"/>
              </p:ext>
            </p:extLst>
          </p:nvPr>
        </p:nvGraphicFramePr>
        <p:xfrm>
          <a:off x="184150" y="1647825"/>
          <a:ext cx="8794750" cy="4562478"/>
        </p:xfrm>
        <a:graphic>
          <a:graphicData uri="http://schemas.openxmlformats.org/drawingml/2006/table">
            <a:tbl>
              <a:tblPr/>
              <a:tblGrid>
                <a:gridCol w="3924300"/>
                <a:gridCol w="1938338"/>
                <a:gridCol w="2932112"/>
              </a:tblGrid>
              <a:tr h="7604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Variable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Arial" charset="0"/>
                        </a:rPr>
                        <a:t>Hazard Ratio</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Arial" charset="0"/>
                        </a:rPr>
                        <a:t>95% Confidence Interval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760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Treatment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(immediate vs. delayed)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0.04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[0.01 - 0.28]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60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Baseline CD4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rPr>
                        <a:t> (per 100 CD4 Increment)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[1.00 - 1.54]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60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Baseline VL</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(per unit log increment)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2.84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[1.51 - 5.41]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60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Baseline condom use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(100% vs. &lt;100%)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0.33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[0.12 - 0.91]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60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Gender (HIV +)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(male vs. female)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[0.33 - 1.65]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cxnSp>
        <p:nvCxnSpPr>
          <p:cNvPr id="72735" name="Straight Connector 4"/>
          <p:cNvCxnSpPr>
            <a:cxnSpLocks noChangeShapeType="1"/>
          </p:cNvCxnSpPr>
          <p:nvPr/>
        </p:nvCxnSpPr>
        <p:spPr bwMode="auto">
          <a:xfrm rot="10800000" flipH="1">
            <a:off x="0" y="1301750"/>
            <a:ext cx="9144000" cy="1588"/>
          </a:xfrm>
          <a:prstGeom prst="line">
            <a:avLst/>
          </a:prstGeom>
          <a:noFill/>
          <a:ln w="57150" algn="ctr">
            <a:solidFill>
              <a:srgbClr val="3F8080"/>
            </a:solidFill>
            <a:round/>
            <a:headEnd/>
            <a:tailEnd/>
          </a:ln>
        </p:spPr>
      </p:cxnSp>
      <p:sp>
        <p:nvSpPr>
          <p:cNvPr id="72736" name="Title 1"/>
          <p:cNvSpPr txBox="1">
            <a:spLocks/>
          </p:cNvSpPr>
          <p:nvPr/>
        </p:nvSpPr>
        <p:spPr bwMode="auto">
          <a:xfrm>
            <a:off x="9525" y="11113"/>
            <a:ext cx="9144000" cy="1289050"/>
          </a:xfrm>
          <a:prstGeom prst="rect">
            <a:avLst/>
          </a:prstGeom>
          <a:noFill/>
          <a:ln w="9525">
            <a:noFill/>
            <a:miter lim="800000"/>
            <a:headEnd/>
            <a:tailEnd/>
          </a:ln>
        </p:spPr>
        <p:txBody>
          <a:bodyPr anchor="ctr"/>
          <a:lstStyle/>
          <a:p>
            <a:pPr algn="ctr"/>
            <a:r>
              <a:rPr lang="en-US" sz="3200" b="1">
                <a:solidFill>
                  <a:srgbClr val="000090"/>
                </a:solidFill>
                <a:cs typeface="Arial" charset="0"/>
              </a:rPr>
              <a:t>Multivariate Analysis – Linked Transmission</a:t>
            </a:r>
          </a:p>
        </p:txBody>
      </p:sp>
    </p:spTree>
    <p:extLst>
      <p:ext uri="{BB962C8B-B14F-4D97-AF65-F5344CB8AC3E}">
        <p14:creationId xmlns:p14="http://schemas.microsoft.com/office/powerpoint/2010/main" val="12395407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4" descr="alt04.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74754" name="Straight Connector 6"/>
          <p:cNvCxnSpPr>
            <a:cxnSpLocks noChangeShapeType="1"/>
          </p:cNvCxnSpPr>
          <p:nvPr/>
        </p:nvCxnSpPr>
        <p:spPr bwMode="auto">
          <a:xfrm rot="10800000" flipH="1">
            <a:off x="0" y="1797050"/>
            <a:ext cx="9144000" cy="1588"/>
          </a:xfrm>
          <a:prstGeom prst="line">
            <a:avLst/>
          </a:prstGeom>
          <a:noFill/>
          <a:ln w="57150" algn="ctr">
            <a:solidFill>
              <a:srgbClr val="3F8080"/>
            </a:solidFill>
            <a:round/>
            <a:headEnd/>
            <a:tailEnd/>
          </a:ln>
        </p:spPr>
      </p:cxnSp>
      <p:sp>
        <p:nvSpPr>
          <p:cNvPr id="74755" name="Title 1"/>
          <p:cNvSpPr txBox="1">
            <a:spLocks/>
          </p:cNvSpPr>
          <p:nvPr/>
        </p:nvSpPr>
        <p:spPr bwMode="auto">
          <a:xfrm>
            <a:off x="0" y="508000"/>
            <a:ext cx="9144000" cy="1289050"/>
          </a:xfrm>
          <a:prstGeom prst="rect">
            <a:avLst/>
          </a:prstGeom>
          <a:noFill/>
          <a:ln w="9525">
            <a:noFill/>
            <a:miter lim="800000"/>
            <a:headEnd/>
            <a:tailEnd/>
          </a:ln>
        </p:spPr>
        <p:txBody>
          <a:bodyPr anchor="ctr"/>
          <a:lstStyle/>
          <a:p>
            <a:pPr algn="ctr"/>
            <a:r>
              <a:rPr lang="en-US" sz="3200" b="1">
                <a:solidFill>
                  <a:srgbClr val="000090"/>
                </a:solidFill>
                <a:cs typeface="Arial" charset="0"/>
              </a:rPr>
              <a:t>HPTN 052 Prevention Conclusion</a:t>
            </a:r>
          </a:p>
        </p:txBody>
      </p:sp>
      <p:sp>
        <p:nvSpPr>
          <p:cNvPr id="74756" name="Content Placeholder 2"/>
          <p:cNvSpPr txBox="1">
            <a:spLocks/>
          </p:cNvSpPr>
          <p:nvPr/>
        </p:nvSpPr>
        <p:spPr bwMode="auto">
          <a:xfrm>
            <a:off x="0" y="2604097"/>
            <a:ext cx="9144000" cy="2143125"/>
          </a:xfrm>
          <a:prstGeom prst="rect">
            <a:avLst/>
          </a:prstGeom>
          <a:noFill/>
          <a:ln w="9525">
            <a:noFill/>
            <a:miter lim="800000"/>
            <a:headEnd/>
            <a:tailEnd/>
          </a:ln>
        </p:spPr>
        <p:txBody>
          <a:bodyPr/>
          <a:lstStyle/>
          <a:p>
            <a:pPr algn="ctr">
              <a:spcBef>
                <a:spcPct val="20000"/>
              </a:spcBef>
            </a:pPr>
            <a:r>
              <a:rPr lang="en-US" sz="3200" b="1" dirty="0" smtClean="0">
                <a:solidFill>
                  <a:srgbClr val="000090"/>
                </a:solidFill>
                <a:cs typeface="Arial" charset="0"/>
              </a:rPr>
              <a:t>Early ART that suppresses viral replication led to 96% reduction of sexual transmission of HIV-1 in serodiscordant couples</a:t>
            </a:r>
          </a:p>
          <a:p>
            <a:pPr>
              <a:spcBef>
                <a:spcPct val="20000"/>
              </a:spcBef>
            </a:pPr>
            <a:endParaRPr lang="en-US" sz="3200" b="1" dirty="0">
              <a:solidFill>
                <a:srgbClr val="000090"/>
              </a:solidFill>
              <a:cs typeface="Arial" charset="0"/>
            </a:endParaRPr>
          </a:p>
          <a:p>
            <a:pPr>
              <a:spcBef>
                <a:spcPct val="20000"/>
              </a:spcBef>
            </a:pPr>
            <a:r>
              <a:rPr lang="en-US" sz="3200" b="1" dirty="0">
                <a:solidFill>
                  <a:srgbClr val="000090"/>
                </a:solidFill>
                <a:cs typeface="Arial" charset="0"/>
              </a:rPr>
              <a:t>                            </a:t>
            </a:r>
            <a:r>
              <a:rPr lang="en-US" sz="3200" b="1" i="1" dirty="0">
                <a:solidFill>
                  <a:srgbClr val="000090"/>
                </a:solidFill>
                <a:cs typeface="Arial" charset="0"/>
              </a:rPr>
              <a:t>THANK YOU!</a:t>
            </a:r>
            <a:endParaRPr lang="en-US" sz="3000" b="1" i="1" dirty="0"/>
          </a:p>
        </p:txBody>
      </p:sp>
      <p:pic>
        <p:nvPicPr>
          <p:cNvPr id="74757" name="Picture 12" descr="HPTN_logo.jpg"/>
          <p:cNvPicPr>
            <a:picLocks noChangeAspect="1"/>
          </p:cNvPicPr>
          <p:nvPr/>
        </p:nvPicPr>
        <p:blipFill>
          <a:blip r:embed="rId4" cstate="print"/>
          <a:srcRect/>
          <a:stretch>
            <a:fillRect/>
          </a:stretch>
        </p:blipFill>
        <p:spPr bwMode="auto">
          <a:xfrm>
            <a:off x="142875" y="5930900"/>
            <a:ext cx="2181225" cy="571500"/>
          </a:xfrm>
          <a:prstGeom prst="rect">
            <a:avLst/>
          </a:prstGeom>
          <a:noFill/>
          <a:ln w="9525">
            <a:noFill/>
            <a:miter lim="800000"/>
            <a:headEnd/>
            <a:tailEnd/>
          </a:ln>
        </p:spPr>
      </p:pic>
    </p:spTree>
    <p:extLst>
      <p:ext uri="{BB962C8B-B14F-4D97-AF65-F5344CB8AC3E}">
        <p14:creationId xmlns:p14="http://schemas.microsoft.com/office/powerpoint/2010/main" val="1789618439"/>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Table4"/>
          <p:cNvPicPr>
            <a:picLocks noChangeAspect="1" noChangeArrowheads="1"/>
          </p:cNvPicPr>
          <p:nvPr/>
        </p:nvPicPr>
        <p:blipFill>
          <a:blip r:embed="rId2">
            <a:extLst>
              <a:ext uri="{28A0092B-C50C-407E-A947-70E740481C1C}">
                <a14:useLocalDpi xmlns:a14="http://schemas.microsoft.com/office/drawing/2010/main" val="0"/>
              </a:ext>
            </a:extLst>
          </a:blip>
          <a:srcRect b="2306"/>
          <a:stretch>
            <a:fillRect/>
          </a:stretch>
        </p:blipFill>
        <p:spPr bwMode="auto">
          <a:xfrm>
            <a:off x="66675" y="1485602"/>
            <a:ext cx="86804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2"/>
          <p:cNvSpPr>
            <a:spLocks noGrp="1" noChangeArrowheads="1"/>
          </p:cNvSpPr>
          <p:nvPr>
            <p:ph type="title"/>
          </p:nvPr>
        </p:nvSpPr>
        <p:spPr>
          <a:xfrm>
            <a:off x="107504" y="197768"/>
            <a:ext cx="8856663" cy="1143000"/>
          </a:xfrm>
          <a:extLst>
            <a:ext uri="{91240B29-F687-4F45-9708-019B960494DF}">
              <a14:hiddenLine xmlns:a14="http://schemas.microsoft.com/office/drawing/2010/main" w="9525">
                <a:solidFill>
                  <a:srgbClr val="000000"/>
                </a:solidFill>
                <a:round/>
                <a:headEnd/>
                <a:tailEnd/>
              </a14:hiddenLine>
            </a:ext>
          </a:extLst>
        </p:spPr>
        <p:txBody>
          <a:bodyPr>
            <a:noAutofit/>
          </a:bodyPr>
          <a:lstStyle/>
          <a:p>
            <a:pPr defTabSz="449263">
              <a:buClr>
                <a:srgbClr val="9900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smtClean="0"/>
              <a:t>No.(all ages) on and needing ART, and % </a:t>
            </a:r>
            <a:r>
              <a:rPr lang="en-US" sz="4000" dirty="0" smtClean="0"/>
              <a:t>coverage,2008 </a:t>
            </a:r>
            <a:r>
              <a:rPr lang="en-US" sz="4000" dirty="0" smtClean="0"/>
              <a:t>to 2009</a:t>
            </a:r>
            <a:endParaRPr lang="en-GB" sz="4000" baseline="30000" dirty="0" smtClean="0"/>
          </a:p>
        </p:txBody>
      </p:sp>
    </p:spTree>
    <p:extLst>
      <p:ext uri="{BB962C8B-B14F-4D97-AF65-F5344CB8AC3E}">
        <p14:creationId xmlns:p14="http://schemas.microsoft.com/office/powerpoint/2010/main" val="13287990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611560" y="547688"/>
            <a:ext cx="8280400" cy="504825"/>
          </a:xfrm>
        </p:spPr>
        <p:txBody>
          <a:bodyPr>
            <a:normAutofit fontScale="90000"/>
          </a:bodyPr>
          <a:lstStyle/>
          <a:p>
            <a:r>
              <a:rPr lang="en-GB" dirty="0" smtClean="0"/>
              <a:t>New HIV diagnoses (Adjusted) among MSM, UK, 2001-2010</a:t>
            </a:r>
          </a:p>
        </p:txBody>
      </p:sp>
      <p:graphicFrame>
        <p:nvGraphicFramePr>
          <p:cNvPr id="4" name="Chart 3"/>
          <p:cNvGraphicFramePr>
            <a:graphicFrameLocks/>
          </p:cNvGraphicFramePr>
          <p:nvPr/>
        </p:nvGraphicFramePr>
        <p:xfrm>
          <a:off x="476250" y="1124744"/>
          <a:ext cx="7984182" cy="5085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8491108"/>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611560" y="547688"/>
            <a:ext cx="8280400" cy="504825"/>
          </a:xfrm>
        </p:spPr>
        <p:txBody>
          <a:bodyPr>
            <a:normAutofit fontScale="90000"/>
          </a:bodyPr>
          <a:lstStyle/>
          <a:p>
            <a:r>
              <a:rPr lang="en-GB" dirty="0" smtClean="0"/>
              <a:t>New HIV diagnoses (Adjusted) among MSM, UK, 2001-2010</a:t>
            </a:r>
          </a:p>
        </p:txBody>
      </p:sp>
      <p:graphicFrame>
        <p:nvGraphicFramePr>
          <p:cNvPr id="4" name="Chart 3"/>
          <p:cNvGraphicFramePr>
            <a:graphicFrameLocks/>
          </p:cNvGraphicFramePr>
          <p:nvPr/>
        </p:nvGraphicFramePr>
        <p:xfrm>
          <a:off x="476250" y="1124744"/>
          <a:ext cx="7984182" cy="5085556"/>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116013" y="1916113"/>
            <a:ext cx="6551612" cy="38893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a:solidFill>
                  <a:srgbClr val="FFFFFF"/>
                </a:solidFill>
                <a:ea typeface="MS PGothic" pitchFamily="34" charset="-128"/>
              </a:rPr>
              <a:t>Despite 85% on ART and &gt;95% of those undetectable</a:t>
            </a:r>
          </a:p>
        </p:txBody>
      </p:sp>
    </p:spTree>
    <p:extLst>
      <p:ext uri="{BB962C8B-B14F-4D97-AF65-F5344CB8AC3E}">
        <p14:creationId xmlns:p14="http://schemas.microsoft.com/office/powerpoint/2010/main" val="1043560103"/>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GB" dirty="0"/>
          </a:p>
        </p:txBody>
      </p:sp>
      <p:sp>
        <p:nvSpPr>
          <p:cNvPr id="3" name="Content Placeholder 2"/>
          <p:cNvSpPr>
            <a:spLocks noGrp="1"/>
          </p:cNvSpPr>
          <p:nvPr>
            <p:ph idx="1"/>
          </p:nvPr>
        </p:nvSpPr>
        <p:spPr/>
        <p:txBody>
          <a:bodyPr/>
          <a:lstStyle/>
          <a:p>
            <a:r>
              <a:rPr lang="en-US" dirty="0" smtClean="0"/>
              <a:t>Cost-effective does not mean affordable</a:t>
            </a:r>
          </a:p>
          <a:p>
            <a:r>
              <a:rPr lang="en-US" dirty="0" smtClean="0"/>
              <a:t>Many undiagnosed</a:t>
            </a:r>
          </a:p>
          <a:p>
            <a:r>
              <a:rPr lang="en-US" dirty="0" smtClean="0"/>
              <a:t>Primary HIV infection drives a disproportionate amount of transmission</a:t>
            </a:r>
            <a:endParaRPr lang="en-GB" dirty="0"/>
          </a:p>
        </p:txBody>
      </p:sp>
    </p:spTree>
    <p:extLst>
      <p:ext uri="{BB962C8B-B14F-4D97-AF65-F5344CB8AC3E}">
        <p14:creationId xmlns:p14="http://schemas.microsoft.com/office/powerpoint/2010/main" val="98255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Significant exposure</a:t>
            </a:r>
            <a:endParaRPr lang="en-GB" smtClean="0"/>
          </a:p>
        </p:txBody>
      </p:sp>
      <p:sp>
        <p:nvSpPr>
          <p:cNvPr id="71683" name="Content Placeholder 2"/>
          <p:cNvSpPr>
            <a:spLocks noGrp="1"/>
          </p:cNvSpPr>
          <p:nvPr>
            <p:ph idx="1"/>
          </p:nvPr>
        </p:nvSpPr>
        <p:spPr>
          <a:xfrm>
            <a:off x="457200" y="1600200"/>
            <a:ext cx="8229600" cy="5305425"/>
          </a:xfrm>
        </p:spPr>
        <p:txBody>
          <a:bodyPr>
            <a:normAutofit/>
          </a:bodyPr>
          <a:lstStyle/>
          <a:p>
            <a:r>
              <a:rPr lang="en-GB" dirty="0" smtClean="0"/>
              <a:t>Percutaneous injury, contact of mucous membrane or non-intact skin, with:</a:t>
            </a:r>
          </a:p>
          <a:p>
            <a:pPr lvl="1"/>
            <a:r>
              <a:rPr lang="en-GB" dirty="0" smtClean="0">
                <a:ea typeface="ＭＳ Ｐゴシック" pitchFamily="34" charset="-128"/>
              </a:rPr>
              <a:t>Blood, tissue or other bodily fluids</a:t>
            </a:r>
          </a:p>
          <a:p>
            <a:r>
              <a:rPr lang="en-GB" dirty="0" smtClean="0"/>
              <a:t>Bodily fluids: </a:t>
            </a:r>
          </a:p>
          <a:p>
            <a:pPr lvl="1"/>
            <a:r>
              <a:rPr lang="en-GB" dirty="0">
                <a:ea typeface="ＭＳ Ｐゴシック" pitchFamily="34" charset="-128"/>
              </a:rPr>
              <a:t>S</a:t>
            </a:r>
            <a:r>
              <a:rPr lang="en-GB" dirty="0" smtClean="0">
                <a:ea typeface="ＭＳ Ｐゴシック" pitchFamily="34" charset="-128"/>
              </a:rPr>
              <a:t>emen, vaginal secretions</a:t>
            </a:r>
          </a:p>
          <a:p>
            <a:pPr lvl="1"/>
            <a:r>
              <a:rPr lang="en-GB" dirty="0" smtClean="0">
                <a:ea typeface="ＭＳ Ｐゴシック" pitchFamily="34" charset="-128"/>
              </a:rPr>
              <a:t>Any blood stained fluid (CSF, synovial, amniotic, pleural, peritoneal, pericardial fluids)</a:t>
            </a:r>
          </a:p>
          <a:p>
            <a:pPr lvl="1"/>
            <a:r>
              <a:rPr lang="en-GB" dirty="0" smtClean="0">
                <a:ea typeface="ＭＳ Ｐゴシック" pitchFamily="34" charset="-128"/>
              </a:rPr>
              <a:t>Saliva (only in association with dentistry)</a:t>
            </a:r>
          </a:p>
          <a:p>
            <a:pPr lvl="1"/>
            <a:r>
              <a:rPr lang="en-GB" dirty="0" smtClean="0">
                <a:ea typeface="ＭＳ Ｐゴシック" pitchFamily="34" charset="-128"/>
              </a:rPr>
              <a:t>Unfixed tissues and organs</a:t>
            </a:r>
            <a:endParaRPr lang="en-GB" dirty="0" smtClean="0"/>
          </a:p>
        </p:txBody>
      </p:sp>
    </p:spTree>
    <p:extLst>
      <p:ext uri="{BB962C8B-B14F-4D97-AF65-F5344CB8AC3E}">
        <p14:creationId xmlns:p14="http://schemas.microsoft.com/office/powerpoint/2010/main" val="16253401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685800" y="304800"/>
            <a:ext cx="7772400" cy="1143000"/>
          </a:xfrm>
        </p:spPr>
        <p:txBody>
          <a:bodyPr>
            <a:normAutofit fontScale="90000"/>
          </a:bodyPr>
          <a:lstStyle/>
          <a:p>
            <a:r>
              <a:rPr lang="en-US" sz="4000" dirty="0" smtClean="0"/>
              <a:t>Summary:</a:t>
            </a:r>
            <a:br>
              <a:rPr lang="en-US" sz="4000" dirty="0" smtClean="0"/>
            </a:br>
            <a:r>
              <a:rPr lang="en-US" sz="4000" dirty="0" smtClean="0"/>
              <a:t>HIV </a:t>
            </a:r>
            <a:r>
              <a:rPr lang="en-US" sz="4000" dirty="0"/>
              <a:t>Prevention Research in 2011</a:t>
            </a:r>
          </a:p>
        </p:txBody>
      </p:sp>
      <p:graphicFrame>
        <p:nvGraphicFramePr>
          <p:cNvPr id="828420" name="Object 4"/>
          <p:cNvGraphicFramePr>
            <a:graphicFrameLocks noGrp="1" noChangeAspect="1"/>
          </p:cNvGraphicFramePr>
          <p:nvPr>
            <p:ph idx="1"/>
          </p:nvPr>
        </p:nvGraphicFramePr>
        <p:xfrm>
          <a:off x="1447800" y="1143000"/>
          <a:ext cx="5791200" cy="5267325"/>
        </p:xfrm>
        <a:graphic>
          <a:graphicData uri="http://schemas.openxmlformats.org/presentationml/2006/ole">
            <mc:AlternateContent xmlns:mc="http://schemas.openxmlformats.org/markup-compatibility/2006">
              <mc:Choice xmlns:v="urn:schemas-microsoft-com:vml" Requires="v">
                <p:oleObj spid="_x0000_s6148" name="Prism Project" r:id="rId3" imgW="7956000" imgH="7236000" progId="">
                  <p:embed/>
                </p:oleObj>
              </mc:Choice>
              <mc:Fallback>
                <p:oleObj name="Prism Project" r:id="rId3" imgW="7956000" imgH="72360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43000"/>
                        <a:ext cx="5791200" cy="526732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8422" name="Text Box 6"/>
          <p:cNvSpPr txBox="1">
            <a:spLocks noChangeArrowheads="1"/>
          </p:cNvSpPr>
          <p:nvPr/>
        </p:nvSpPr>
        <p:spPr bwMode="auto">
          <a:xfrm>
            <a:off x="822325" y="6107113"/>
            <a:ext cx="4654550" cy="396875"/>
          </a:xfrm>
          <a:prstGeom prst="rect">
            <a:avLst/>
          </a:prstGeom>
          <a:noFill/>
          <a:ln w="25400">
            <a:noFill/>
            <a:miter lim="800000"/>
            <a:headEnd/>
            <a:tailEnd/>
          </a:ln>
          <a:effectLst/>
        </p:spPr>
        <p:txBody>
          <a:bodyPr wrap="none">
            <a:spAutoFit/>
          </a:bodyPr>
          <a:lstStyle/>
          <a:p>
            <a:r>
              <a:rPr lang="en-US"/>
              <a:t>Adapted from Padian et al. Lancet 2011</a:t>
            </a:r>
          </a:p>
        </p:txBody>
      </p:sp>
      <p:sp>
        <p:nvSpPr>
          <p:cNvPr id="828425" name="Rectangle 9"/>
          <p:cNvSpPr>
            <a:spLocks noChangeArrowheads="1"/>
          </p:cNvSpPr>
          <p:nvPr/>
        </p:nvSpPr>
        <p:spPr bwMode="auto">
          <a:xfrm>
            <a:off x="2971800" y="1752600"/>
            <a:ext cx="1524000" cy="3048000"/>
          </a:xfrm>
          <a:prstGeom prst="rect">
            <a:avLst/>
          </a:prstGeom>
          <a:noFill/>
          <a:ln w="50800">
            <a:solidFill>
              <a:srgbClr val="FF0000"/>
            </a:solidFill>
            <a:miter lim="800000"/>
            <a:headEnd/>
            <a:tailEnd/>
          </a:ln>
          <a:effectLst/>
        </p:spPr>
        <p:txBody>
          <a:bodyPr wrap="none" anchor="ctr">
            <a:spAutoFit/>
          </a:bodyPr>
          <a:lstStyle/>
          <a:p>
            <a:endParaRPr lang="en-US"/>
          </a:p>
        </p:txBody>
      </p:sp>
    </p:spTree>
    <p:extLst>
      <p:ext uri="{BB962C8B-B14F-4D97-AF65-F5344CB8AC3E}">
        <p14:creationId xmlns:p14="http://schemas.microsoft.com/office/powerpoint/2010/main" val="388391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8425"/>
                                        </p:tgtEl>
                                        <p:attrNameLst>
                                          <p:attrName>style.visibility</p:attrName>
                                        </p:attrNameLst>
                                      </p:cBhvr>
                                      <p:to>
                                        <p:strVal val="visible"/>
                                      </p:to>
                                    </p:set>
                                    <p:animEffect transition="in" filter="dissolve">
                                      <p:cBhvr>
                                        <p:cTn id="7" dur="500"/>
                                        <p:tgtEl>
                                          <p:spTgt spid="82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ChangeArrowheads="1"/>
          </p:cNvSpPr>
          <p:nvPr/>
        </p:nvSpPr>
        <p:spPr bwMode="auto">
          <a:xfrm rot="10800000">
            <a:off x="4419600" y="3733800"/>
            <a:ext cx="357188" cy="1174750"/>
          </a:xfrm>
          <a:prstGeom prst="upArrow">
            <a:avLst>
              <a:gd name="adj1" fmla="val 50000"/>
              <a:gd name="adj2" fmla="val 82222"/>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sp>
        <p:nvSpPr>
          <p:cNvPr id="91139" name="Text Box 3"/>
          <p:cNvSpPr txBox="1">
            <a:spLocks noChangeArrowheads="1"/>
          </p:cNvSpPr>
          <p:nvPr/>
        </p:nvSpPr>
        <p:spPr bwMode="auto">
          <a:xfrm>
            <a:off x="3505200" y="5181600"/>
            <a:ext cx="21415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b="1">
                <a:latin typeface="Tahoma" pitchFamily="34" charset="0"/>
              </a:rPr>
              <a:t>HSV-2 Suppressive therapy</a:t>
            </a:r>
            <a:endParaRPr lang="en-US" b="1">
              <a:latin typeface="Tahoma" pitchFamily="34" charset="0"/>
            </a:endParaRPr>
          </a:p>
        </p:txBody>
      </p:sp>
      <p:sp>
        <p:nvSpPr>
          <p:cNvPr id="91140" name="AutoShape 5"/>
          <p:cNvSpPr>
            <a:spLocks noChangeArrowheads="1"/>
          </p:cNvSpPr>
          <p:nvPr/>
        </p:nvSpPr>
        <p:spPr bwMode="auto">
          <a:xfrm rot="-2770774">
            <a:off x="3244850" y="2012950"/>
            <a:ext cx="360363" cy="1211263"/>
          </a:xfrm>
          <a:prstGeom prst="upArrow">
            <a:avLst>
              <a:gd name="adj1" fmla="val 50000"/>
              <a:gd name="adj2" fmla="val 84031"/>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sp>
        <p:nvSpPr>
          <p:cNvPr id="91141" name="Text Box 6"/>
          <p:cNvSpPr txBox="1">
            <a:spLocks noChangeArrowheads="1"/>
          </p:cNvSpPr>
          <p:nvPr/>
        </p:nvSpPr>
        <p:spPr bwMode="auto">
          <a:xfrm>
            <a:off x="1330325" y="1196975"/>
            <a:ext cx="2305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b="1">
                <a:latin typeface="Tahoma" pitchFamily="34" charset="0"/>
              </a:rPr>
              <a:t>Management of genital infections (STIs)</a:t>
            </a:r>
            <a:endParaRPr lang="en-US" b="1">
              <a:latin typeface="Tahoma" pitchFamily="34" charset="0"/>
            </a:endParaRPr>
          </a:p>
        </p:txBody>
      </p:sp>
      <p:sp>
        <p:nvSpPr>
          <p:cNvPr id="91142" name="Text Box 7"/>
          <p:cNvSpPr txBox="1">
            <a:spLocks noChangeArrowheads="1"/>
          </p:cNvSpPr>
          <p:nvPr/>
        </p:nvSpPr>
        <p:spPr bwMode="auto">
          <a:xfrm>
            <a:off x="6084888" y="1676400"/>
            <a:ext cx="230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b="1">
                <a:latin typeface="Tahoma" pitchFamily="34" charset="0"/>
              </a:rPr>
              <a:t>Cervical Barriers</a:t>
            </a:r>
            <a:endParaRPr lang="en-US" b="1">
              <a:latin typeface="Tahoma" pitchFamily="34" charset="0"/>
            </a:endParaRPr>
          </a:p>
        </p:txBody>
      </p:sp>
      <p:sp>
        <p:nvSpPr>
          <p:cNvPr id="91143" name="AutoShape 8"/>
          <p:cNvSpPr>
            <a:spLocks noChangeArrowheads="1"/>
          </p:cNvSpPr>
          <p:nvPr/>
        </p:nvSpPr>
        <p:spPr bwMode="auto">
          <a:xfrm rot="2981983">
            <a:off x="5461794" y="1969294"/>
            <a:ext cx="360362" cy="1225550"/>
          </a:xfrm>
          <a:prstGeom prst="upArrow">
            <a:avLst>
              <a:gd name="adj1" fmla="val 50000"/>
              <a:gd name="adj2" fmla="val 8502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pic>
        <p:nvPicPr>
          <p:cNvPr id="91144" name="Picture 9" descr="4_diaphrag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49275"/>
            <a:ext cx="14255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10"/>
          <p:cNvSpPr txBox="1">
            <a:spLocks noChangeArrowheads="1"/>
          </p:cNvSpPr>
          <p:nvPr/>
        </p:nvSpPr>
        <p:spPr bwMode="auto">
          <a:xfrm>
            <a:off x="6781800" y="2590800"/>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b="1">
                <a:latin typeface="Tahoma" pitchFamily="34" charset="0"/>
              </a:rPr>
              <a:t>Male circumcision</a:t>
            </a:r>
            <a:endParaRPr lang="en-US" b="1">
              <a:latin typeface="Tahoma" pitchFamily="34" charset="0"/>
            </a:endParaRPr>
          </a:p>
        </p:txBody>
      </p:sp>
      <p:sp>
        <p:nvSpPr>
          <p:cNvPr id="91146" name="AutoShape 11"/>
          <p:cNvSpPr>
            <a:spLocks noChangeArrowheads="1"/>
          </p:cNvSpPr>
          <p:nvPr/>
        </p:nvSpPr>
        <p:spPr bwMode="auto">
          <a:xfrm rot="5400000">
            <a:off x="6048375" y="2673350"/>
            <a:ext cx="360363" cy="1439863"/>
          </a:xfrm>
          <a:prstGeom prst="upArrow">
            <a:avLst>
              <a:gd name="adj1" fmla="val 50000"/>
              <a:gd name="adj2" fmla="val 9989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pic>
        <p:nvPicPr>
          <p:cNvPr id="91147" name="Picture 12" descr="scalpel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486400"/>
            <a:ext cx="9128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8" name="Text Box 13"/>
          <p:cNvSpPr txBox="1">
            <a:spLocks noChangeArrowheads="1"/>
          </p:cNvSpPr>
          <p:nvPr/>
        </p:nvSpPr>
        <p:spPr bwMode="auto">
          <a:xfrm>
            <a:off x="6156325" y="4581525"/>
            <a:ext cx="27368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ZA" b="1">
                <a:solidFill>
                  <a:schemeClr val="accent2"/>
                </a:solidFill>
                <a:latin typeface="Tahoma" pitchFamily="34" charset="0"/>
              </a:rPr>
              <a:t>Chemoprophylaxis</a:t>
            </a:r>
          </a:p>
          <a:p>
            <a:pPr eaLnBrk="1" hangingPunct="1">
              <a:spcBef>
                <a:spcPct val="20000"/>
              </a:spcBef>
            </a:pPr>
            <a:r>
              <a:rPr lang="en-ZA" b="1">
                <a:solidFill>
                  <a:schemeClr val="accent2"/>
                </a:solidFill>
                <a:latin typeface="Tahoma" pitchFamily="34" charset="0"/>
              </a:rPr>
              <a:t>   MTCT</a:t>
            </a:r>
          </a:p>
          <a:p>
            <a:pPr eaLnBrk="1" hangingPunct="1">
              <a:spcBef>
                <a:spcPct val="20000"/>
              </a:spcBef>
            </a:pPr>
            <a:r>
              <a:rPr lang="en-ZA" b="1">
                <a:solidFill>
                  <a:schemeClr val="accent2"/>
                </a:solidFill>
                <a:latin typeface="Tahoma" pitchFamily="34" charset="0"/>
              </a:rPr>
              <a:t>   PEP</a:t>
            </a:r>
          </a:p>
          <a:p>
            <a:pPr eaLnBrk="1" hangingPunct="1">
              <a:spcBef>
                <a:spcPct val="20000"/>
              </a:spcBef>
            </a:pPr>
            <a:r>
              <a:rPr lang="en-ZA" b="1">
                <a:solidFill>
                  <a:schemeClr val="accent2"/>
                </a:solidFill>
                <a:latin typeface="Tahoma" pitchFamily="34" charset="0"/>
              </a:rPr>
              <a:t>   PrEP</a:t>
            </a:r>
          </a:p>
          <a:p>
            <a:pPr eaLnBrk="1" hangingPunct="1">
              <a:spcBef>
                <a:spcPct val="20000"/>
              </a:spcBef>
            </a:pPr>
            <a:r>
              <a:rPr lang="en-US" b="1">
                <a:solidFill>
                  <a:schemeClr val="accent2"/>
                </a:solidFill>
                <a:latin typeface="Tahoma" pitchFamily="34" charset="0"/>
              </a:rPr>
              <a:t>   ART</a:t>
            </a:r>
          </a:p>
        </p:txBody>
      </p:sp>
      <p:sp>
        <p:nvSpPr>
          <p:cNvPr id="91149" name="AutoShape 14"/>
          <p:cNvSpPr>
            <a:spLocks noChangeArrowheads="1"/>
          </p:cNvSpPr>
          <p:nvPr/>
        </p:nvSpPr>
        <p:spPr bwMode="auto">
          <a:xfrm rot="7898917">
            <a:off x="5295900" y="3162300"/>
            <a:ext cx="360363" cy="1655763"/>
          </a:xfrm>
          <a:prstGeom prst="upArrow">
            <a:avLst>
              <a:gd name="adj1" fmla="val 50000"/>
              <a:gd name="adj2" fmla="val 114868"/>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pic>
        <p:nvPicPr>
          <p:cNvPr id="91150" name="Picture 15" descr="tablets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029200"/>
            <a:ext cx="84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1" name="AutoShape 16"/>
          <p:cNvSpPr>
            <a:spLocks noChangeArrowheads="1"/>
          </p:cNvSpPr>
          <p:nvPr/>
        </p:nvSpPr>
        <p:spPr bwMode="auto">
          <a:xfrm rot="-8415817">
            <a:off x="3505200" y="3584575"/>
            <a:ext cx="360363" cy="1368425"/>
          </a:xfrm>
          <a:prstGeom prst="upArrow">
            <a:avLst>
              <a:gd name="adj1" fmla="val 50000"/>
              <a:gd name="adj2" fmla="val 94934"/>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sp>
        <p:nvSpPr>
          <p:cNvPr id="91152" name="Text Box 17"/>
          <p:cNvSpPr txBox="1">
            <a:spLocks noChangeArrowheads="1"/>
          </p:cNvSpPr>
          <p:nvPr/>
        </p:nvSpPr>
        <p:spPr bwMode="auto">
          <a:xfrm>
            <a:off x="1905000" y="49530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b="1">
                <a:latin typeface="Tahoma" pitchFamily="34" charset="0"/>
              </a:rPr>
              <a:t>Vaccines</a:t>
            </a:r>
            <a:endParaRPr lang="en-US" b="1">
              <a:latin typeface="Tahoma" pitchFamily="34" charset="0"/>
            </a:endParaRPr>
          </a:p>
        </p:txBody>
      </p:sp>
      <p:sp>
        <p:nvSpPr>
          <p:cNvPr id="91153" name="AutoShape 19"/>
          <p:cNvSpPr>
            <a:spLocks noChangeArrowheads="1"/>
          </p:cNvSpPr>
          <p:nvPr/>
        </p:nvSpPr>
        <p:spPr bwMode="auto">
          <a:xfrm rot="-5400000">
            <a:off x="2682082" y="2748756"/>
            <a:ext cx="360362" cy="1152525"/>
          </a:xfrm>
          <a:prstGeom prst="upArrow">
            <a:avLst>
              <a:gd name="adj1" fmla="val 50000"/>
              <a:gd name="adj2" fmla="val 79956"/>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sp>
        <p:nvSpPr>
          <p:cNvPr id="91154" name="Text Box 20"/>
          <p:cNvSpPr txBox="1">
            <a:spLocks noChangeArrowheads="1"/>
          </p:cNvSpPr>
          <p:nvPr/>
        </p:nvSpPr>
        <p:spPr bwMode="auto">
          <a:xfrm>
            <a:off x="838200" y="34671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b="1">
                <a:latin typeface="Tahoma" pitchFamily="34" charset="0"/>
              </a:rPr>
              <a:t>Condoms</a:t>
            </a:r>
            <a:endParaRPr lang="en-US" b="1">
              <a:latin typeface="Tahoma" pitchFamily="34" charset="0"/>
            </a:endParaRPr>
          </a:p>
        </p:txBody>
      </p:sp>
      <p:sp>
        <p:nvSpPr>
          <p:cNvPr id="91155" name="AutoShape 21"/>
          <p:cNvSpPr>
            <a:spLocks noChangeArrowheads="1"/>
          </p:cNvSpPr>
          <p:nvPr/>
        </p:nvSpPr>
        <p:spPr bwMode="auto">
          <a:xfrm rot="-7178785">
            <a:off x="2951957" y="3104356"/>
            <a:ext cx="360362" cy="1584325"/>
          </a:xfrm>
          <a:prstGeom prst="upArrow">
            <a:avLst>
              <a:gd name="adj1" fmla="val 50000"/>
              <a:gd name="adj2" fmla="val 109912"/>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sp>
        <p:nvSpPr>
          <p:cNvPr id="91156" name="Oval 22"/>
          <p:cNvSpPr>
            <a:spLocks noChangeArrowheads="1"/>
          </p:cNvSpPr>
          <p:nvPr/>
        </p:nvSpPr>
        <p:spPr bwMode="auto">
          <a:xfrm>
            <a:off x="3348038" y="2781300"/>
            <a:ext cx="2376487" cy="1152525"/>
          </a:xfrm>
          <a:prstGeom prst="ellipse">
            <a:avLst/>
          </a:prstGeom>
          <a:solidFill>
            <a:srgbClr val="00FF00"/>
          </a:solidFill>
          <a:ln w="28575">
            <a:solidFill>
              <a:srgbClr val="00FF00"/>
            </a:solidFill>
            <a:round/>
            <a:headEnd/>
            <a:tailEnd/>
          </a:ln>
        </p:spPr>
        <p:txBody>
          <a:bodyPr wrap="none" anchor="ctr"/>
          <a:lstStyle/>
          <a:p>
            <a:pPr eaLnBrk="0" hangingPunct="0"/>
            <a:endParaRPr lang="pt-BR" i="1"/>
          </a:p>
        </p:txBody>
      </p:sp>
      <p:sp>
        <p:nvSpPr>
          <p:cNvPr id="91157" name="Text Box 23"/>
          <p:cNvSpPr txBox="1">
            <a:spLocks noChangeArrowheads="1"/>
          </p:cNvSpPr>
          <p:nvPr/>
        </p:nvSpPr>
        <p:spPr bwMode="auto">
          <a:xfrm>
            <a:off x="3344863" y="2851150"/>
            <a:ext cx="23764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sz="2400" b="1">
                <a:solidFill>
                  <a:srgbClr val="003399"/>
                </a:solidFill>
                <a:latin typeface="Tahoma" pitchFamily="34" charset="0"/>
              </a:rPr>
              <a:t>HIV PREVENTION</a:t>
            </a:r>
            <a:endParaRPr lang="en-US" sz="2400" b="1">
              <a:solidFill>
                <a:srgbClr val="003399"/>
              </a:solidFill>
              <a:latin typeface="Tahoma" pitchFamily="34" charset="0"/>
            </a:endParaRPr>
          </a:p>
        </p:txBody>
      </p:sp>
      <p:sp>
        <p:nvSpPr>
          <p:cNvPr id="91158" name="Text Box 24"/>
          <p:cNvSpPr txBox="1">
            <a:spLocks noChangeArrowheads="1"/>
          </p:cNvSpPr>
          <p:nvPr/>
        </p:nvSpPr>
        <p:spPr bwMode="auto">
          <a:xfrm>
            <a:off x="3622675" y="12192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b="1">
                <a:latin typeface="Tahoma" pitchFamily="34" charset="0"/>
              </a:rPr>
              <a:t>Microbicides</a:t>
            </a:r>
            <a:endParaRPr lang="en-US" b="1">
              <a:latin typeface="Tahoma" pitchFamily="34" charset="0"/>
            </a:endParaRPr>
          </a:p>
        </p:txBody>
      </p:sp>
      <p:sp>
        <p:nvSpPr>
          <p:cNvPr id="91159" name="AutoShape 25"/>
          <p:cNvSpPr>
            <a:spLocks noChangeArrowheads="1"/>
          </p:cNvSpPr>
          <p:nvPr/>
        </p:nvSpPr>
        <p:spPr bwMode="auto">
          <a:xfrm>
            <a:off x="4419600" y="1666875"/>
            <a:ext cx="360363" cy="1152525"/>
          </a:xfrm>
          <a:prstGeom prst="upArrow">
            <a:avLst>
              <a:gd name="adj1" fmla="val 50000"/>
              <a:gd name="adj2" fmla="val 79956"/>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sp>
        <p:nvSpPr>
          <p:cNvPr id="91160" name="Picture 26" descr="Microbicide"/>
          <p:cNvSpPr>
            <a:spLocks noChangeAspect="1" noChangeArrowheads="1"/>
          </p:cNvSpPr>
          <p:nvPr/>
        </p:nvSpPr>
        <p:spPr bwMode="auto">
          <a:xfrm>
            <a:off x="3932238" y="304800"/>
            <a:ext cx="16478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1161" name="AutoShape 27"/>
          <p:cNvSpPr>
            <a:spLocks noChangeArrowheads="1"/>
          </p:cNvSpPr>
          <p:nvPr/>
        </p:nvSpPr>
        <p:spPr bwMode="auto">
          <a:xfrm rot="-7178785" flipH="1" flipV="1">
            <a:off x="5412582" y="1923256"/>
            <a:ext cx="360362" cy="1584325"/>
          </a:xfrm>
          <a:prstGeom prst="upArrow">
            <a:avLst>
              <a:gd name="adj1" fmla="val 50000"/>
              <a:gd name="adj2" fmla="val 109912"/>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pt-BR" i="1"/>
          </a:p>
        </p:txBody>
      </p:sp>
      <p:sp>
        <p:nvSpPr>
          <p:cNvPr id="91162" name="Text Box 28"/>
          <p:cNvSpPr txBox="1">
            <a:spLocks noChangeArrowheads="1"/>
          </p:cNvSpPr>
          <p:nvPr/>
        </p:nvSpPr>
        <p:spPr bwMode="auto">
          <a:xfrm>
            <a:off x="381000" y="4114800"/>
            <a:ext cx="20161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ZA" b="1">
                <a:latin typeface="Tahoma" pitchFamily="34" charset="0"/>
              </a:rPr>
              <a:t>Behavioral Counseling and Testing</a:t>
            </a:r>
            <a:endParaRPr lang="en-US" b="1">
              <a:latin typeface="Tahoma" pitchFamily="34" charset="0"/>
            </a:endParaRPr>
          </a:p>
        </p:txBody>
      </p:sp>
      <p:sp>
        <p:nvSpPr>
          <p:cNvPr id="91163" name="Rectangle 30"/>
          <p:cNvSpPr>
            <a:spLocks noChangeArrowheads="1"/>
          </p:cNvSpPr>
          <p:nvPr/>
        </p:nvSpPr>
        <p:spPr bwMode="auto">
          <a:xfrm>
            <a:off x="6046788" y="941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pt-BR" sz="2400">
              <a:latin typeface="Times" charset="0"/>
            </a:endParaRPr>
          </a:p>
        </p:txBody>
      </p:sp>
      <p:sp>
        <p:nvSpPr>
          <p:cNvPr id="91164" name="Oval 31"/>
          <p:cNvSpPr>
            <a:spLocks noChangeArrowheads="1"/>
          </p:cNvSpPr>
          <p:nvPr/>
        </p:nvSpPr>
        <p:spPr bwMode="auto">
          <a:xfrm>
            <a:off x="5867400" y="4292600"/>
            <a:ext cx="3025775" cy="2565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pt-BR" i="1"/>
          </a:p>
        </p:txBody>
      </p:sp>
      <p:pic>
        <p:nvPicPr>
          <p:cNvPr id="91165" name="Picture 6" descr="condom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209800"/>
            <a:ext cx="1296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6" name="Picture 15" descr="tablets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791200"/>
            <a:ext cx="84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34290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257800"/>
            <a:ext cx="17145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9" name="Picture 18" descr="vacc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228600"/>
            <a:ext cx="7556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70" name="Picture 15" descr="tablets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8600"/>
            <a:ext cx="84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62"/>
          <p:cNvSpPr txBox="1">
            <a:spLocks noChangeArrowheads="1"/>
          </p:cNvSpPr>
          <p:nvPr/>
        </p:nvSpPr>
        <p:spPr bwMode="auto">
          <a:xfrm>
            <a:off x="-36512" y="6548834"/>
            <a:ext cx="6337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sz="1600" dirty="0">
                <a:latin typeface="+mj-lt"/>
              </a:rPr>
              <a:t>Modified from Slim </a:t>
            </a:r>
            <a:r>
              <a:rPr lang="en-GB" sz="1600" dirty="0" err="1">
                <a:latin typeface="+mj-lt"/>
              </a:rPr>
              <a:t>Karim</a:t>
            </a:r>
            <a:r>
              <a:rPr lang="en-GB" sz="1600" dirty="0">
                <a:latin typeface="+mj-lt"/>
              </a:rPr>
              <a:t> 6</a:t>
            </a:r>
            <a:r>
              <a:rPr lang="en-GB" sz="1600" baseline="30000" dirty="0">
                <a:latin typeface="+mj-lt"/>
              </a:rPr>
              <a:t>th</a:t>
            </a:r>
            <a:r>
              <a:rPr lang="en-GB" sz="1600" dirty="0">
                <a:latin typeface="+mj-lt"/>
              </a:rPr>
              <a:t> Transmission Workshop, 2011</a:t>
            </a:r>
          </a:p>
        </p:txBody>
      </p:sp>
    </p:spTree>
    <p:extLst>
      <p:ext uri="{BB962C8B-B14F-4D97-AF65-F5344CB8AC3E}">
        <p14:creationId xmlns:p14="http://schemas.microsoft.com/office/powerpoint/2010/main" val="3686900940"/>
      </p:ext>
    </p:extLst>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Thank you</a:t>
            </a:r>
            <a:endParaRPr lang="en-GB" smtClean="0"/>
          </a:p>
        </p:txBody>
      </p:sp>
      <p:sp>
        <p:nvSpPr>
          <p:cNvPr id="92163" name="Content Placeholder 2"/>
          <p:cNvSpPr>
            <a:spLocks noGrp="1"/>
          </p:cNvSpPr>
          <p:nvPr>
            <p:ph idx="1"/>
          </p:nvPr>
        </p:nvSpPr>
        <p:spPr>
          <a:xfrm>
            <a:off x="457200" y="1600200"/>
            <a:ext cx="8229600" cy="4349080"/>
          </a:xfrm>
        </p:spPr>
        <p:txBody>
          <a:bodyPr>
            <a:normAutofit/>
          </a:bodyPr>
          <a:lstStyle/>
          <a:p>
            <a:pPr marL="0" indent="0" algn="ctr">
              <a:buFont typeface="Arial" pitchFamily="34" charset="0"/>
              <a:buNone/>
            </a:pPr>
            <a:r>
              <a:rPr lang="en-US" sz="19900" dirty="0" smtClean="0"/>
              <a:t>?</a:t>
            </a:r>
          </a:p>
          <a:p>
            <a:pPr marL="0" indent="0" algn="ctr">
              <a:buFont typeface="Arial" pitchFamily="34" charset="0"/>
              <a:buNone/>
            </a:pPr>
            <a:r>
              <a:rPr lang="en-US" sz="3900" dirty="0">
                <a:hlinkClick r:id="rId2"/>
              </a:rPr>
              <a:t>l</a:t>
            </a:r>
            <a:r>
              <a:rPr lang="en-US" sz="3900" dirty="0" smtClean="0">
                <a:hlinkClick r:id="rId2"/>
              </a:rPr>
              <a:t>waters@nhs.net</a:t>
            </a:r>
            <a:r>
              <a:rPr lang="en-US" sz="3900" dirty="0" smtClean="0"/>
              <a:t> </a:t>
            </a:r>
            <a:endParaRPr lang="en-GB" sz="3500" dirty="0" smtClean="0"/>
          </a:p>
        </p:txBody>
      </p:sp>
    </p:spTree>
    <p:extLst>
      <p:ext uri="{BB962C8B-B14F-4D97-AF65-F5344CB8AC3E}">
        <p14:creationId xmlns:p14="http://schemas.microsoft.com/office/powerpoint/2010/main" val="20791708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5587" name="Rectangle 3"/>
          <p:cNvSpPr>
            <a:spLocks noGrp="1" noChangeArrowheads="1"/>
          </p:cNvSpPr>
          <p:nvPr>
            <p:ph type="title"/>
          </p:nvPr>
        </p:nvSpPr>
        <p:spPr>
          <a:xfrm>
            <a:off x="685800" y="152400"/>
            <a:ext cx="7772400" cy="1143000"/>
          </a:xfrm>
        </p:spPr>
        <p:txBody>
          <a:bodyPr/>
          <a:lstStyle/>
          <a:p>
            <a:r>
              <a:rPr lang="en-US"/>
              <a:t>Effectiveness of Prevention</a:t>
            </a:r>
          </a:p>
        </p:txBody>
      </p:sp>
      <p:pic>
        <p:nvPicPr>
          <p:cNvPr id="835588" name="Picture 4"/>
          <p:cNvPicPr>
            <a:picLocks noChangeAspect="1" noChangeArrowheads="1"/>
          </p:cNvPicPr>
          <p:nvPr/>
        </p:nvPicPr>
        <p:blipFill>
          <a:blip r:embed="rId2" cstate="print"/>
          <a:srcRect l="25592" r="20474"/>
          <a:stretch>
            <a:fillRect/>
          </a:stretch>
        </p:blipFill>
        <p:spPr bwMode="auto">
          <a:xfrm>
            <a:off x="1981200" y="1066800"/>
            <a:ext cx="5337175" cy="5410200"/>
          </a:xfrm>
          <a:prstGeom prst="rect">
            <a:avLst/>
          </a:prstGeom>
          <a:noFill/>
          <a:ln w="25400">
            <a:noFill/>
            <a:miter lim="800000"/>
            <a:headEnd/>
            <a:tailEnd/>
          </a:ln>
          <a:effectLst/>
        </p:spPr>
      </p:pic>
      <p:grpSp>
        <p:nvGrpSpPr>
          <p:cNvPr id="835618" name="Group 34"/>
          <p:cNvGrpSpPr>
            <a:grpSpLocks/>
          </p:cNvGrpSpPr>
          <p:nvPr/>
        </p:nvGrpSpPr>
        <p:grpSpPr bwMode="auto">
          <a:xfrm>
            <a:off x="152400" y="1600200"/>
            <a:ext cx="7175500" cy="4800600"/>
            <a:chOff x="92" y="1008"/>
            <a:chExt cx="4520" cy="3024"/>
          </a:xfrm>
        </p:grpSpPr>
        <p:sp>
          <p:nvSpPr>
            <p:cNvPr id="835589" name="Line 5"/>
            <p:cNvSpPr>
              <a:spLocks noChangeShapeType="1"/>
            </p:cNvSpPr>
            <p:nvPr/>
          </p:nvSpPr>
          <p:spPr bwMode="auto">
            <a:xfrm>
              <a:off x="1248" y="1008"/>
              <a:ext cx="0" cy="3024"/>
            </a:xfrm>
            <a:prstGeom prst="line">
              <a:avLst/>
            </a:prstGeom>
            <a:noFill/>
            <a:ln w="25400">
              <a:solidFill>
                <a:schemeClr val="tx1"/>
              </a:solidFill>
              <a:round/>
              <a:headEnd/>
              <a:tailEnd/>
            </a:ln>
            <a:effectLst/>
          </p:spPr>
          <p:txBody>
            <a:bodyPr>
              <a:spAutoFit/>
            </a:bodyPr>
            <a:lstStyle/>
            <a:p>
              <a:endParaRPr lang="en-US"/>
            </a:p>
          </p:txBody>
        </p:sp>
        <p:sp>
          <p:nvSpPr>
            <p:cNvPr id="835590" name="Line 6"/>
            <p:cNvSpPr>
              <a:spLocks noChangeShapeType="1"/>
            </p:cNvSpPr>
            <p:nvPr/>
          </p:nvSpPr>
          <p:spPr bwMode="auto">
            <a:xfrm>
              <a:off x="4608" y="1008"/>
              <a:ext cx="0" cy="3024"/>
            </a:xfrm>
            <a:prstGeom prst="line">
              <a:avLst/>
            </a:prstGeom>
            <a:noFill/>
            <a:ln w="25400">
              <a:solidFill>
                <a:schemeClr val="tx1"/>
              </a:solidFill>
              <a:round/>
              <a:headEnd/>
              <a:tailEnd/>
            </a:ln>
            <a:effectLst/>
          </p:spPr>
          <p:txBody>
            <a:bodyPr>
              <a:spAutoFit/>
            </a:bodyPr>
            <a:lstStyle/>
            <a:p>
              <a:endParaRPr lang="en-US"/>
            </a:p>
          </p:txBody>
        </p:sp>
        <p:sp>
          <p:nvSpPr>
            <p:cNvPr id="835591" name="Line 7"/>
            <p:cNvSpPr>
              <a:spLocks noChangeShapeType="1"/>
            </p:cNvSpPr>
            <p:nvPr/>
          </p:nvSpPr>
          <p:spPr bwMode="auto">
            <a:xfrm>
              <a:off x="1248" y="1008"/>
              <a:ext cx="3360" cy="0"/>
            </a:xfrm>
            <a:prstGeom prst="line">
              <a:avLst/>
            </a:prstGeom>
            <a:noFill/>
            <a:ln w="25400">
              <a:solidFill>
                <a:schemeClr val="tx1"/>
              </a:solidFill>
              <a:round/>
              <a:headEnd/>
              <a:tailEnd/>
            </a:ln>
            <a:effectLst/>
          </p:spPr>
          <p:txBody>
            <a:bodyPr wrap="none">
              <a:spAutoFit/>
            </a:bodyPr>
            <a:lstStyle/>
            <a:p>
              <a:endParaRPr lang="en-US"/>
            </a:p>
          </p:txBody>
        </p:sp>
        <p:sp>
          <p:nvSpPr>
            <p:cNvPr id="835592" name="Line 8"/>
            <p:cNvSpPr>
              <a:spLocks noChangeShapeType="1"/>
            </p:cNvSpPr>
            <p:nvPr/>
          </p:nvSpPr>
          <p:spPr bwMode="auto">
            <a:xfrm>
              <a:off x="1248" y="4032"/>
              <a:ext cx="3360" cy="0"/>
            </a:xfrm>
            <a:prstGeom prst="line">
              <a:avLst/>
            </a:prstGeom>
            <a:noFill/>
            <a:ln w="25400">
              <a:solidFill>
                <a:schemeClr val="tx1"/>
              </a:solidFill>
              <a:round/>
              <a:headEnd/>
              <a:tailEnd/>
            </a:ln>
            <a:effectLst/>
          </p:spPr>
          <p:txBody>
            <a:bodyPr wrap="none">
              <a:spAutoFit/>
            </a:bodyPr>
            <a:lstStyle/>
            <a:p>
              <a:endParaRPr lang="en-US"/>
            </a:p>
          </p:txBody>
        </p:sp>
        <p:sp>
          <p:nvSpPr>
            <p:cNvPr id="835595" name="Text Box 11"/>
            <p:cNvSpPr txBox="1">
              <a:spLocks noChangeArrowheads="1"/>
            </p:cNvSpPr>
            <p:nvPr/>
          </p:nvSpPr>
          <p:spPr bwMode="auto">
            <a:xfrm>
              <a:off x="96" y="1094"/>
              <a:ext cx="873" cy="250"/>
            </a:xfrm>
            <a:prstGeom prst="rect">
              <a:avLst/>
            </a:prstGeom>
            <a:noFill/>
            <a:ln w="25400">
              <a:noFill/>
              <a:miter lim="800000"/>
              <a:headEnd/>
              <a:tailEnd/>
            </a:ln>
            <a:effectLst/>
          </p:spPr>
          <p:txBody>
            <a:bodyPr wrap="none">
              <a:spAutoFit/>
            </a:bodyPr>
            <a:lstStyle/>
            <a:p>
              <a:r>
                <a:rPr lang="en-US"/>
                <a:t>HPTN-052</a:t>
              </a:r>
            </a:p>
          </p:txBody>
        </p:sp>
        <p:sp>
          <p:nvSpPr>
            <p:cNvPr id="835596" name="Text Box 12"/>
            <p:cNvSpPr txBox="1">
              <a:spLocks noChangeArrowheads="1"/>
            </p:cNvSpPr>
            <p:nvPr/>
          </p:nvSpPr>
          <p:spPr bwMode="auto">
            <a:xfrm>
              <a:off x="96" y="1399"/>
              <a:ext cx="1138" cy="250"/>
            </a:xfrm>
            <a:prstGeom prst="rect">
              <a:avLst/>
            </a:prstGeom>
            <a:noFill/>
            <a:ln w="25400">
              <a:noFill/>
              <a:miter lim="800000"/>
              <a:headEnd/>
              <a:tailEnd/>
            </a:ln>
            <a:effectLst/>
          </p:spPr>
          <p:txBody>
            <a:bodyPr wrap="none">
              <a:spAutoFit/>
            </a:bodyPr>
            <a:lstStyle/>
            <a:p>
              <a:r>
                <a:rPr lang="en-US">
                  <a:solidFill>
                    <a:srgbClr val="FF3300"/>
                  </a:solidFill>
                </a:rPr>
                <a:t>Partners PrEP</a:t>
              </a:r>
            </a:p>
          </p:txBody>
        </p:sp>
        <p:sp>
          <p:nvSpPr>
            <p:cNvPr id="835597" name="Text Box 13"/>
            <p:cNvSpPr txBox="1">
              <a:spLocks noChangeArrowheads="1"/>
            </p:cNvSpPr>
            <p:nvPr/>
          </p:nvSpPr>
          <p:spPr bwMode="auto">
            <a:xfrm>
              <a:off x="96" y="1687"/>
              <a:ext cx="909" cy="250"/>
            </a:xfrm>
            <a:prstGeom prst="rect">
              <a:avLst/>
            </a:prstGeom>
            <a:noFill/>
            <a:ln w="25400">
              <a:noFill/>
              <a:miter lim="800000"/>
              <a:headEnd/>
              <a:tailEnd/>
            </a:ln>
            <a:effectLst/>
          </p:spPr>
          <p:txBody>
            <a:bodyPr wrap="none">
              <a:spAutoFit/>
            </a:bodyPr>
            <a:lstStyle/>
            <a:p>
              <a:r>
                <a:rPr lang="en-US">
                  <a:solidFill>
                    <a:srgbClr val="FF3300"/>
                  </a:solidFill>
                </a:rPr>
                <a:t>CDC TDF2</a:t>
              </a:r>
            </a:p>
          </p:txBody>
        </p:sp>
        <p:sp>
          <p:nvSpPr>
            <p:cNvPr id="835599" name="Text Box 15"/>
            <p:cNvSpPr txBox="1">
              <a:spLocks noChangeArrowheads="1"/>
            </p:cNvSpPr>
            <p:nvPr/>
          </p:nvSpPr>
          <p:spPr bwMode="auto">
            <a:xfrm>
              <a:off x="96" y="2023"/>
              <a:ext cx="1033" cy="250"/>
            </a:xfrm>
            <a:prstGeom prst="rect">
              <a:avLst/>
            </a:prstGeom>
            <a:noFill/>
            <a:ln w="25400">
              <a:noFill/>
              <a:miter lim="800000"/>
              <a:headEnd/>
              <a:tailEnd/>
            </a:ln>
            <a:effectLst/>
          </p:spPr>
          <p:txBody>
            <a:bodyPr wrap="none">
              <a:spAutoFit/>
            </a:bodyPr>
            <a:lstStyle/>
            <a:p>
              <a:r>
                <a:rPr lang="en-US"/>
                <a:t>Circumcision</a:t>
              </a:r>
            </a:p>
          </p:txBody>
        </p:sp>
        <p:sp>
          <p:nvSpPr>
            <p:cNvPr id="835600" name="Text Box 16"/>
            <p:cNvSpPr txBox="1">
              <a:spLocks noChangeArrowheads="1"/>
            </p:cNvSpPr>
            <p:nvPr/>
          </p:nvSpPr>
          <p:spPr bwMode="auto">
            <a:xfrm>
              <a:off x="98" y="2352"/>
              <a:ext cx="526" cy="250"/>
            </a:xfrm>
            <a:prstGeom prst="rect">
              <a:avLst/>
            </a:prstGeom>
            <a:noFill/>
            <a:ln w="25400">
              <a:noFill/>
              <a:miter lim="800000"/>
              <a:headEnd/>
              <a:tailEnd/>
            </a:ln>
            <a:effectLst/>
          </p:spPr>
          <p:txBody>
            <a:bodyPr wrap="none">
              <a:spAutoFit/>
            </a:bodyPr>
            <a:lstStyle/>
            <a:p>
              <a:r>
                <a:rPr lang="en-US"/>
                <a:t>iPrEX</a:t>
              </a:r>
            </a:p>
          </p:txBody>
        </p:sp>
        <p:sp>
          <p:nvSpPr>
            <p:cNvPr id="835601" name="Text Box 17"/>
            <p:cNvSpPr txBox="1">
              <a:spLocks noChangeArrowheads="1"/>
            </p:cNvSpPr>
            <p:nvPr/>
          </p:nvSpPr>
          <p:spPr bwMode="auto">
            <a:xfrm>
              <a:off x="96" y="2647"/>
              <a:ext cx="365" cy="250"/>
            </a:xfrm>
            <a:prstGeom prst="rect">
              <a:avLst/>
            </a:prstGeom>
            <a:noFill/>
            <a:ln w="25400">
              <a:noFill/>
              <a:miter lim="800000"/>
              <a:headEnd/>
              <a:tailEnd/>
            </a:ln>
            <a:effectLst/>
          </p:spPr>
          <p:txBody>
            <a:bodyPr wrap="none">
              <a:spAutoFit/>
            </a:bodyPr>
            <a:lstStyle/>
            <a:p>
              <a:r>
                <a:rPr lang="en-US"/>
                <a:t>STI</a:t>
              </a:r>
            </a:p>
          </p:txBody>
        </p:sp>
        <p:sp>
          <p:nvSpPr>
            <p:cNvPr id="835602" name="Text Box 18"/>
            <p:cNvSpPr txBox="1">
              <a:spLocks noChangeArrowheads="1"/>
            </p:cNvSpPr>
            <p:nvPr/>
          </p:nvSpPr>
          <p:spPr bwMode="auto">
            <a:xfrm>
              <a:off x="92" y="2976"/>
              <a:ext cx="820" cy="250"/>
            </a:xfrm>
            <a:prstGeom prst="rect">
              <a:avLst/>
            </a:prstGeom>
            <a:noFill/>
            <a:ln w="25400">
              <a:noFill/>
              <a:miter lim="800000"/>
              <a:headEnd/>
              <a:tailEnd/>
            </a:ln>
            <a:effectLst/>
          </p:spPr>
          <p:txBody>
            <a:bodyPr wrap="none">
              <a:spAutoFit/>
            </a:bodyPr>
            <a:lstStyle/>
            <a:p>
              <a:r>
                <a:rPr lang="en-US">
                  <a:solidFill>
                    <a:srgbClr val="FF3300"/>
                  </a:solidFill>
                </a:rPr>
                <a:t>CAPRISA</a:t>
              </a:r>
            </a:p>
          </p:txBody>
        </p:sp>
        <p:sp>
          <p:nvSpPr>
            <p:cNvPr id="835603" name="Text Box 19"/>
            <p:cNvSpPr txBox="1">
              <a:spLocks noChangeArrowheads="1"/>
            </p:cNvSpPr>
            <p:nvPr/>
          </p:nvSpPr>
          <p:spPr bwMode="auto">
            <a:xfrm>
              <a:off x="96" y="3319"/>
              <a:ext cx="606" cy="250"/>
            </a:xfrm>
            <a:prstGeom prst="rect">
              <a:avLst/>
            </a:prstGeom>
            <a:noFill/>
            <a:ln w="25400">
              <a:noFill/>
              <a:miter lim="800000"/>
              <a:headEnd/>
              <a:tailEnd/>
            </a:ln>
            <a:effectLst/>
          </p:spPr>
          <p:txBody>
            <a:bodyPr wrap="none">
              <a:spAutoFit/>
            </a:bodyPr>
            <a:lstStyle/>
            <a:p>
              <a:r>
                <a:rPr lang="en-US"/>
                <a:t>RV144</a:t>
              </a:r>
            </a:p>
          </p:txBody>
        </p:sp>
        <p:sp>
          <p:nvSpPr>
            <p:cNvPr id="835606" name="Text Box 22"/>
            <p:cNvSpPr txBox="1">
              <a:spLocks noChangeArrowheads="1"/>
            </p:cNvSpPr>
            <p:nvPr/>
          </p:nvSpPr>
          <p:spPr bwMode="auto">
            <a:xfrm>
              <a:off x="4166" y="1063"/>
              <a:ext cx="436" cy="250"/>
            </a:xfrm>
            <a:prstGeom prst="rect">
              <a:avLst/>
            </a:prstGeom>
            <a:noFill/>
            <a:ln w="25400">
              <a:noFill/>
              <a:miter lim="800000"/>
              <a:headEnd/>
              <a:tailEnd/>
            </a:ln>
            <a:effectLst/>
          </p:spPr>
          <p:txBody>
            <a:bodyPr wrap="none">
              <a:spAutoFit/>
            </a:bodyPr>
            <a:lstStyle/>
            <a:p>
              <a:r>
                <a:rPr lang="en-US"/>
                <a:t>96%</a:t>
              </a:r>
            </a:p>
          </p:txBody>
        </p:sp>
        <p:sp>
          <p:nvSpPr>
            <p:cNvPr id="835608" name="Text Box 24"/>
            <p:cNvSpPr txBox="1">
              <a:spLocks noChangeArrowheads="1"/>
            </p:cNvSpPr>
            <p:nvPr/>
          </p:nvSpPr>
          <p:spPr bwMode="auto">
            <a:xfrm>
              <a:off x="4166" y="1399"/>
              <a:ext cx="436" cy="250"/>
            </a:xfrm>
            <a:prstGeom prst="rect">
              <a:avLst/>
            </a:prstGeom>
            <a:noFill/>
            <a:ln w="25400">
              <a:noFill/>
              <a:miter lim="800000"/>
              <a:headEnd/>
              <a:tailEnd/>
            </a:ln>
            <a:effectLst/>
          </p:spPr>
          <p:txBody>
            <a:bodyPr wrap="none">
              <a:spAutoFit/>
            </a:bodyPr>
            <a:lstStyle/>
            <a:p>
              <a:r>
                <a:rPr lang="en-US"/>
                <a:t>73%</a:t>
              </a:r>
            </a:p>
          </p:txBody>
        </p:sp>
        <p:sp>
          <p:nvSpPr>
            <p:cNvPr id="835609" name="Text Box 25"/>
            <p:cNvSpPr txBox="1">
              <a:spLocks noChangeArrowheads="1"/>
            </p:cNvSpPr>
            <p:nvPr/>
          </p:nvSpPr>
          <p:spPr bwMode="auto">
            <a:xfrm>
              <a:off x="4166" y="1728"/>
              <a:ext cx="436" cy="250"/>
            </a:xfrm>
            <a:prstGeom prst="rect">
              <a:avLst/>
            </a:prstGeom>
            <a:noFill/>
            <a:ln w="25400">
              <a:noFill/>
              <a:miter lim="800000"/>
              <a:headEnd/>
              <a:tailEnd/>
            </a:ln>
            <a:effectLst/>
          </p:spPr>
          <p:txBody>
            <a:bodyPr wrap="none">
              <a:spAutoFit/>
            </a:bodyPr>
            <a:lstStyle/>
            <a:p>
              <a:r>
                <a:rPr lang="en-US"/>
                <a:t>63%</a:t>
              </a:r>
            </a:p>
          </p:txBody>
        </p:sp>
        <p:sp>
          <p:nvSpPr>
            <p:cNvPr id="835610" name="Text Box 26"/>
            <p:cNvSpPr txBox="1">
              <a:spLocks noChangeArrowheads="1"/>
            </p:cNvSpPr>
            <p:nvPr/>
          </p:nvSpPr>
          <p:spPr bwMode="auto">
            <a:xfrm>
              <a:off x="4166" y="2016"/>
              <a:ext cx="116" cy="250"/>
            </a:xfrm>
            <a:prstGeom prst="rect">
              <a:avLst/>
            </a:prstGeom>
            <a:noFill/>
            <a:ln w="25400">
              <a:noFill/>
              <a:miter lim="800000"/>
              <a:headEnd/>
              <a:tailEnd/>
            </a:ln>
            <a:effectLst/>
          </p:spPr>
          <p:txBody>
            <a:bodyPr wrap="none">
              <a:spAutoFit/>
            </a:bodyPr>
            <a:lstStyle/>
            <a:p>
              <a:endParaRPr lang="en-US"/>
            </a:p>
          </p:txBody>
        </p:sp>
        <p:sp>
          <p:nvSpPr>
            <p:cNvPr id="835611" name="Text Box 27"/>
            <p:cNvSpPr txBox="1">
              <a:spLocks noChangeArrowheads="1"/>
            </p:cNvSpPr>
            <p:nvPr/>
          </p:nvSpPr>
          <p:spPr bwMode="auto">
            <a:xfrm>
              <a:off x="4118" y="2023"/>
              <a:ext cx="116" cy="250"/>
            </a:xfrm>
            <a:prstGeom prst="rect">
              <a:avLst/>
            </a:prstGeom>
            <a:noFill/>
            <a:ln w="25400">
              <a:noFill/>
              <a:miter lim="800000"/>
              <a:headEnd/>
              <a:tailEnd/>
            </a:ln>
            <a:effectLst/>
          </p:spPr>
          <p:txBody>
            <a:bodyPr wrap="none">
              <a:spAutoFit/>
            </a:bodyPr>
            <a:lstStyle/>
            <a:p>
              <a:endParaRPr lang="en-US"/>
            </a:p>
          </p:txBody>
        </p:sp>
        <p:sp>
          <p:nvSpPr>
            <p:cNvPr id="835612" name="Text Box 28"/>
            <p:cNvSpPr txBox="1">
              <a:spLocks noChangeArrowheads="1"/>
            </p:cNvSpPr>
            <p:nvPr/>
          </p:nvSpPr>
          <p:spPr bwMode="auto">
            <a:xfrm>
              <a:off x="4172" y="2054"/>
              <a:ext cx="436" cy="250"/>
            </a:xfrm>
            <a:prstGeom prst="rect">
              <a:avLst/>
            </a:prstGeom>
            <a:noFill/>
            <a:ln w="25400">
              <a:noFill/>
              <a:miter lim="800000"/>
              <a:headEnd/>
              <a:tailEnd/>
            </a:ln>
            <a:effectLst/>
          </p:spPr>
          <p:txBody>
            <a:bodyPr wrap="none">
              <a:spAutoFit/>
            </a:bodyPr>
            <a:lstStyle/>
            <a:p>
              <a:r>
                <a:rPr lang="en-US"/>
                <a:t>54%</a:t>
              </a:r>
            </a:p>
          </p:txBody>
        </p:sp>
        <p:sp>
          <p:nvSpPr>
            <p:cNvPr id="835613" name="Text Box 29"/>
            <p:cNvSpPr txBox="1">
              <a:spLocks noChangeArrowheads="1"/>
            </p:cNvSpPr>
            <p:nvPr/>
          </p:nvSpPr>
          <p:spPr bwMode="auto">
            <a:xfrm>
              <a:off x="4176" y="2359"/>
              <a:ext cx="436" cy="250"/>
            </a:xfrm>
            <a:prstGeom prst="rect">
              <a:avLst/>
            </a:prstGeom>
            <a:noFill/>
            <a:ln w="25400">
              <a:noFill/>
              <a:miter lim="800000"/>
              <a:headEnd/>
              <a:tailEnd/>
            </a:ln>
            <a:effectLst/>
          </p:spPr>
          <p:txBody>
            <a:bodyPr wrap="none">
              <a:spAutoFit/>
            </a:bodyPr>
            <a:lstStyle/>
            <a:p>
              <a:r>
                <a:rPr lang="en-US"/>
                <a:t>44%</a:t>
              </a:r>
            </a:p>
          </p:txBody>
        </p:sp>
        <p:sp>
          <p:nvSpPr>
            <p:cNvPr id="835614" name="Text Box 30"/>
            <p:cNvSpPr txBox="1">
              <a:spLocks noChangeArrowheads="1"/>
            </p:cNvSpPr>
            <p:nvPr/>
          </p:nvSpPr>
          <p:spPr bwMode="auto">
            <a:xfrm>
              <a:off x="4166" y="2647"/>
              <a:ext cx="436" cy="250"/>
            </a:xfrm>
            <a:prstGeom prst="rect">
              <a:avLst/>
            </a:prstGeom>
            <a:noFill/>
            <a:ln w="25400">
              <a:noFill/>
              <a:miter lim="800000"/>
              <a:headEnd/>
              <a:tailEnd/>
            </a:ln>
            <a:effectLst/>
          </p:spPr>
          <p:txBody>
            <a:bodyPr wrap="none">
              <a:spAutoFit/>
            </a:bodyPr>
            <a:lstStyle/>
            <a:p>
              <a:r>
                <a:rPr lang="en-US"/>
                <a:t>42%</a:t>
              </a:r>
            </a:p>
          </p:txBody>
        </p:sp>
        <p:sp>
          <p:nvSpPr>
            <p:cNvPr id="835615" name="Text Box 31"/>
            <p:cNvSpPr txBox="1">
              <a:spLocks noChangeArrowheads="1"/>
            </p:cNvSpPr>
            <p:nvPr/>
          </p:nvSpPr>
          <p:spPr bwMode="auto">
            <a:xfrm>
              <a:off x="4166" y="2976"/>
              <a:ext cx="436" cy="250"/>
            </a:xfrm>
            <a:prstGeom prst="rect">
              <a:avLst/>
            </a:prstGeom>
            <a:noFill/>
            <a:ln w="25400">
              <a:noFill/>
              <a:miter lim="800000"/>
              <a:headEnd/>
              <a:tailEnd/>
            </a:ln>
            <a:effectLst/>
          </p:spPr>
          <p:txBody>
            <a:bodyPr wrap="none">
              <a:spAutoFit/>
            </a:bodyPr>
            <a:lstStyle/>
            <a:p>
              <a:r>
                <a:rPr lang="en-US"/>
                <a:t>39%</a:t>
              </a:r>
            </a:p>
          </p:txBody>
        </p:sp>
        <p:sp>
          <p:nvSpPr>
            <p:cNvPr id="835616" name="Text Box 32"/>
            <p:cNvSpPr txBox="1">
              <a:spLocks noChangeArrowheads="1"/>
            </p:cNvSpPr>
            <p:nvPr/>
          </p:nvSpPr>
          <p:spPr bwMode="auto">
            <a:xfrm>
              <a:off x="4166" y="3319"/>
              <a:ext cx="436" cy="250"/>
            </a:xfrm>
            <a:prstGeom prst="rect">
              <a:avLst/>
            </a:prstGeom>
            <a:noFill/>
            <a:ln w="25400">
              <a:noFill/>
              <a:miter lim="800000"/>
              <a:headEnd/>
              <a:tailEnd/>
            </a:ln>
            <a:effectLst/>
          </p:spPr>
          <p:txBody>
            <a:bodyPr wrap="none">
              <a:spAutoFit/>
            </a:bodyPr>
            <a:lstStyle/>
            <a:p>
              <a:r>
                <a:rPr lang="en-US"/>
                <a:t>31%</a:t>
              </a:r>
            </a:p>
          </p:txBody>
        </p:sp>
      </p:grpSp>
      <p:sp>
        <p:nvSpPr>
          <p:cNvPr id="835617" name="Rectangle 33"/>
          <p:cNvSpPr>
            <a:spLocks noChangeArrowheads="1"/>
          </p:cNvSpPr>
          <p:nvPr/>
        </p:nvSpPr>
        <p:spPr bwMode="auto">
          <a:xfrm>
            <a:off x="1828800" y="1066800"/>
            <a:ext cx="5638800" cy="228600"/>
          </a:xfrm>
          <a:prstGeom prst="rect">
            <a:avLst/>
          </a:prstGeom>
          <a:solidFill>
            <a:schemeClr val="bg1"/>
          </a:solidFill>
          <a:ln w="25400">
            <a:noFill/>
            <a:miter lim="800000"/>
            <a:headEnd/>
            <a:tailEnd/>
          </a:ln>
          <a:effectLst/>
        </p:spPr>
        <p:txBody>
          <a:bodyPr wrap="none" anchor="ctr">
            <a:spAutoFit/>
          </a:bodyPr>
          <a:lstStyle/>
          <a:p>
            <a:endParaRPr lang="en-US"/>
          </a:p>
        </p:txBody>
      </p:sp>
      <p:sp>
        <p:nvSpPr>
          <p:cNvPr id="835619" name="Text Box 35"/>
          <p:cNvSpPr txBox="1">
            <a:spLocks noChangeArrowheads="1"/>
          </p:cNvSpPr>
          <p:nvPr/>
        </p:nvSpPr>
        <p:spPr bwMode="auto">
          <a:xfrm>
            <a:off x="593725" y="6477000"/>
            <a:ext cx="5081588" cy="396875"/>
          </a:xfrm>
          <a:prstGeom prst="rect">
            <a:avLst/>
          </a:prstGeom>
          <a:noFill/>
          <a:ln w="25400">
            <a:noFill/>
            <a:miter lim="800000"/>
            <a:headEnd/>
            <a:tailEnd/>
          </a:ln>
          <a:effectLst/>
        </p:spPr>
        <p:txBody>
          <a:bodyPr wrap="none">
            <a:spAutoFit/>
          </a:bodyPr>
          <a:lstStyle/>
          <a:p>
            <a:r>
              <a:rPr lang="en-US"/>
              <a:t>Abdool Karim &amp; Abdool Karim. Lancet 2011</a:t>
            </a:r>
          </a:p>
        </p:txBody>
      </p:sp>
    </p:spTree>
    <p:extLst>
      <p:ext uri="{BB962C8B-B14F-4D97-AF65-F5344CB8AC3E}">
        <p14:creationId xmlns:p14="http://schemas.microsoft.com/office/powerpoint/2010/main" val="1105428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82" name="Rectangle 2"/>
          <p:cNvSpPr>
            <a:spLocks noGrp="1" noChangeArrowheads="1"/>
          </p:cNvSpPr>
          <p:nvPr>
            <p:ph type="title" idx="4294967295"/>
          </p:nvPr>
        </p:nvSpPr>
        <p:spPr>
          <a:xfrm>
            <a:off x="457200" y="381000"/>
            <a:ext cx="8229600" cy="838200"/>
          </a:xfrm>
        </p:spPr>
        <p:txBody>
          <a:bodyPr anchor="b" anchorCtr="1"/>
          <a:lstStyle/>
          <a:p>
            <a:r>
              <a:rPr lang="en-US">
                <a:solidFill>
                  <a:srgbClr val="0033CC"/>
                </a:solidFill>
              </a:rPr>
              <a:t>A Brief History of ART PrEP</a:t>
            </a:r>
          </a:p>
        </p:txBody>
      </p:sp>
      <p:sp>
        <p:nvSpPr>
          <p:cNvPr id="839684" name="Line 4"/>
          <p:cNvSpPr>
            <a:spLocks noChangeShapeType="1"/>
          </p:cNvSpPr>
          <p:nvPr/>
        </p:nvSpPr>
        <p:spPr bwMode="auto">
          <a:xfrm>
            <a:off x="914400" y="4191000"/>
            <a:ext cx="7467600" cy="0"/>
          </a:xfrm>
          <a:prstGeom prst="line">
            <a:avLst/>
          </a:prstGeom>
          <a:noFill/>
          <a:ln w="63500">
            <a:solidFill>
              <a:schemeClr val="tx1"/>
            </a:solidFill>
            <a:round/>
            <a:headEnd/>
            <a:tailEnd type="triangle" w="med" len="med"/>
          </a:ln>
          <a:effectLst/>
        </p:spPr>
        <p:txBody>
          <a:bodyPr/>
          <a:lstStyle/>
          <a:p>
            <a:endParaRPr lang="en-US"/>
          </a:p>
        </p:txBody>
      </p:sp>
      <p:sp>
        <p:nvSpPr>
          <p:cNvPr id="839685" name="Text Box 5"/>
          <p:cNvSpPr txBox="1">
            <a:spLocks noChangeArrowheads="1"/>
          </p:cNvSpPr>
          <p:nvPr/>
        </p:nvSpPr>
        <p:spPr bwMode="auto">
          <a:xfrm>
            <a:off x="152400" y="1524000"/>
            <a:ext cx="1752600" cy="1490663"/>
          </a:xfrm>
          <a:prstGeom prst="rect">
            <a:avLst/>
          </a:prstGeom>
          <a:noFill/>
          <a:ln w="25400">
            <a:solidFill>
              <a:schemeClr val="tx1"/>
            </a:solidFill>
            <a:miter lim="800000"/>
            <a:headEnd/>
            <a:tailEnd/>
          </a:ln>
          <a:effectLst/>
        </p:spPr>
        <p:txBody>
          <a:bodyPr>
            <a:spAutoFit/>
          </a:bodyPr>
          <a:lstStyle/>
          <a:p>
            <a:pPr algn="ctr" eaLnBrk="0" hangingPunct="0"/>
            <a:r>
              <a:rPr lang="en-US" sz="1800" b="1"/>
              <a:t>1995</a:t>
            </a:r>
          </a:p>
          <a:p>
            <a:pPr algn="ctr" eaLnBrk="0" hangingPunct="0"/>
            <a:r>
              <a:rPr lang="en-US" sz="1800"/>
              <a:t>PMPA effective</a:t>
            </a:r>
          </a:p>
          <a:p>
            <a:pPr algn="ctr" eaLnBrk="0" hangingPunct="0"/>
            <a:r>
              <a:rPr lang="en-US" sz="1800"/>
              <a:t>in macaque </a:t>
            </a:r>
          </a:p>
          <a:p>
            <a:pPr algn="ctr" eaLnBrk="0" hangingPunct="0"/>
            <a:r>
              <a:rPr lang="en-US" sz="1800"/>
              <a:t>model</a:t>
            </a:r>
          </a:p>
        </p:txBody>
      </p:sp>
      <p:sp>
        <p:nvSpPr>
          <p:cNvPr id="839686" name="Line 6"/>
          <p:cNvSpPr>
            <a:spLocks noChangeShapeType="1"/>
          </p:cNvSpPr>
          <p:nvPr/>
        </p:nvSpPr>
        <p:spPr bwMode="auto">
          <a:xfrm>
            <a:off x="1066800" y="3124200"/>
            <a:ext cx="0" cy="1066800"/>
          </a:xfrm>
          <a:prstGeom prst="line">
            <a:avLst/>
          </a:prstGeom>
          <a:noFill/>
          <a:ln w="25400">
            <a:solidFill>
              <a:schemeClr val="tx1"/>
            </a:solidFill>
            <a:round/>
            <a:headEnd/>
            <a:tailEnd/>
          </a:ln>
          <a:effectLst/>
        </p:spPr>
        <p:txBody>
          <a:bodyPr/>
          <a:lstStyle/>
          <a:p>
            <a:endParaRPr lang="en-US"/>
          </a:p>
        </p:txBody>
      </p:sp>
      <p:sp>
        <p:nvSpPr>
          <p:cNvPr id="839687" name="Line 7"/>
          <p:cNvSpPr>
            <a:spLocks noChangeShapeType="1"/>
          </p:cNvSpPr>
          <p:nvPr/>
        </p:nvSpPr>
        <p:spPr bwMode="auto">
          <a:xfrm>
            <a:off x="1219200" y="4191000"/>
            <a:ext cx="0" cy="838200"/>
          </a:xfrm>
          <a:prstGeom prst="line">
            <a:avLst/>
          </a:prstGeom>
          <a:noFill/>
          <a:ln w="25400">
            <a:solidFill>
              <a:schemeClr val="tx1"/>
            </a:solidFill>
            <a:round/>
            <a:headEnd/>
            <a:tailEnd/>
          </a:ln>
          <a:effectLst/>
        </p:spPr>
        <p:txBody>
          <a:bodyPr/>
          <a:lstStyle/>
          <a:p>
            <a:endParaRPr lang="en-US"/>
          </a:p>
        </p:txBody>
      </p:sp>
      <p:sp>
        <p:nvSpPr>
          <p:cNvPr id="839688" name="Text Box 8"/>
          <p:cNvSpPr txBox="1">
            <a:spLocks noChangeArrowheads="1"/>
          </p:cNvSpPr>
          <p:nvPr/>
        </p:nvSpPr>
        <p:spPr bwMode="auto">
          <a:xfrm>
            <a:off x="457200" y="5181600"/>
            <a:ext cx="1352550" cy="941388"/>
          </a:xfrm>
          <a:prstGeom prst="rect">
            <a:avLst/>
          </a:prstGeom>
          <a:noFill/>
          <a:ln w="25400">
            <a:solidFill>
              <a:schemeClr val="tx1"/>
            </a:solidFill>
            <a:miter lim="800000"/>
            <a:headEnd/>
            <a:tailEnd/>
          </a:ln>
          <a:effectLst/>
        </p:spPr>
        <p:txBody>
          <a:bodyPr wrap="none">
            <a:spAutoFit/>
          </a:bodyPr>
          <a:lstStyle/>
          <a:p>
            <a:pPr algn="ctr" eaLnBrk="0" hangingPunct="0"/>
            <a:r>
              <a:rPr lang="en-US" sz="1800" b="1"/>
              <a:t>2005</a:t>
            </a:r>
          </a:p>
          <a:p>
            <a:pPr algn="ctr" eaLnBrk="0" hangingPunct="0"/>
            <a:r>
              <a:rPr lang="en-US" sz="1800"/>
              <a:t>HPTN-050 </a:t>
            </a:r>
          </a:p>
          <a:p>
            <a:pPr algn="ctr" eaLnBrk="0" hangingPunct="0"/>
            <a:r>
              <a:rPr lang="en-US" sz="1800"/>
              <a:t>Phase 1</a:t>
            </a:r>
          </a:p>
        </p:txBody>
      </p:sp>
      <p:sp>
        <p:nvSpPr>
          <p:cNvPr id="839689" name="Text Box 9"/>
          <p:cNvSpPr txBox="1">
            <a:spLocks noChangeArrowheads="1"/>
          </p:cNvSpPr>
          <p:nvPr/>
        </p:nvSpPr>
        <p:spPr bwMode="auto">
          <a:xfrm>
            <a:off x="2139950" y="2133600"/>
            <a:ext cx="1289050" cy="941388"/>
          </a:xfrm>
          <a:prstGeom prst="rect">
            <a:avLst/>
          </a:prstGeom>
          <a:noFill/>
          <a:ln w="25400">
            <a:solidFill>
              <a:schemeClr val="tx1"/>
            </a:solidFill>
            <a:miter lim="800000"/>
            <a:headEnd/>
            <a:tailEnd/>
          </a:ln>
          <a:effectLst/>
        </p:spPr>
        <p:txBody>
          <a:bodyPr wrap="none">
            <a:spAutoFit/>
          </a:bodyPr>
          <a:lstStyle/>
          <a:p>
            <a:pPr algn="ctr" eaLnBrk="0" hangingPunct="0"/>
            <a:r>
              <a:rPr lang="en-US" sz="1800" b="1"/>
              <a:t>2006</a:t>
            </a:r>
          </a:p>
          <a:p>
            <a:pPr algn="ctr" eaLnBrk="0" hangingPunct="0"/>
            <a:r>
              <a:rPr lang="en-US" sz="1800"/>
              <a:t>HPTN-059</a:t>
            </a:r>
          </a:p>
          <a:p>
            <a:pPr algn="ctr" eaLnBrk="0" hangingPunct="0"/>
            <a:r>
              <a:rPr lang="en-US" sz="1800"/>
              <a:t>Phase 2</a:t>
            </a:r>
          </a:p>
        </p:txBody>
      </p:sp>
      <p:sp>
        <p:nvSpPr>
          <p:cNvPr id="839690" name="Line 10"/>
          <p:cNvSpPr>
            <a:spLocks noChangeShapeType="1"/>
          </p:cNvSpPr>
          <p:nvPr/>
        </p:nvSpPr>
        <p:spPr bwMode="auto">
          <a:xfrm>
            <a:off x="2590800" y="3124200"/>
            <a:ext cx="0" cy="1066800"/>
          </a:xfrm>
          <a:prstGeom prst="line">
            <a:avLst/>
          </a:prstGeom>
          <a:noFill/>
          <a:ln w="25400">
            <a:solidFill>
              <a:schemeClr val="tx1"/>
            </a:solidFill>
            <a:round/>
            <a:headEnd/>
            <a:tailEnd/>
          </a:ln>
          <a:effectLst/>
        </p:spPr>
        <p:txBody>
          <a:bodyPr/>
          <a:lstStyle/>
          <a:p>
            <a:endParaRPr lang="en-US"/>
          </a:p>
        </p:txBody>
      </p:sp>
      <p:sp>
        <p:nvSpPr>
          <p:cNvPr id="839691" name="Line 11"/>
          <p:cNvSpPr>
            <a:spLocks noChangeShapeType="1"/>
          </p:cNvSpPr>
          <p:nvPr/>
        </p:nvSpPr>
        <p:spPr bwMode="auto">
          <a:xfrm>
            <a:off x="4191000" y="4191000"/>
            <a:ext cx="0" cy="838200"/>
          </a:xfrm>
          <a:prstGeom prst="line">
            <a:avLst/>
          </a:prstGeom>
          <a:noFill/>
          <a:ln w="25400">
            <a:solidFill>
              <a:schemeClr val="tx1"/>
            </a:solidFill>
            <a:round/>
            <a:headEnd/>
            <a:tailEnd/>
          </a:ln>
          <a:effectLst/>
        </p:spPr>
        <p:txBody>
          <a:bodyPr/>
          <a:lstStyle/>
          <a:p>
            <a:endParaRPr lang="en-US"/>
          </a:p>
        </p:txBody>
      </p:sp>
      <p:sp>
        <p:nvSpPr>
          <p:cNvPr id="839692" name="Text Box 12"/>
          <p:cNvSpPr txBox="1">
            <a:spLocks noChangeArrowheads="1"/>
          </p:cNvSpPr>
          <p:nvPr/>
        </p:nvSpPr>
        <p:spPr bwMode="auto">
          <a:xfrm>
            <a:off x="3429000" y="5105400"/>
            <a:ext cx="1720850" cy="941388"/>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b="1"/>
              <a:t>2010</a:t>
            </a:r>
          </a:p>
          <a:p>
            <a:pPr algn="ctr" eaLnBrk="0" hangingPunct="0"/>
            <a:r>
              <a:rPr lang="en-US" sz="1800"/>
              <a:t>CAPRISA 004 </a:t>
            </a:r>
          </a:p>
          <a:p>
            <a:pPr algn="ctr" eaLnBrk="0" hangingPunct="0"/>
            <a:r>
              <a:rPr lang="en-US" sz="1800"/>
              <a:t>Phase 2B</a:t>
            </a:r>
          </a:p>
        </p:txBody>
      </p:sp>
      <p:sp>
        <p:nvSpPr>
          <p:cNvPr id="839701" name="Text Box 21"/>
          <p:cNvSpPr txBox="1">
            <a:spLocks noChangeArrowheads="1"/>
          </p:cNvSpPr>
          <p:nvPr/>
        </p:nvSpPr>
        <p:spPr bwMode="auto">
          <a:xfrm>
            <a:off x="4038600" y="2362200"/>
            <a:ext cx="793750" cy="666750"/>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b="1"/>
              <a:t>2010</a:t>
            </a:r>
          </a:p>
          <a:p>
            <a:pPr algn="ctr" eaLnBrk="0" hangingPunct="0"/>
            <a:r>
              <a:rPr lang="en-US" sz="1800"/>
              <a:t>iPrEX</a:t>
            </a:r>
          </a:p>
        </p:txBody>
      </p:sp>
      <p:sp>
        <p:nvSpPr>
          <p:cNvPr id="839702" name="Line 22"/>
          <p:cNvSpPr>
            <a:spLocks noChangeShapeType="1"/>
          </p:cNvSpPr>
          <p:nvPr/>
        </p:nvSpPr>
        <p:spPr bwMode="auto">
          <a:xfrm>
            <a:off x="4419600" y="3124200"/>
            <a:ext cx="0" cy="1066800"/>
          </a:xfrm>
          <a:prstGeom prst="line">
            <a:avLst/>
          </a:prstGeom>
          <a:noFill/>
          <a:ln w="25400">
            <a:solidFill>
              <a:schemeClr val="tx1"/>
            </a:solidFill>
            <a:round/>
            <a:headEnd/>
            <a:tailEnd/>
          </a:ln>
          <a:effectLst/>
        </p:spPr>
        <p:txBody>
          <a:bodyPr/>
          <a:lstStyle/>
          <a:p>
            <a:endParaRPr lang="en-US"/>
          </a:p>
        </p:txBody>
      </p:sp>
      <p:sp>
        <p:nvSpPr>
          <p:cNvPr id="839703" name="Text Box 23"/>
          <p:cNvSpPr txBox="1">
            <a:spLocks noChangeArrowheads="1"/>
          </p:cNvSpPr>
          <p:nvPr/>
        </p:nvSpPr>
        <p:spPr bwMode="auto">
          <a:xfrm>
            <a:off x="4953000" y="2362200"/>
            <a:ext cx="1301750" cy="666750"/>
          </a:xfrm>
          <a:prstGeom prst="rect">
            <a:avLst/>
          </a:prstGeom>
          <a:solidFill>
            <a:srgbClr val="FFCCCC"/>
          </a:solidFill>
          <a:ln w="25400">
            <a:solidFill>
              <a:schemeClr val="tx1"/>
            </a:solidFill>
            <a:miter lim="800000"/>
            <a:headEnd/>
            <a:tailEnd/>
          </a:ln>
          <a:effectLst/>
        </p:spPr>
        <p:txBody>
          <a:bodyPr wrap="none">
            <a:spAutoFit/>
          </a:bodyPr>
          <a:lstStyle/>
          <a:p>
            <a:pPr algn="ctr" eaLnBrk="0" hangingPunct="0"/>
            <a:r>
              <a:rPr lang="en-US" sz="1800" b="1"/>
              <a:t>2011</a:t>
            </a:r>
          </a:p>
          <a:p>
            <a:pPr algn="ctr" eaLnBrk="0" hangingPunct="0"/>
            <a:r>
              <a:rPr lang="en-US" sz="1800"/>
              <a:t>FEM-PrEP</a:t>
            </a:r>
          </a:p>
        </p:txBody>
      </p:sp>
      <p:sp>
        <p:nvSpPr>
          <p:cNvPr id="839704" name="Line 24"/>
          <p:cNvSpPr>
            <a:spLocks noChangeShapeType="1"/>
          </p:cNvSpPr>
          <p:nvPr/>
        </p:nvSpPr>
        <p:spPr bwMode="auto">
          <a:xfrm>
            <a:off x="5562600" y="3200400"/>
            <a:ext cx="0" cy="990600"/>
          </a:xfrm>
          <a:prstGeom prst="line">
            <a:avLst/>
          </a:prstGeom>
          <a:noFill/>
          <a:ln w="25400">
            <a:solidFill>
              <a:schemeClr val="tx1"/>
            </a:solidFill>
            <a:round/>
            <a:headEnd/>
            <a:tailEnd/>
          </a:ln>
          <a:effectLst/>
        </p:spPr>
        <p:txBody>
          <a:bodyPr/>
          <a:lstStyle/>
          <a:p>
            <a:endParaRPr lang="en-US"/>
          </a:p>
        </p:txBody>
      </p:sp>
      <p:sp>
        <p:nvSpPr>
          <p:cNvPr id="839705" name="Line 25"/>
          <p:cNvSpPr>
            <a:spLocks noChangeShapeType="1"/>
          </p:cNvSpPr>
          <p:nvPr/>
        </p:nvSpPr>
        <p:spPr bwMode="auto">
          <a:xfrm>
            <a:off x="5943600" y="4191000"/>
            <a:ext cx="0" cy="838200"/>
          </a:xfrm>
          <a:prstGeom prst="line">
            <a:avLst/>
          </a:prstGeom>
          <a:noFill/>
          <a:ln w="25400">
            <a:solidFill>
              <a:schemeClr val="tx1"/>
            </a:solidFill>
            <a:round/>
            <a:headEnd/>
            <a:tailEnd/>
          </a:ln>
          <a:effectLst/>
        </p:spPr>
        <p:txBody>
          <a:bodyPr/>
          <a:lstStyle/>
          <a:p>
            <a:endParaRPr lang="en-US"/>
          </a:p>
        </p:txBody>
      </p:sp>
      <p:sp>
        <p:nvSpPr>
          <p:cNvPr id="839706" name="Text Box 26"/>
          <p:cNvSpPr txBox="1">
            <a:spLocks noChangeArrowheads="1"/>
          </p:cNvSpPr>
          <p:nvPr/>
        </p:nvSpPr>
        <p:spPr bwMode="auto">
          <a:xfrm>
            <a:off x="5257800" y="5105400"/>
            <a:ext cx="1289050" cy="666750"/>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b="1"/>
              <a:t>2011</a:t>
            </a:r>
          </a:p>
          <a:p>
            <a:pPr algn="ctr" eaLnBrk="0" hangingPunct="0"/>
            <a:r>
              <a:rPr lang="en-US" sz="1800"/>
              <a:t>HPTN-052</a:t>
            </a:r>
          </a:p>
        </p:txBody>
      </p:sp>
      <p:sp>
        <p:nvSpPr>
          <p:cNvPr id="839707" name="Text Box 27"/>
          <p:cNvSpPr txBox="1">
            <a:spLocks noChangeArrowheads="1"/>
          </p:cNvSpPr>
          <p:nvPr/>
        </p:nvSpPr>
        <p:spPr bwMode="auto">
          <a:xfrm>
            <a:off x="6477000" y="2133600"/>
            <a:ext cx="1073150" cy="941388"/>
          </a:xfrm>
          <a:prstGeom prst="rect">
            <a:avLst/>
          </a:prstGeom>
          <a:noFill/>
          <a:ln w="25400">
            <a:solidFill>
              <a:schemeClr val="tx1"/>
            </a:solidFill>
            <a:miter lim="800000"/>
            <a:headEnd/>
            <a:tailEnd/>
          </a:ln>
          <a:effectLst/>
        </p:spPr>
        <p:txBody>
          <a:bodyPr wrap="none">
            <a:spAutoFit/>
          </a:bodyPr>
          <a:lstStyle/>
          <a:p>
            <a:pPr algn="ctr" eaLnBrk="0" hangingPunct="0"/>
            <a:r>
              <a:rPr lang="en-US" sz="1800" b="1"/>
              <a:t>2011</a:t>
            </a:r>
          </a:p>
          <a:p>
            <a:pPr algn="ctr" eaLnBrk="0" hangingPunct="0"/>
            <a:r>
              <a:rPr lang="en-US" sz="1800"/>
              <a:t>Partners</a:t>
            </a:r>
          </a:p>
          <a:p>
            <a:pPr algn="ctr" eaLnBrk="0" hangingPunct="0"/>
            <a:r>
              <a:rPr lang="en-US" sz="1800"/>
              <a:t>PrEP</a:t>
            </a:r>
          </a:p>
        </p:txBody>
      </p:sp>
      <p:sp>
        <p:nvSpPr>
          <p:cNvPr id="839708" name="Line 28"/>
          <p:cNvSpPr>
            <a:spLocks noChangeShapeType="1"/>
          </p:cNvSpPr>
          <p:nvPr/>
        </p:nvSpPr>
        <p:spPr bwMode="auto">
          <a:xfrm>
            <a:off x="7010400" y="3200400"/>
            <a:ext cx="0" cy="990600"/>
          </a:xfrm>
          <a:prstGeom prst="line">
            <a:avLst/>
          </a:prstGeom>
          <a:noFill/>
          <a:ln w="25400">
            <a:solidFill>
              <a:schemeClr val="tx1"/>
            </a:solidFill>
            <a:round/>
            <a:headEnd/>
            <a:tailEnd/>
          </a:ln>
          <a:effectLst/>
        </p:spPr>
        <p:txBody>
          <a:bodyPr/>
          <a:lstStyle/>
          <a:p>
            <a:endParaRPr lang="en-US"/>
          </a:p>
        </p:txBody>
      </p:sp>
      <p:sp>
        <p:nvSpPr>
          <p:cNvPr id="839709" name="Text Box 29"/>
          <p:cNvSpPr txBox="1">
            <a:spLocks noChangeArrowheads="1"/>
          </p:cNvSpPr>
          <p:nvPr/>
        </p:nvSpPr>
        <p:spPr bwMode="auto">
          <a:xfrm>
            <a:off x="6629400" y="4800600"/>
            <a:ext cx="781050" cy="666750"/>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b="1"/>
              <a:t>2011</a:t>
            </a:r>
          </a:p>
          <a:p>
            <a:pPr algn="ctr" eaLnBrk="0" hangingPunct="0"/>
            <a:r>
              <a:rPr lang="en-US" sz="1800"/>
              <a:t>TDF2</a:t>
            </a:r>
          </a:p>
        </p:txBody>
      </p:sp>
      <p:sp>
        <p:nvSpPr>
          <p:cNvPr id="839710" name="Line 30"/>
          <p:cNvSpPr>
            <a:spLocks noChangeShapeType="1"/>
          </p:cNvSpPr>
          <p:nvPr/>
        </p:nvSpPr>
        <p:spPr bwMode="auto">
          <a:xfrm>
            <a:off x="6934200" y="4191000"/>
            <a:ext cx="0" cy="457200"/>
          </a:xfrm>
          <a:prstGeom prst="line">
            <a:avLst/>
          </a:prstGeom>
          <a:noFill/>
          <a:ln w="25400">
            <a:solidFill>
              <a:schemeClr val="tx1"/>
            </a:solidFill>
            <a:round/>
            <a:headEnd/>
            <a:tailEnd/>
          </a:ln>
          <a:effectLst/>
        </p:spPr>
        <p:txBody>
          <a:bodyPr/>
          <a:lstStyle/>
          <a:p>
            <a:endParaRPr lang="en-US"/>
          </a:p>
        </p:txBody>
      </p:sp>
      <p:sp>
        <p:nvSpPr>
          <p:cNvPr id="839711" name="Text Box 31"/>
          <p:cNvSpPr txBox="1">
            <a:spLocks noChangeArrowheads="1"/>
          </p:cNvSpPr>
          <p:nvPr/>
        </p:nvSpPr>
        <p:spPr bwMode="auto">
          <a:xfrm>
            <a:off x="6477000" y="2133600"/>
            <a:ext cx="1073150" cy="941388"/>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a:t>2011</a:t>
            </a:r>
          </a:p>
          <a:p>
            <a:pPr algn="ctr" eaLnBrk="0" hangingPunct="0"/>
            <a:r>
              <a:rPr lang="en-US" sz="1800"/>
              <a:t>Partners</a:t>
            </a:r>
          </a:p>
          <a:p>
            <a:pPr algn="ctr" eaLnBrk="0" hangingPunct="0"/>
            <a:r>
              <a:rPr lang="en-US" sz="1800"/>
              <a:t>PrEP</a:t>
            </a:r>
          </a:p>
        </p:txBody>
      </p:sp>
      <p:sp>
        <p:nvSpPr>
          <p:cNvPr id="839714" name="Text Box 34"/>
          <p:cNvSpPr txBox="1">
            <a:spLocks noChangeArrowheads="1"/>
          </p:cNvSpPr>
          <p:nvPr/>
        </p:nvSpPr>
        <p:spPr bwMode="auto">
          <a:xfrm>
            <a:off x="7651750" y="2133600"/>
            <a:ext cx="1162050" cy="941388"/>
          </a:xfrm>
          <a:prstGeom prst="rect">
            <a:avLst/>
          </a:prstGeom>
          <a:noFill/>
          <a:ln w="25400">
            <a:solidFill>
              <a:schemeClr val="tx1"/>
            </a:solidFill>
            <a:prstDash val="sysDot"/>
            <a:miter lim="800000"/>
            <a:headEnd/>
            <a:tailEnd/>
          </a:ln>
          <a:effectLst/>
        </p:spPr>
        <p:txBody>
          <a:bodyPr wrap="none">
            <a:spAutoFit/>
          </a:bodyPr>
          <a:lstStyle/>
          <a:p>
            <a:pPr algn="ctr" eaLnBrk="0" hangingPunct="0"/>
            <a:r>
              <a:rPr lang="en-US" sz="1800" b="1"/>
              <a:t>2012</a:t>
            </a:r>
          </a:p>
          <a:p>
            <a:pPr algn="ctr" eaLnBrk="0" hangingPunct="0"/>
            <a:r>
              <a:rPr lang="en-US" sz="1800"/>
              <a:t>MTN-003</a:t>
            </a:r>
          </a:p>
          <a:p>
            <a:pPr algn="ctr" eaLnBrk="0" hangingPunct="0"/>
            <a:r>
              <a:rPr lang="en-US" sz="1800"/>
              <a:t>VOICE</a:t>
            </a:r>
          </a:p>
        </p:txBody>
      </p:sp>
      <p:sp>
        <p:nvSpPr>
          <p:cNvPr id="839715" name="Line 35"/>
          <p:cNvSpPr>
            <a:spLocks noChangeShapeType="1"/>
          </p:cNvSpPr>
          <p:nvPr/>
        </p:nvSpPr>
        <p:spPr bwMode="auto">
          <a:xfrm>
            <a:off x="8153400" y="3200400"/>
            <a:ext cx="0" cy="990600"/>
          </a:xfrm>
          <a:prstGeom prst="line">
            <a:avLst/>
          </a:prstGeom>
          <a:noFill/>
          <a:ln w="25400">
            <a:solidFill>
              <a:schemeClr val="tx1"/>
            </a:solidFill>
            <a:round/>
            <a:headEnd/>
            <a:tailEnd/>
          </a:ln>
          <a:effectLst/>
        </p:spPr>
        <p:txBody>
          <a:bodyPr/>
          <a:lstStyle/>
          <a:p>
            <a:endParaRPr lang="en-US"/>
          </a:p>
        </p:txBody>
      </p:sp>
      <p:sp>
        <p:nvSpPr>
          <p:cNvPr id="839716" name="Text Box 36"/>
          <p:cNvSpPr txBox="1">
            <a:spLocks noChangeArrowheads="1"/>
          </p:cNvSpPr>
          <p:nvPr/>
        </p:nvSpPr>
        <p:spPr bwMode="auto">
          <a:xfrm>
            <a:off x="2368550" y="5181600"/>
            <a:ext cx="793750" cy="1216025"/>
          </a:xfrm>
          <a:prstGeom prst="rect">
            <a:avLst/>
          </a:prstGeom>
          <a:noFill/>
          <a:ln w="25400">
            <a:solidFill>
              <a:schemeClr val="tx1"/>
            </a:solidFill>
            <a:miter lim="800000"/>
            <a:headEnd/>
            <a:tailEnd/>
          </a:ln>
          <a:effectLst/>
        </p:spPr>
        <p:txBody>
          <a:bodyPr wrap="none">
            <a:spAutoFit/>
          </a:bodyPr>
          <a:lstStyle/>
          <a:p>
            <a:pPr algn="ctr" eaLnBrk="0" hangingPunct="0"/>
            <a:r>
              <a:rPr lang="en-US" sz="1800" b="1"/>
              <a:t>2007</a:t>
            </a:r>
          </a:p>
          <a:p>
            <a:pPr algn="ctr" eaLnBrk="0" hangingPunct="0"/>
            <a:r>
              <a:rPr lang="en-US" sz="1800"/>
              <a:t>TDF</a:t>
            </a:r>
          </a:p>
          <a:p>
            <a:pPr algn="ctr" eaLnBrk="0" hangingPunct="0"/>
            <a:r>
              <a:rPr lang="en-US" sz="1800"/>
              <a:t>PrEP</a:t>
            </a:r>
          </a:p>
          <a:p>
            <a:pPr algn="ctr" eaLnBrk="0" hangingPunct="0"/>
            <a:r>
              <a:rPr lang="en-US" sz="1800"/>
              <a:t>Study</a:t>
            </a:r>
          </a:p>
        </p:txBody>
      </p:sp>
      <p:sp>
        <p:nvSpPr>
          <p:cNvPr id="839717" name="Line 37"/>
          <p:cNvSpPr>
            <a:spLocks noChangeShapeType="1"/>
          </p:cNvSpPr>
          <p:nvPr/>
        </p:nvSpPr>
        <p:spPr bwMode="auto">
          <a:xfrm>
            <a:off x="2895600" y="4191000"/>
            <a:ext cx="0" cy="838200"/>
          </a:xfrm>
          <a:prstGeom prst="line">
            <a:avLst/>
          </a:prstGeom>
          <a:noFill/>
          <a:ln w="25400">
            <a:solidFill>
              <a:schemeClr val="tx1"/>
            </a:solidFill>
            <a:round/>
            <a:headEnd/>
            <a:tailEnd/>
          </a:ln>
          <a:effectLst/>
        </p:spPr>
        <p:txBody>
          <a:bodyPr/>
          <a:lstStyle/>
          <a:p>
            <a:endParaRPr lang="en-US"/>
          </a:p>
        </p:txBody>
      </p:sp>
      <p:sp>
        <p:nvSpPr>
          <p:cNvPr id="839718" name="Text Box 38"/>
          <p:cNvSpPr txBox="1">
            <a:spLocks noChangeArrowheads="1"/>
          </p:cNvSpPr>
          <p:nvPr/>
        </p:nvSpPr>
        <p:spPr bwMode="auto">
          <a:xfrm>
            <a:off x="7543800" y="4800600"/>
            <a:ext cx="1416050" cy="666750"/>
          </a:xfrm>
          <a:prstGeom prst="rect">
            <a:avLst/>
          </a:prstGeom>
          <a:noFill/>
          <a:ln w="25400">
            <a:solidFill>
              <a:schemeClr val="tx1"/>
            </a:solidFill>
            <a:prstDash val="sysDot"/>
            <a:miter lim="800000"/>
            <a:headEnd/>
            <a:tailEnd/>
          </a:ln>
          <a:effectLst/>
        </p:spPr>
        <p:txBody>
          <a:bodyPr wrap="none">
            <a:spAutoFit/>
          </a:bodyPr>
          <a:lstStyle/>
          <a:p>
            <a:pPr algn="ctr" eaLnBrk="0" hangingPunct="0"/>
            <a:r>
              <a:rPr lang="en-US" sz="1800" b="1"/>
              <a:t>2011</a:t>
            </a:r>
          </a:p>
          <a:p>
            <a:pPr algn="ctr" eaLnBrk="0" hangingPunct="0"/>
            <a:r>
              <a:rPr lang="en-US" sz="1800"/>
              <a:t>FACTS-001</a:t>
            </a:r>
          </a:p>
        </p:txBody>
      </p:sp>
      <p:sp>
        <p:nvSpPr>
          <p:cNvPr id="839719" name="Line 39"/>
          <p:cNvSpPr>
            <a:spLocks noChangeShapeType="1"/>
          </p:cNvSpPr>
          <p:nvPr/>
        </p:nvSpPr>
        <p:spPr bwMode="auto">
          <a:xfrm>
            <a:off x="7924800" y="4191000"/>
            <a:ext cx="0" cy="457200"/>
          </a:xfrm>
          <a:prstGeom prst="line">
            <a:avLst/>
          </a:prstGeom>
          <a:noFill/>
          <a:ln w="25400">
            <a:solidFill>
              <a:schemeClr val="tx1"/>
            </a:solidFill>
            <a:round/>
            <a:headEnd/>
            <a:tailEnd/>
          </a:ln>
          <a:effectLst/>
        </p:spPr>
        <p:txBody>
          <a:bodyPr/>
          <a:lstStyle/>
          <a:p>
            <a:endParaRPr lang="en-US"/>
          </a:p>
        </p:txBody>
      </p:sp>
    </p:spTree>
    <p:custDataLst>
      <p:tags r:id="rId1"/>
    </p:custDataLst>
    <p:extLst>
      <p:ext uri="{BB962C8B-B14F-4D97-AF65-F5344CB8AC3E}">
        <p14:creationId xmlns:p14="http://schemas.microsoft.com/office/powerpoint/2010/main" val="4034959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6546" name="Picture 2" descr="C307MCGOWAN 2"/>
          <p:cNvPicPr>
            <a:picLocks noChangeAspect="1" noChangeArrowheads="1"/>
          </p:cNvPicPr>
          <p:nvPr/>
        </p:nvPicPr>
        <p:blipFill>
          <a:blip r:embed="rId3" cstate="print"/>
          <a:srcRect/>
          <a:stretch>
            <a:fillRect/>
          </a:stretch>
        </p:blipFill>
        <p:spPr bwMode="auto">
          <a:xfrm>
            <a:off x="1143000" y="1235075"/>
            <a:ext cx="6629400" cy="4784725"/>
          </a:xfrm>
          <a:prstGeom prst="rect">
            <a:avLst/>
          </a:prstGeom>
          <a:noFill/>
        </p:spPr>
      </p:pic>
      <p:sp>
        <p:nvSpPr>
          <p:cNvPr id="876547" name="Text Box 3"/>
          <p:cNvSpPr txBox="1">
            <a:spLocks noChangeArrowheads="1"/>
          </p:cNvSpPr>
          <p:nvPr/>
        </p:nvSpPr>
        <p:spPr bwMode="auto">
          <a:xfrm>
            <a:off x="533400" y="6172200"/>
            <a:ext cx="3194050" cy="366713"/>
          </a:xfrm>
          <a:prstGeom prst="rect">
            <a:avLst/>
          </a:prstGeom>
          <a:noFill/>
          <a:ln w="9525">
            <a:noFill/>
            <a:miter lim="800000"/>
            <a:headEnd/>
            <a:tailEnd/>
          </a:ln>
          <a:effectLst/>
        </p:spPr>
        <p:txBody>
          <a:bodyPr wrap="none">
            <a:spAutoFit/>
          </a:bodyPr>
          <a:lstStyle/>
          <a:p>
            <a:r>
              <a:rPr lang="en-US" sz="1800"/>
              <a:t>McGowan I, Biologicals, 2006</a:t>
            </a:r>
          </a:p>
        </p:txBody>
      </p:sp>
      <p:sp>
        <p:nvSpPr>
          <p:cNvPr id="876548" name="Rectangle 4"/>
          <p:cNvSpPr>
            <a:spLocks noChangeArrowheads="1"/>
          </p:cNvSpPr>
          <p:nvPr/>
        </p:nvSpPr>
        <p:spPr bwMode="auto">
          <a:xfrm>
            <a:off x="3200400" y="3352800"/>
            <a:ext cx="2133600" cy="1828800"/>
          </a:xfrm>
          <a:prstGeom prst="rect">
            <a:avLst/>
          </a:prstGeom>
          <a:noFill/>
          <a:ln w="50800">
            <a:solidFill>
              <a:srgbClr val="FF0000"/>
            </a:solidFill>
            <a:miter lim="800000"/>
            <a:headEnd/>
            <a:tailEnd/>
          </a:ln>
          <a:effectLst/>
        </p:spPr>
        <p:txBody>
          <a:bodyPr anchor="ctr">
            <a:spAutoFit/>
          </a:bodyPr>
          <a:lstStyle/>
          <a:p>
            <a:pPr algn="ctr"/>
            <a:endParaRPr lang="en-US"/>
          </a:p>
        </p:txBody>
      </p:sp>
      <p:sp>
        <p:nvSpPr>
          <p:cNvPr id="876549" name="Rectangle 5"/>
          <p:cNvSpPr>
            <a:spLocks noGrp="1" noChangeArrowheads="1"/>
          </p:cNvSpPr>
          <p:nvPr>
            <p:ph type="title"/>
          </p:nvPr>
        </p:nvSpPr>
        <p:spPr>
          <a:xfrm>
            <a:off x="609600" y="228600"/>
            <a:ext cx="7772400" cy="685800"/>
          </a:xfrm>
        </p:spPr>
        <p:txBody>
          <a:bodyPr>
            <a:normAutofit fontScale="90000"/>
          </a:bodyPr>
          <a:lstStyle/>
          <a:p>
            <a:r>
              <a:rPr lang="en-US" sz="4000"/>
              <a:t>PrEP Mechanism of Action</a:t>
            </a:r>
          </a:p>
        </p:txBody>
      </p:sp>
    </p:spTree>
    <p:extLst>
      <p:ext uri="{BB962C8B-B14F-4D97-AF65-F5344CB8AC3E}">
        <p14:creationId xmlns:p14="http://schemas.microsoft.com/office/powerpoint/2010/main" val="2653852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6548"/>
                                        </p:tgtEl>
                                        <p:attrNameLst>
                                          <p:attrName>style.visibility</p:attrName>
                                        </p:attrNameLst>
                                      </p:cBhvr>
                                      <p:to>
                                        <p:strVal val="visible"/>
                                      </p:to>
                                    </p:set>
                                    <p:animEffect transition="in" filter="dissolve">
                                      <p:cBhvr>
                                        <p:cTn id="7" dur="500"/>
                                        <p:tgtEl>
                                          <p:spTgt spid="876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8"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685800" y="381000"/>
            <a:ext cx="7772400" cy="762000"/>
          </a:xfrm>
        </p:spPr>
        <p:txBody>
          <a:bodyPr/>
          <a:lstStyle/>
          <a:p>
            <a:r>
              <a:rPr lang="en-US"/>
              <a:t>Compartmental PK</a:t>
            </a:r>
          </a:p>
        </p:txBody>
      </p:sp>
      <p:sp>
        <p:nvSpPr>
          <p:cNvPr id="468997" name="Text Box 5"/>
          <p:cNvSpPr txBox="1">
            <a:spLocks noChangeArrowheads="1"/>
          </p:cNvSpPr>
          <p:nvPr/>
        </p:nvSpPr>
        <p:spPr bwMode="auto">
          <a:xfrm>
            <a:off x="822325" y="2346325"/>
            <a:ext cx="950913" cy="579438"/>
          </a:xfrm>
          <a:prstGeom prst="rect">
            <a:avLst/>
          </a:prstGeom>
          <a:noFill/>
          <a:ln w="25400">
            <a:noFill/>
            <a:miter lim="800000"/>
            <a:headEnd/>
            <a:tailEnd/>
          </a:ln>
          <a:effectLst/>
        </p:spPr>
        <p:txBody>
          <a:bodyPr wrap="none">
            <a:spAutoFit/>
          </a:bodyPr>
          <a:lstStyle/>
          <a:p>
            <a:r>
              <a:rPr lang="en-US" sz="3200"/>
              <a:t>Oral</a:t>
            </a:r>
          </a:p>
        </p:txBody>
      </p:sp>
      <p:sp>
        <p:nvSpPr>
          <p:cNvPr id="468998" name="Text Box 6"/>
          <p:cNvSpPr txBox="1">
            <a:spLocks noChangeArrowheads="1"/>
          </p:cNvSpPr>
          <p:nvPr/>
        </p:nvSpPr>
        <p:spPr bwMode="auto">
          <a:xfrm>
            <a:off x="565150" y="3992563"/>
            <a:ext cx="1492250" cy="579437"/>
          </a:xfrm>
          <a:prstGeom prst="rect">
            <a:avLst/>
          </a:prstGeom>
          <a:noFill/>
          <a:ln w="25400">
            <a:noFill/>
            <a:miter lim="800000"/>
            <a:headEnd/>
            <a:tailEnd/>
          </a:ln>
          <a:effectLst/>
        </p:spPr>
        <p:txBody>
          <a:bodyPr wrap="none">
            <a:spAutoFit/>
          </a:bodyPr>
          <a:lstStyle/>
          <a:p>
            <a:r>
              <a:rPr lang="en-US" sz="3200"/>
              <a:t>Topical</a:t>
            </a:r>
          </a:p>
        </p:txBody>
      </p:sp>
      <p:pic>
        <p:nvPicPr>
          <p:cNvPr id="468999" name="Picture 7" descr="normal colonic mucosa reduced"/>
          <p:cNvPicPr>
            <a:picLocks noChangeAspect="1" noChangeArrowheads="1"/>
          </p:cNvPicPr>
          <p:nvPr/>
        </p:nvPicPr>
        <p:blipFill>
          <a:blip r:embed="rId3" cstate="print"/>
          <a:srcRect l="27875" r="29076" b="19200"/>
          <a:stretch>
            <a:fillRect/>
          </a:stretch>
        </p:blipFill>
        <p:spPr bwMode="auto">
          <a:xfrm>
            <a:off x="3886200" y="1905000"/>
            <a:ext cx="1882775" cy="3094038"/>
          </a:xfrm>
          <a:prstGeom prst="rect">
            <a:avLst/>
          </a:prstGeom>
          <a:noFill/>
          <a:ln w="9525">
            <a:noFill/>
            <a:miter lim="800000"/>
            <a:headEnd/>
            <a:tailEnd/>
          </a:ln>
          <a:effectLst/>
        </p:spPr>
      </p:pic>
      <p:sp>
        <p:nvSpPr>
          <p:cNvPr id="469000" name="Line 8"/>
          <p:cNvSpPr>
            <a:spLocks noChangeShapeType="1"/>
          </p:cNvSpPr>
          <p:nvPr/>
        </p:nvSpPr>
        <p:spPr bwMode="auto">
          <a:xfrm>
            <a:off x="2057400" y="5486400"/>
            <a:ext cx="5105400" cy="0"/>
          </a:xfrm>
          <a:prstGeom prst="line">
            <a:avLst/>
          </a:prstGeom>
          <a:noFill/>
          <a:ln w="50800">
            <a:solidFill>
              <a:srgbClr val="FF0000"/>
            </a:solidFill>
            <a:round/>
            <a:headEnd/>
            <a:tailEnd type="triangle" w="med" len="med"/>
          </a:ln>
          <a:effectLst/>
        </p:spPr>
        <p:txBody>
          <a:bodyPr wrap="none">
            <a:spAutoFit/>
          </a:bodyPr>
          <a:lstStyle/>
          <a:p>
            <a:endParaRPr lang="en-US"/>
          </a:p>
        </p:txBody>
      </p:sp>
      <p:sp>
        <p:nvSpPr>
          <p:cNvPr id="469001" name="AutoShape 9"/>
          <p:cNvSpPr>
            <a:spLocks noChangeArrowheads="1"/>
          </p:cNvSpPr>
          <p:nvPr/>
        </p:nvSpPr>
        <p:spPr bwMode="auto">
          <a:xfrm>
            <a:off x="2286000" y="2667000"/>
            <a:ext cx="5257800" cy="411163"/>
          </a:xfrm>
          <a:prstGeom prst="rtTriangle">
            <a:avLst/>
          </a:prstGeom>
          <a:solidFill>
            <a:srgbClr val="FF0000">
              <a:alpha val="39999"/>
            </a:srgbClr>
          </a:solidFill>
          <a:ln w="25400">
            <a:solidFill>
              <a:schemeClr val="tx1"/>
            </a:solidFill>
            <a:miter lim="800000"/>
            <a:headEnd/>
            <a:tailEnd/>
          </a:ln>
          <a:effectLst/>
        </p:spPr>
        <p:txBody>
          <a:bodyPr anchor="ctr">
            <a:spAutoFit/>
          </a:bodyPr>
          <a:lstStyle/>
          <a:p>
            <a:pPr algn="ctr"/>
            <a:endParaRPr lang="en-US"/>
          </a:p>
        </p:txBody>
      </p:sp>
      <p:sp>
        <p:nvSpPr>
          <p:cNvPr id="469002" name="AutoShape 10"/>
          <p:cNvSpPr>
            <a:spLocks noChangeArrowheads="1"/>
          </p:cNvSpPr>
          <p:nvPr/>
        </p:nvSpPr>
        <p:spPr bwMode="auto">
          <a:xfrm rot="10800000">
            <a:off x="2284413" y="3779838"/>
            <a:ext cx="5337175" cy="1031875"/>
          </a:xfrm>
          <a:prstGeom prst="rtTriangle">
            <a:avLst/>
          </a:prstGeom>
          <a:solidFill>
            <a:srgbClr val="008000">
              <a:alpha val="30000"/>
            </a:srgbClr>
          </a:solidFill>
          <a:ln w="25400">
            <a:solidFill>
              <a:schemeClr val="tx1"/>
            </a:solidFill>
            <a:miter lim="800000"/>
            <a:headEnd/>
            <a:tailEnd/>
          </a:ln>
          <a:effectLst/>
        </p:spPr>
        <p:txBody>
          <a:bodyPr rot="10800000" anchor="ctr">
            <a:spAutoFit/>
          </a:bodyPr>
          <a:lstStyle/>
          <a:p>
            <a:pPr algn="ctr"/>
            <a:endParaRPr lang="en-US"/>
          </a:p>
        </p:txBody>
      </p:sp>
      <p:sp>
        <p:nvSpPr>
          <p:cNvPr id="469003" name="Text Box 11"/>
          <p:cNvSpPr txBox="1">
            <a:spLocks noChangeArrowheads="1"/>
          </p:cNvSpPr>
          <p:nvPr/>
        </p:nvSpPr>
        <p:spPr bwMode="auto">
          <a:xfrm>
            <a:off x="2362200" y="5867400"/>
            <a:ext cx="4110038" cy="579438"/>
          </a:xfrm>
          <a:prstGeom prst="rect">
            <a:avLst/>
          </a:prstGeom>
          <a:noFill/>
          <a:ln w="25400">
            <a:noFill/>
            <a:miter lim="800000"/>
            <a:headEnd/>
            <a:tailEnd/>
          </a:ln>
          <a:effectLst/>
        </p:spPr>
        <p:txBody>
          <a:bodyPr wrap="none">
            <a:spAutoFit/>
          </a:bodyPr>
          <a:lstStyle/>
          <a:p>
            <a:r>
              <a:rPr lang="en-US" sz="3200"/>
              <a:t>Concentration of ARV</a:t>
            </a:r>
          </a:p>
        </p:txBody>
      </p:sp>
      <p:sp>
        <p:nvSpPr>
          <p:cNvPr id="469004" name="Rectangle 12"/>
          <p:cNvSpPr>
            <a:spLocks noChangeArrowheads="1"/>
          </p:cNvSpPr>
          <p:nvPr/>
        </p:nvSpPr>
        <p:spPr bwMode="auto">
          <a:xfrm>
            <a:off x="3581400" y="1676400"/>
            <a:ext cx="2362200" cy="3581400"/>
          </a:xfrm>
          <a:prstGeom prst="rect">
            <a:avLst/>
          </a:prstGeom>
          <a:noFill/>
          <a:ln w="50800">
            <a:solidFill>
              <a:srgbClr val="FF0000"/>
            </a:solidFill>
            <a:miter lim="800000"/>
            <a:headEnd/>
            <a:tailEnd/>
          </a:ln>
          <a:effectLst/>
        </p:spPr>
        <p:txBody>
          <a:bodyPr anchor="ctr">
            <a:spAutoFit/>
          </a:bodyPr>
          <a:lstStyle/>
          <a:p>
            <a:pPr algn="ctr"/>
            <a:endParaRPr lang="en-US"/>
          </a:p>
        </p:txBody>
      </p:sp>
      <p:sp>
        <p:nvSpPr>
          <p:cNvPr id="469005" name="Text Box 13"/>
          <p:cNvSpPr txBox="1">
            <a:spLocks noChangeArrowheads="1"/>
          </p:cNvSpPr>
          <p:nvPr/>
        </p:nvSpPr>
        <p:spPr bwMode="auto">
          <a:xfrm>
            <a:off x="2365375" y="1584325"/>
            <a:ext cx="904875" cy="396875"/>
          </a:xfrm>
          <a:prstGeom prst="rect">
            <a:avLst/>
          </a:prstGeom>
          <a:noFill/>
          <a:ln w="25400">
            <a:noFill/>
            <a:miter lim="800000"/>
            <a:headEnd/>
            <a:tailEnd/>
          </a:ln>
          <a:effectLst/>
        </p:spPr>
        <p:txBody>
          <a:bodyPr wrap="none">
            <a:spAutoFit/>
          </a:bodyPr>
          <a:lstStyle/>
          <a:p>
            <a:r>
              <a:rPr lang="en-US" b="1"/>
              <a:t>Blood</a:t>
            </a:r>
          </a:p>
        </p:txBody>
      </p:sp>
      <p:sp>
        <p:nvSpPr>
          <p:cNvPr id="469006" name="Text Box 14"/>
          <p:cNvSpPr txBox="1">
            <a:spLocks noChangeArrowheads="1"/>
          </p:cNvSpPr>
          <p:nvPr/>
        </p:nvSpPr>
        <p:spPr bwMode="auto">
          <a:xfrm>
            <a:off x="6099175" y="1584325"/>
            <a:ext cx="1130300" cy="396875"/>
          </a:xfrm>
          <a:prstGeom prst="rect">
            <a:avLst/>
          </a:prstGeom>
          <a:noFill/>
          <a:ln w="25400">
            <a:noFill/>
            <a:miter lim="800000"/>
            <a:headEnd/>
            <a:tailEnd/>
          </a:ln>
          <a:effectLst/>
        </p:spPr>
        <p:txBody>
          <a:bodyPr wrap="none">
            <a:spAutoFit/>
          </a:bodyPr>
          <a:lstStyle/>
          <a:p>
            <a:r>
              <a:rPr lang="en-US" b="1"/>
              <a:t>Mucosa</a:t>
            </a:r>
          </a:p>
        </p:txBody>
      </p:sp>
      <p:sp>
        <p:nvSpPr>
          <p:cNvPr id="469007" name="Line 15"/>
          <p:cNvSpPr>
            <a:spLocks noChangeShapeType="1"/>
          </p:cNvSpPr>
          <p:nvPr/>
        </p:nvSpPr>
        <p:spPr bwMode="auto">
          <a:xfrm>
            <a:off x="1752600" y="1524000"/>
            <a:ext cx="5867400" cy="0"/>
          </a:xfrm>
          <a:prstGeom prst="line">
            <a:avLst/>
          </a:prstGeom>
          <a:noFill/>
          <a:ln w="25400">
            <a:solidFill>
              <a:schemeClr val="tx1"/>
            </a:solidFill>
            <a:round/>
            <a:headEnd/>
            <a:tailEnd/>
          </a:ln>
          <a:effectLst/>
        </p:spPr>
        <p:txBody>
          <a:bodyPr wrap="none">
            <a:spAutoFit/>
          </a:bodyPr>
          <a:lstStyle/>
          <a:p>
            <a:endParaRPr lang="en-US"/>
          </a:p>
        </p:txBody>
      </p:sp>
    </p:spTree>
    <p:extLst>
      <p:ext uri="{BB962C8B-B14F-4D97-AF65-F5344CB8AC3E}">
        <p14:creationId xmlns:p14="http://schemas.microsoft.com/office/powerpoint/2010/main" val="3377487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69001"/>
                                        </p:tgtEl>
                                        <p:attrNameLst>
                                          <p:attrName>style.visibility</p:attrName>
                                        </p:attrNameLst>
                                      </p:cBhvr>
                                      <p:to>
                                        <p:strVal val="visible"/>
                                      </p:to>
                                    </p:set>
                                    <p:animEffect transition="in" filter="wedge">
                                      <p:cBhvr>
                                        <p:cTn id="7" dur="500"/>
                                        <p:tgtEl>
                                          <p:spTgt spid="4690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9002"/>
                                        </p:tgtEl>
                                        <p:attrNameLst>
                                          <p:attrName>style.visibility</p:attrName>
                                        </p:attrNameLst>
                                      </p:cBhvr>
                                      <p:to>
                                        <p:strVal val="visible"/>
                                      </p:to>
                                    </p:set>
                                    <p:animEffect transition="in" filter="wipe(down)">
                                      <p:cBhvr>
                                        <p:cTn id="12" dur="500"/>
                                        <p:tgtEl>
                                          <p:spTgt spid="4690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9004"/>
                                        </p:tgtEl>
                                        <p:attrNameLst>
                                          <p:attrName>style.visibility</p:attrName>
                                        </p:attrNameLst>
                                      </p:cBhvr>
                                      <p:to>
                                        <p:strVal val="visible"/>
                                      </p:to>
                                    </p:set>
                                    <p:animEffect transition="in" filter="dissolve">
                                      <p:cBhvr>
                                        <p:cTn id="17" dur="500"/>
                                        <p:tgtEl>
                                          <p:spTgt spid="469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01" grpId="0" animBg="1"/>
      <p:bldP spid="469002" grpId="0" animBg="1"/>
      <p:bldP spid="469004"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6306" name="Title 1"/>
          <p:cNvSpPr>
            <a:spLocks noGrp="1"/>
          </p:cNvSpPr>
          <p:nvPr>
            <p:ph type="title" idx="4294967295"/>
          </p:nvPr>
        </p:nvSpPr>
        <p:spPr>
          <a:xfrm>
            <a:off x="457200" y="304800"/>
            <a:ext cx="8229600" cy="762000"/>
          </a:xfrm>
        </p:spPr>
        <p:txBody>
          <a:bodyPr anchor="b"/>
          <a:lstStyle/>
          <a:p>
            <a:r>
              <a:rPr lang="en-US"/>
              <a:t>MTN-001</a:t>
            </a:r>
          </a:p>
        </p:txBody>
      </p:sp>
      <p:sp>
        <p:nvSpPr>
          <p:cNvPr id="7" name="TextBox 6"/>
          <p:cNvSpPr txBox="1"/>
          <p:nvPr/>
        </p:nvSpPr>
        <p:spPr>
          <a:xfrm rot="16200000">
            <a:off x="-1091406" y="3479007"/>
            <a:ext cx="4046537" cy="336550"/>
          </a:xfrm>
          <a:prstGeom prst="rect">
            <a:avLst/>
          </a:prstGeom>
          <a:noFill/>
        </p:spPr>
        <p:txBody>
          <a:bodyPr wrap="none">
            <a:spAutoFit/>
          </a:bodyPr>
          <a:lstStyle/>
          <a:p>
            <a:pPr eaLnBrk="0" hangingPunct="0">
              <a:defRPr/>
            </a:pPr>
            <a:r>
              <a:rPr lang="en-US" sz="1600" dirty="0">
                <a:latin typeface="+mn-lt"/>
              </a:rPr>
              <a:t>Log</a:t>
            </a:r>
            <a:r>
              <a:rPr lang="en-US" sz="1600" baseline="-25000" dirty="0">
                <a:latin typeface="+mn-lt"/>
              </a:rPr>
              <a:t>10</a:t>
            </a:r>
            <a:r>
              <a:rPr lang="en-US" sz="1600" dirty="0">
                <a:latin typeface="+mn-lt"/>
              </a:rPr>
              <a:t> TFV &amp; TFVpp (fmol/mg or </a:t>
            </a:r>
            <a:r>
              <a:rPr lang="en-US" sz="1600" dirty="0" err="1">
                <a:latin typeface="+mn-lt"/>
              </a:rPr>
              <a:t>pmol</a:t>
            </a:r>
            <a:r>
              <a:rPr lang="en-US" sz="1600" dirty="0">
                <a:latin typeface="+mn-lt"/>
              </a:rPr>
              <a:t>/mL*)</a:t>
            </a:r>
          </a:p>
        </p:txBody>
      </p:sp>
      <p:pic>
        <p:nvPicPr>
          <p:cNvPr id="866308" name="Content Placeholder 13" descr="MTN-001 TFV molar equivalents.WMF"/>
          <p:cNvPicPr>
            <a:picLocks noGrp="1" noChangeAspect="1"/>
          </p:cNvPicPr>
          <p:nvPr>
            <p:ph idx="4294967295"/>
          </p:nvPr>
        </p:nvPicPr>
        <p:blipFill>
          <a:blip r:embed="rId3" cstate="print"/>
          <a:srcRect/>
          <a:stretch>
            <a:fillRect/>
          </a:stretch>
        </p:blipFill>
        <p:spPr>
          <a:xfrm>
            <a:off x="1295400" y="1143000"/>
            <a:ext cx="7467600" cy="4391025"/>
          </a:xfrm>
        </p:spPr>
      </p:pic>
      <p:sp>
        <p:nvSpPr>
          <p:cNvPr id="10" name="TextBox 9"/>
          <p:cNvSpPr txBox="1"/>
          <p:nvPr/>
        </p:nvSpPr>
        <p:spPr>
          <a:xfrm rot="1864909">
            <a:off x="2054225" y="5954713"/>
            <a:ext cx="1603375" cy="304800"/>
          </a:xfrm>
          <a:prstGeom prst="rect">
            <a:avLst/>
          </a:prstGeom>
          <a:noFill/>
        </p:spPr>
        <p:txBody>
          <a:bodyPr wrap="none">
            <a:spAutoFit/>
          </a:bodyPr>
          <a:lstStyle/>
          <a:p>
            <a:pPr eaLnBrk="0" hangingPunct="0">
              <a:defRPr/>
            </a:pPr>
            <a:r>
              <a:rPr lang="en-US" sz="1400" dirty="0">
                <a:latin typeface="+mn-lt"/>
              </a:rPr>
              <a:t>Serum TFV Cmax</a:t>
            </a:r>
          </a:p>
        </p:txBody>
      </p:sp>
      <p:sp>
        <p:nvSpPr>
          <p:cNvPr id="11" name="TextBox 10"/>
          <p:cNvSpPr txBox="1"/>
          <p:nvPr/>
        </p:nvSpPr>
        <p:spPr>
          <a:xfrm rot="1864909">
            <a:off x="3036888" y="6013450"/>
            <a:ext cx="1804987" cy="306388"/>
          </a:xfrm>
          <a:prstGeom prst="rect">
            <a:avLst/>
          </a:prstGeom>
          <a:noFill/>
        </p:spPr>
        <p:txBody>
          <a:bodyPr wrap="none">
            <a:spAutoFit/>
          </a:bodyPr>
          <a:lstStyle/>
          <a:p>
            <a:pPr eaLnBrk="0" hangingPunct="0">
              <a:defRPr/>
            </a:pPr>
            <a:r>
              <a:rPr lang="en-US" sz="1400" dirty="0">
                <a:latin typeface="+mn-lt"/>
              </a:rPr>
              <a:t>PBMC TFVpp Cmax</a:t>
            </a:r>
          </a:p>
        </p:txBody>
      </p:sp>
      <p:sp>
        <p:nvSpPr>
          <p:cNvPr id="12" name="TextBox 11"/>
          <p:cNvSpPr txBox="1"/>
          <p:nvPr/>
        </p:nvSpPr>
        <p:spPr>
          <a:xfrm rot="1864909">
            <a:off x="7010400" y="5805488"/>
            <a:ext cx="914400" cy="304800"/>
          </a:xfrm>
          <a:prstGeom prst="rect">
            <a:avLst/>
          </a:prstGeom>
          <a:noFill/>
        </p:spPr>
        <p:txBody>
          <a:bodyPr wrap="none">
            <a:spAutoFit/>
          </a:bodyPr>
          <a:lstStyle/>
          <a:p>
            <a:pPr eaLnBrk="0" hangingPunct="0">
              <a:defRPr/>
            </a:pPr>
            <a:r>
              <a:rPr lang="en-US" sz="1400" dirty="0">
                <a:latin typeface="+mn-lt"/>
              </a:rPr>
              <a:t>CVL TFV</a:t>
            </a:r>
          </a:p>
        </p:txBody>
      </p:sp>
      <p:sp>
        <p:nvSpPr>
          <p:cNvPr id="15" name="TextBox 14"/>
          <p:cNvSpPr txBox="1"/>
          <p:nvPr/>
        </p:nvSpPr>
        <p:spPr>
          <a:xfrm rot="1864909">
            <a:off x="5945188" y="5851525"/>
            <a:ext cx="1141412" cy="304800"/>
          </a:xfrm>
          <a:prstGeom prst="rect">
            <a:avLst/>
          </a:prstGeom>
          <a:noFill/>
        </p:spPr>
        <p:txBody>
          <a:bodyPr wrap="none">
            <a:spAutoFit/>
          </a:bodyPr>
          <a:lstStyle/>
          <a:p>
            <a:pPr eaLnBrk="0" hangingPunct="0">
              <a:defRPr/>
            </a:pPr>
            <a:r>
              <a:rPr lang="en-US" sz="1400" dirty="0">
                <a:latin typeface="+mn-lt"/>
              </a:rPr>
              <a:t>ECC TFVpp</a:t>
            </a:r>
          </a:p>
        </p:txBody>
      </p:sp>
      <p:sp>
        <p:nvSpPr>
          <p:cNvPr id="16" name="TextBox 15"/>
          <p:cNvSpPr txBox="1"/>
          <p:nvPr/>
        </p:nvSpPr>
        <p:spPr>
          <a:xfrm rot="1864909">
            <a:off x="5189538" y="5880100"/>
            <a:ext cx="1287462" cy="304800"/>
          </a:xfrm>
          <a:prstGeom prst="rect">
            <a:avLst/>
          </a:prstGeom>
          <a:noFill/>
        </p:spPr>
        <p:txBody>
          <a:bodyPr wrap="none">
            <a:spAutoFit/>
          </a:bodyPr>
          <a:lstStyle/>
          <a:p>
            <a:pPr eaLnBrk="0" hangingPunct="0">
              <a:defRPr/>
            </a:pPr>
            <a:r>
              <a:rPr lang="en-US" sz="1400" dirty="0">
                <a:latin typeface="+mn-lt"/>
              </a:rPr>
              <a:t>Tissue TFVpp</a:t>
            </a:r>
          </a:p>
        </p:txBody>
      </p:sp>
      <p:sp>
        <p:nvSpPr>
          <p:cNvPr id="17" name="TextBox 16"/>
          <p:cNvSpPr txBox="1"/>
          <p:nvPr/>
        </p:nvSpPr>
        <p:spPr>
          <a:xfrm rot="1864909">
            <a:off x="4243388" y="5834063"/>
            <a:ext cx="1090612" cy="304800"/>
          </a:xfrm>
          <a:prstGeom prst="rect">
            <a:avLst/>
          </a:prstGeom>
          <a:noFill/>
        </p:spPr>
        <p:txBody>
          <a:bodyPr wrap="none">
            <a:spAutoFit/>
          </a:bodyPr>
          <a:lstStyle/>
          <a:p>
            <a:pPr eaLnBrk="0" hangingPunct="0">
              <a:defRPr/>
            </a:pPr>
            <a:r>
              <a:rPr lang="en-US" sz="1400" dirty="0">
                <a:latin typeface="+mn-lt"/>
              </a:rPr>
              <a:t>Tissue TFV</a:t>
            </a:r>
          </a:p>
        </p:txBody>
      </p:sp>
      <p:sp>
        <p:nvSpPr>
          <p:cNvPr id="866315" name="Rectangle 18"/>
          <p:cNvSpPr>
            <a:spLocks noChangeArrowheads="1"/>
          </p:cNvSpPr>
          <p:nvPr/>
        </p:nvSpPr>
        <p:spPr bwMode="auto">
          <a:xfrm>
            <a:off x="6553200" y="4572000"/>
            <a:ext cx="457200" cy="228600"/>
          </a:xfrm>
          <a:prstGeom prst="rect">
            <a:avLst/>
          </a:prstGeom>
          <a:solidFill>
            <a:schemeClr val="bg1"/>
          </a:solidFill>
          <a:ln w="9525" algn="ctr">
            <a:noFill/>
            <a:round/>
            <a:headEnd/>
            <a:tailEnd/>
          </a:ln>
        </p:spPr>
        <p:txBody>
          <a:bodyPr/>
          <a:lstStyle/>
          <a:p>
            <a:pPr eaLnBrk="0" hangingPunct="0"/>
            <a:endParaRPr lang="en-US" sz="1800">
              <a:latin typeface="Times New Roman" pitchFamily="18" charset="0"/>
            </a:endParaRPr>
          </a:p>
        </p:txBody>
      </p:sp>
      <p:sp>
        <p:nvSpPr>
          <p:cNvPr id="866317" name="Rectangle 13"/>
          <p:cNvSpPr>
            <a:spLocks noChangeArrowheads="1"/>
          </p:cNvSpPr>
          <p:nvPr/>
        </p:nvSpPr>
        <p:spPr bwMode="auto">
          <a:xfrm>
            <a:off x="4724400" y="1371600"/>
            <a:ext cx="914400" cy="3962400"/>
          </a:xfrm>
          <a:prstGeom prst="rect">
            <a:avLst/>
          </a:prstGeom>
          <a:noFill/>
          <a:ln w="63500">
            <a:solidFill>
              <a:srgbClr val="FF3300"/>
            </a:solidFill>
            <a:miter lim="800000"/>
            <a:headEnd/>
            <a:tailEnd/>
          </a:ln>
          <a:effectLst/>
        </p:spPr>
        <p:txBody>
          <a:bodyPr anchor="ctr">
            <a:spAutoFit/>
          </a:bodyPr>
          <a:lstStyle/>
          <a:p>
            <a:endParaRPr lang="en-US"/>
          </a:p>
        </p:txBody>
      </p:sp>
      <p:sp>
        <p:nvSpPr>
          <p:cNvPr id="866318" name="Text Box 14"/>
          <p:cNvSpPr txBox="1">
            <a:spLocks noChangeArrowheads="1"/>
          </p:cNvSpPr>
          <p:nvPr/>
        </p:nvSpPr>
        <p:spPr bwMode="auto">
          <a:xfrm>
            <a:off x="76200" y="6400800"/>
            <a:ext cx="3019425" cy="396875"/>
          </a:xfrm>
          <a:prstGeom prst="rect">
            <a:avLst/>
          </a:prstGeom>
          <a:noFill/>
          <a:ln w="25400">
            <a:noFill/>
            <a:miter lim="800000"/>
            <a:headEnd/>
            <a:tailEnd/>
          </a:ln>
          <a:effectLst/>
        </p:spPr>
        <p:txBody>
          <a:bodyPr wrap="none">
            <a:spAutoFit/>
          </a:bodyPr>
          <a:lstStyle/>
          <a:p>
            <a:r>
              <a:rPr lang="en-US"/>
              <a:t>Hendrix et al. CROI 2011</a:t>
            </a:r>
          </a:p>
        </p:txBody>
      </p:sp>
    </p:spTree>
    <p:extLst>
      <p:ext uri="{BB962C8B-B14F-4D97-AF65-F5344CB8AC3E}">
        <p14:creationId xmlns:p14="http://schemas.microsoft.com/office/powerpoint/2010/main" val="1041592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6317"/>
                                        </p:tgtEl>
                                        <p:attrNameLst>
                                          <p:attrName>style.visibility</p:attrName>
                                        </p:attrNameLst>
                                      </p:cBhvr>
                                      <p:to>
                                        <p:strVal val="visible"/>
                                      </p:to>
                                    </p:set>
                                    <p:animEffect transition="in" filter="dissolve">
                                      <p:cBhvr>
                                        <p:cTn id="7" dur="500"/>
                                        <p:tgtEl>
                                          <p:spTgt spid="866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17"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2706" name="Rectangle 4"/>
          <p:cNvSpPr>
            <a:spLocks noGrp="1" noChangeArrowheads="1"/>
          </p:cNvSpPr>
          <p:nvPr>
            <p:ph type="title" idx="4294967295"/>
          </p:nvPr>
        </p:nvSpPr>
        <p:spPr>
          <a:xfrm>
            <a:off x="685800" y="304800"/>
            <a:ext cx="7772400" cy="838200"/>
          </a:xfrm>
        </p:spPr>
        <p:txBody>
          <a:bodyPr anchor="b"/>
          <a:lstStyle/>
          <a:p>
            <a:r>
              <a:rPr lang="en-US"/>
              <a:t>RMP-02 / MTN-006</a:t>
            </a:r>
          </a:p>
        </p:txBody>
      </p:sp>
      <p:graphicFrame>
        <p:nvGraphicFramePr>
          <p:cNvPr id="712707" name="Object 3"/>
          <p:cNvGraphicFramePr>
            <a:graphicFrameLocks noGrp="1" noChangeAspect="1"/>
          </p:cNvGraphicFramePr>
          <p:nvPr>
            <p:ph idx="4294967295"/>
          </p:nvPr>
        </p:nvGraphicFramePr>
        <p:xfrm>
          <a:off x="2057400" y="1447800"/>
          <a:ext cx="5029200" cy="4114800"/>
        </p:xfrm>
        <a:graphic>
          <a:graphicData uri="http://schemas.openxmlformats.org/presentationml/2006/ole">
            <mc:AlternateContent xmlns:mc="http://schemas.openxmlformats.org/markup-compatibility/2006">
              <mc:Choice xmlns:v="urn:schemas-microsoft-com:vml" Requires="v">
                <p:oleObj spid="_x0000_s5133" name="SPW 11.0 Graph" r:id="rId4" imgW="9088200" imgH="7343280" progId="">
                  <p:embed/>
                </p:oleObj>
              </mc:Choice>
              <mc:Fallback>
                <p:oleObj name="SPW 11.0 Graph" r:id="rId4" imgW="9088200" imgH="73432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8716"/>
                      <a:stretch>
                        <a:fillRect/>
                      </a:stretch>
                    </p:blipFill>
                    <p:spPr bwMode="auto">
                      <a:xfrm>
                        <a:off x="2057400" y="14478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2709" name="Text Box 10"/>
          <p:cNvSpPr txBox="1">
            <a:spLocks noChangeArrowheads="1"/>
          </p:cNvSpPr>
          <p:nvPr/>
        </p:nvSpPr>
        <p:spPr bwMode="auto">
          <a:xfrm rot="-5400000">
            <a:off x="722313" y="2690812"/>
            <a:ext cx="3035300" cy="701675"/>
          </a:xfrm>
          <a:prstGeom prst="rect">
            <a:avLst/>
          </a:prstGeom>
          <a:solidFill>
            <a:schemeClr val="bg1"/>
          </a:solidFill>
          <a:ln w="9525">
            <a:noFill/>
            <a:miter lim="800000"/>
            <a:headEnd/>
            <a:tailEnd/>
          </a:ln>
        </p:spPr>
        <p:txBody>
          <a:bodyPr wrap="none">
            <a:spAutoFit/>
          </a:bodyPr>
          <a:lstStyle/>
          <a:p>
            <a:pPr algn="ctr"/>
            <a:r>
              <a:rPr lang="en-US">
                <a:cs typeface="Arial" charset="0"/>
              </a:rPr>
              <a:t>Concentration of TVF-DP</a:t>
            </a:r>
          </a:p>
          <a:p>
            <a:pPr algn="ctr"/>
            <a:r>
              <a:rPr lang="en-US">
                <a:cs typeface="Arial" charset="0"/>
              </a:rPr>
              <a:t>(fmol/mg) </a:t>
            </a:r>
          </a:p>
        </p:txBody>
      </p:sp>
      <p:sp>
        <p:nvSpPr>
          <p:cNvPr id="712710" name="Rectangle 29"/>
          <p:cNvSpPr>
            <a:spLocks noChangeArrowheads="1"/>
          </p:cNvSpPr>
          <p:nvPr/>
        </p:nvSpPr>
        <p:spPr bwMode="auto">
          <a:xfrm>
            <a:off x="1600200" y="5334000"/>
            <a:ext cx="5791200" cy="685800"/>
          </a:xfrm>
          <a:prstGeom prst="rect">
            <a:avLst/>
          </a:prstGeom>
          <a:solidFill>
            <a:schemeClr val="bg1"/>
          </a:solidFill>
          <a:ln w="9525">
            <a:solidFill>
              <a:schemeClr val="bg1"/>
            </a:solidFill>
            <a:miter lim="800000"/>
            <a:headEnd/>
            <a:tailEnd/>
          </a:ln>
        </p:spPr>
        <p:txBody>
          <a:bodyPr wrap="none" anchor="ctr"/>
          <a:lstStyle/>
          <a:p>
            <a:endParaRPr lang="en-US" sz="1800">
              <a:latin typeface="Times New Roman" pitchFamily="18" charset="0"/>
              <a:cs typeface="Arial" charset="0"/>
            </a:endParaRPr>
          </a:p>
        </p:txBody>
      </p:sp>
      <p:graphicFrame>
        <p:nvGraphicFramePr>
          <p:cNvPr id="149563" name="Group 59"/>
          <p:cNvGraphicFramePr>
            <a:graphicFrameLocks noGrp="1"/>
          </p:cNvGraphicFramePr>
          <p:nvPr/>
        </p:nvGraphicFramePr>
        <p:xfrm>
          <a:off x="914400" y="4864100"/>
          <a:ext cx="6400800" cy="1003300"/>
        </p:xfrm>
        <a:graphic>
          <a:graphicData uri="http://schemas.openxmlformats.org/drawingml/2006/table">
            <a:tbl>
              <a:tblPr/>
              <a:tblGrid>
                <a:gridCol w="1828800"/>
                <a:gridCol w="1600200"/>
                <a:gridCol w="1447800"/>
                <a:gridCol w="1524000"/>
              </a:tblGrid>
              <a:tr h="5334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Route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Oral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Rectal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Rectal (7D)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6990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N Detectable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7/18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pSp>
        <p:nvGrpSpPr>
          <p:cNvPr id="712731" name="Group 27"/>
          <p:cNvGrpSpPr>
            <a:grpSpLocks/>
          </p:cNvGrpSpPr>
          <p:nvPr/>
        </p:nvGrpSpPr>
        <p:grpSpPr bwMode="auto">
          <a:xfrm>
            <a:off x="3352800" y="2438400"/>
            <a:ext cx="1828800" cy="2133600"/>
            <a:chOff x="2064" y="1872"/>
            <a:chExt cx="1152" cy="1344"/>
          </a:xfrm>
        </p:grpSpPr>
        <p:sp>
          <p:nvSpPr>
            <p:cNvPr id="712728" name="Rectangle 60"/>
            <p:cNvSpPr>
              <a:spLocks noChangeArrowheads="1"/>
            </p:cNvSpPr>
            <p:nvPr/>
          </p:nvSpPr>
          <p:spPr bwMode="auto">
            <a:xfrm>
              <a:off x="2064" y="2784"/>
              <a:ext cx="240" cy="432"/>
            </a:xfrm>
            <a:prstGeom prst="rect">
              <a:avLst/>
            </a:prstGeom>
            <a:noFill/>
            <a:ln w="50800">
              <a:solidFill>
                <a:srgbClr val="FF0000"/>
              </a:solidFill>
              <a:miter lim="800000"/>
              <a:headEnd/>
              <a:tailEnd/>
            </a:ln>
          </p:spPr>
          <p:txBody>
            <a:bodyPr wrap="none" anchor="ctr"/>
            <a:lstStyle/>
            <a:p>
              <a:endParaRPr lang="en-US" sz="1800">
                <a:latin typeface="Times New Roman" pitchFamily="18" charset="0"/>
                <a:cs typeface="Arial" charset="0"/>
              </a:endParaRPr>
            </a:p>
          </p:txBody>
        </p:sp>
        <p:sp>
          <p:nvSpPr>
            <p:cNvPr id="712729" name="Rectangle 61"/>
            <p:cNvSpPr>
              <a:spLocks noChangeArrowheads="1"/>
            </p:cNvSpPr>
            <p:nvPr/>
          </p:nvSpPr>
          <p:spPr bwMode="auto">
            <a:xfrm>
              <a:off x="2928" y="1872"/>
              <a:ext cx="288" cy="960"/>
            </a:xfrm>
            <a:prstGeom prst="rect">
              <a:avLst/>
            </a:prstGeom>
            <a:noFill/>
            <a:ln w="50800">
              <a:solidFill>
                <a:srgbClr val="FF0000"/>
              </a:solidFill>
              <a:miter lim="800000"/>
              <a:headEnd/>
              <a:tailEnd/>
            </a:ln>
          </p:spPr>
          <p:txBody>
            <a:bodyPr wrap="none" anchor="ctr"/>
            <a:lstStyle/>
            <a:p>
              <a:endParaRPr lang="en-US" sz="1800">
                <a:latin typeface="Times New Roman" pitchFamily="18" charset="0"/>
                <a:cs typeface="Arial" charset="0"/>
              </a:endParaRPr>
            </a:p>
          </p:txBody>
        </p:sp>
      </p:grpSp>
      <p:sp>
        <p:nvSpPr>
          <p:cNvPr id="712732" name="Text Box 28"/>
          <p:cNvSpPr txBox="1">
            <a:spLocks noChangeArrowheads="1"/>
          </p:cNvSpPr>
          <p:nvPr/>
        </p:nvSpPr>
        <p:spPr bwMode="auto">
          <a:xfrm>
            <a:off x="365125" y="6248400"/>
            <a:ext cx="2806700" cy="396875"/>
          </a:xfrm>
          <a:prstGeom prst="rect">
            <a:avLst/>
          </a:prstGeom>
          <a:noFill/>
          <a:ln w="25400">
            <a:noFill/>
            <a:miter lim="800000"/>
            <a:headEnd/>
            <a:tailEnd/>
          </a:ln>
          <a:effectLst/>
        </p:spPr>
        <p:txBody>
          <a:bodyPr wrap="none">
            <a:spAutoFit/>
          </a:bodyPr>
          <a:lstStyle/>
          <a:p>
            <a:r>
              <a:rPr lang="en-US"/>
              <a:t>Anton et al. CROI 2011</a:t>
            </a:r>
          </a:p>
        </p:txBody>
      </p:sp>
    </p:spTree>
    <p:extLst>
      <p:ext uri="{BB962C8B-B14F-4D97-AF65-F5344CB8AC3E}">
        <p14:creationId xmlns:p14="http://schemas.microsoft.com/office/powerpoint/2010/main" val="1498571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2731"/>
                                        </p:tgtEl>
                                        <p:attrNameLst>
                                          <p:attrName>style.visibility</p:attrName>
                                        </p:attrNameLst>
                                      </p:cBhvr>
                                      <p:to>
                                        <p:strVal val="visible"/>
                                      </p:to>
                                    </p:set>
                                    <p:animEffect transition="in" filter="dissolve">
                                      <p:cBhvr>
                                        <p:cTn id="7" dur="500"/>
                                        <p:tgtEl>
                                          <p:spTgt spid="712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685800" y="304800"/>
            <a:ext cx="7772400" cy="1143000"/>
          </a:xfrm>
        </p:spPr>
        <p:txBody>
          <a:bodyPr/>
          <a:lstStyle/>
          <a:p>
            <a:r>
              <a:rPr lang="en-US"/>
              <a:t>iPrEx Study</a:t>
            </a:r>
          </a:p>
        </p:txBody>
      </p:sp>
      <p:sp>
        <p:nvSpPr>
          <p:cNvPr id="856068" name="Rectangle 4"/>
          <p:cNvSpPr>
            <a:spLocks noGrp="1" noChangeArrowheads="1"/>
          </p:cNvSpPr>
          <p:nvPr>
            <p:ph type="body" sz="half" idx="1"/>
          </p:nvPr>
        </p:nvSpPr>
        <p:spPr>
          <a:xfrm>
            <a:off x="381000" y="1219200"/>
            <a:ext cx="4191000" cy="4495800"/>
          </a:xfrm>
        </p:spPr>
        <p:txBody>
          <a:bodyPr>
            <a:normAutofit lnSpcReduction="10000"/>
          </a:bodyPr>
          <a:lstStyle/>
          <a:p>
            <a:r>
              <a:rPr lang="en-US" sz="2800"/>
              <a:t>2,499 MSM and male-to-female transgendered women randomized to Truvada or placebo</a:t>
            </a:r>
          </a:p>
          <a:p>
            <a:r>
              <a:rPr lang="en-US" sz="2800"/>
              <a:t>44% reduction in HIV acquisition</a:t>
            </a:r>
          </a:p>
          <a:p>
            <a:r>
              <a:rPr lang="en-US" sz="2800"/>
              <a:t>Higher drug concentrations associated with increased protection</a:t>
            </a:r>
          </a:p>
        </p:txBody>
      </p:sp>
      <p:pic>
        <p:nvPicPr>
          <p:cNvPr id="856070" name="Picture 6"/>
          <p:cNvPicPr>
            <a:picLocks noGrp="1" noChangeAspect="1" noChangeArrowheads="1"/>
          </p:cNvPicPr>
          <p:nvPr>
            <p:ph sz="half" idx="2"/>
          </p:nvPr>
        </p:nvPicPr>
        <p:blipFill>
          <a:blip r:embed="rId2" cstate="print"/>
          <a:srcRect/>
          <a:stretch>
            <a:fillRect/>
          </a:stretch>
        </p:blipFill>
        <p:spPr>
          <a:xfrm>
            <a:off x="4953000" y="2133600"/>
            <a:ext cx="3810000" cy="3384550"/>
          </a:xfrm>
          <a:noFill/>
          <a:ln w="50800" cap="flat">
            <a:solidFill>
              <a:schemeClr val="tx1"/>
            </a:solidFill>
          </a:ln>
        </p:spPr>
      </p:pic>
      <p:sp>
        <p:nvSpPr>
          <p:cNvPr id="856071" name="Text Box 7"/>
          <p:cNvSpPr txBox="1">
            <a:spLocks noChangeArrowheads="1"/>
          </p:cNvSpPr>
          <p:nvPr/>
        </p:nvSpPr>
        <p:spPr bwMode="auto">
          <a:xfrm>
            <a:off x="4953000" y="6096000"/>
            <a:ext cx="2833688" cy="396875"/>
          </a:xfrm>
          <a:prstGeom prst="rect">
            <a:avLst/>
          </a:prstGeom>
          <a:noFill/>
          <a:ln w="25400">
            <a:noFill/>
            <a:miter lim="800000"/>
            <a:headEnd/>
            <a:tailEnd/>
          </a:ln>
          <a:effectLst/>
        </p:spPr>
        <p:txBody>
          <a:bodyPr wrap="none">
            <a:spAutoFit/>
          </a:bodyPr>
          <a:lstStyle/>
          <a:p>
            <a:r>
              <a:rPr lang="en-US"/>
              <a:t>Grant et al. NEJM 2010</a:t>
            </a:r>
          </a:p>
        </p:txBody>
      </p:sp>
    </p:spTree>
    <p:extLst>
      <p:ext uri="{BB962C8B-B14F-4D97-AF65-F5344CB8AC3E}">
        <p14:creationId xmlns:p14="http://schemas.microsoft.com/office/powerpoint/2010/main" val="3070358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Risk of HIV acquisition from NSI</a:t>
            </a:r>
            <a:endParaRPr lang="en-GB" dirty="0"/>
          </a:p>
        </p:txBody>
      </p:sp>
      <p:graphicFrame>
        <p:nvGraphicFramePr>
          <p:cNvPr id="2" name="Object 2"/>
          <p:cNvGraphicFramePr>
            <a:graphicFrameLocks noGrp="1" noChangeAspect="1"/>
          </p:cNvGraphicFramePr>
          <p:nvPr>
            <p:ph type="chart" idx="4294967295"/>
            <p:extLst>
              <p:ext uri="{D42A27DB-BD31-4B8C-83A1-F6EECF244321}">
                <p14:modId xmlns:p14="http://schemas.microsoft.com/office/powerpoint/2010/main" val="936219336"/>
              </p:ext>
            </p:extLst>
          </p:nvPr>
        </p:nvGraphicFramePr>
        <p:xfrm>
          <a:off x="1619672" y="1700808"/>
          <a:ext cx="6645046"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419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609600" y="381000"/>
            <a:ext cx="7772400" cy="1143000"/>
          </a:xfrm>
        </p:spPr>
        <p:txBody>
          <a:bodyPr/>
          <a:lstStyle/>
          <a:p>
            <a:r>
              <a:rPr lang="en-US"/>
              <a:t>FEM-PrEP</a:t>
            </a:r>
          </a:p>
        </p:txBody>
      </p:sp>
      <p:sp>
        <p:nvSpPr>
          <p:cNvPr id="857091" name="Rectangle 3"/>
          <p:cNvSpPr>
            <a:spLocks noGrp="1" noChangeArrowheads="1"/>
          </p:cNvSpPr>
          <p:nvPr>
            <p:ph type="body" idx="1"/>
          </p:nvPr>
        </p:nvSpPr>
        <p:spPr>
          <a:xfrm>
            <a:off x="609600" y="1371600"/>
            <a:ext cx="7772400" cy="4343400"/>
          </a:xfrm>
        </p:spPr>
        <p:txBody>
          <a:bodyPr>
            <a:normAutofit lnSpcReduction="10000"/>
          </a:bodyPr>
          <a:lstStyle/>
          <a:p>
            <a:pPr>
              <a:lnSpc>
                <a:spcPct val="90000"/>
              </a:lnSpc>
            </a:pPr>
            <a:r>
              <a:rPr lang="en-US" sz="2800"/>
              <a:t>1,951 women randomized to receive Truvada or placebo</a:t>
            </a:r>
          </a:p>
          <a:p>
            <a:pPr>
              <a:lnSpc>
                <a:spcPct val="90000"/>
              </a:lnSpc>
            </a:pPr>
            <a:r>
              <a:rPr lang="en-US" sz="2800"/>
              <a:t>Kenya, South Africa, and Tanzania</a:t>
            </a:r>
          </a:p>
          <a:p>
            <a:pPr>
              <a:lnSpc>
                <a:spcPct val="90000"/>
              </a:lnSpc>
            </a:pPr>
            <a:r>
              <a:rPr lang="en-US" sz="2800"/>
              <a:t>Study stopped because of futility </a:t>
            </a:r>
          </a:p>
          <a:p>
            <a:pPr lvl="1">
              <a:lnSpc>
                <a:spcPct val="90000"/>
              </a:lnSpc>
            </a:pPr>
            <a:r>
              <a:rPr lang="en-US" sz="2400"/>
              <a:t>56 HIV endpoints </a:t>
            </a:r>
          </a:p>
          <a:p>
            <a:pPr lvl="2">
              <a:lnSpc>
                <a:spcPct val="90000"/>
              </a:lnSpc>
            </a:pPr>
            <a:r>
              <a:rPr lang="en-US" sz="2000"/>
              <a:t>Truvada: N = 28</a:t>
            </a:r>
          </a:p>
          <a:p>
            <a:pPr lvl="2">
              <a:lnSpc>
                <a:spcPct val="90000"/>
              </a:lnSpc>
            </a:pPr>
            <a:r>
              <a:rPr lang="en-US" sz="2000"/>
              <a:t>Placebo: N = 28</a:t>
            </a:r>
          </a:p>
          <a:p>
            <a:pPr>
              <a:lnSpc>
                <a:spcPct val="90000"/>
              </a:lnSpc>
            </a:pPr>
            <a:r>
              <a:rPr lang="en-US" sz="2800"/>
              <a:t>Possible explanations for lack of efficacy</a:t>
            </a:r>
          </a:p>
          <a:p>
            <a:pPr lvl="1">
              <a:lnSpc>
                <a:spcPct val="90000"/>
              </a:lnSpc>
            </a:pPr>
            <a:r>
              <a:rPr lang="en-US" sz="2400"/>
              <a:t>Poor adherence or drug sharing</a:t>
            </a:r>
          </a:p>
          <a:p>
            <a:pPr lvl="1">
              <a:lnSpc>
                <a:spcPct val="90000"/>
              </a:lnSpc>
            </a:pPr>
            <a:r>
              <a:rPr lang="en-US" sz="2400"/>
              <a:t>Differential compartmental PK</a:t>
            </a:r>
          </a:p>
          <a:p>
            <a:pPr lvl="1">
              <a:lnSpc>
                <a:spcPct val="90000"/>
              </a:lnSpc>
            </a:pPr>
            <a:r>
              <a:rPr lang="en-US" sz="2400"/>
              <a:t>Chance</a:t>
            </a:r>
          </a:p>
        </p:txBody>
      </p:sp>
    </p:spTree>
    <p:extLst>
      <p:ext uri="{BB962C8B-B14F-4D97-AF65-F5344CB8AC3E}">
        <p14:creationId xmlns:p14="http://schemas.microsoft.com/office/powerpoint/2010/main" val="2587898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lstStyle/>
          <a:p>
            <a:r>
              <a:rPr lang="en-US"/>
              <a:t>Partners PrEP Study</a:t>
            </a:r>
          </a:p>
        </p:txBody>
      </p:sp>
      <p:sp>
        <p:nvSpPr>
          <p:cNvPr id="858115" name="Rectangle 3"/>
          <p:cNvSpPr>
            <a:spLocks noGrp="1" noChangeArrowheads="1"/>
          </p:cNvSpPr>
          <p:nvPr>
            <p:ph type="body" sz="half" idx="1"/>
          </p:nvPr>
        </p:nvSpPr>
        <p:spPr>
          <a:xfrm>
            <a:off x="685800" y="1676400"/>
            <a:ext cx="7772400" cy="1981200"/>
          </a:xfrm>
        </p:spPr>
        <p:txBody>
          <a:bodyPr/>
          <a:lstStyle/>
          <a:p>
            <a:r>
              <a:rPr lang="en-US" sz="2800"/>
              <a:t>4,758 HIV serodiscordant couples randomized to receive Viread, Truvada, or placebo</a:t>
            </a:r>
          </a:p>
          <a:p>
            <a:r>
              <a:rPr lang="en-US" sz="2800"/>
              <a:t>Kenya and Uganda</a:t>
            </a:r>
          </a:p>
          <a:p>
            <a:endParaRPr lang="en-US" sz="2800"/>
          </a:p>
          <a:p>
            <a:endParaRPr lang="en-US" sz="2800"/>
          </a:p>
        </p:txBody>
      </p:sp>
      <p:graphicFrame>
        <p:nvGraphicFramePr>
          <p:cNvPr id="858147" name="Group 35"/>
          <p:cNvGraphicFramePr>
            <a:graphicFrameLocks noGrp="1"/>
          </p:cNvGraphicFramePr>
          <p:nvPr>
            <p:ph sz="half" idx="2"/>
          </p:nvPr>
        </p:nvGraphicFramePr>
        <p:xfrm>
          <a:off x="762000" y="3733800"/>
          <a:ext cx="6934200" cy="2132649"/>
        </p:xfrm>
        <a:graphic>
          <a:graphicData uri="http://schemas.openxmlformats.org/drawingml/2006/table">
            <a:tbl>
              <a:tblPr/>
              <a:tblGrid>
                <a:gridCol w="1733550"/>
                <a:gridCol w="1733550"/>
                <a:gridCol w="1733550"/>
                <a:gridCol w="1733550"/>
              </a:tblGrid>
              <a:tr h="32543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HIV 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Viread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rgbClr val="FF3300"/>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34-78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Truvada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rgbClr val="FF3300"/>
                          </a:solidFill>
                          <a:effectLst/>
                          <a:latin typeface="Arial"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49-85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8148" name="Text Box 36"/>
          <p:cNvSpPr txBox="1">
            <a:spLocks noChangeArrowheads="1"/>
          </p:cNvSpPr>
          <p:nvPr/>
        </p:nvSpPr>
        <p:spPr bwMode="auto">
          <a:xfrm>
            <a:off x="898525" y="6183313"/>
            <a:ext cx="1228725" cy="396875"/>
          </a:xfrm>
          <a:prstGeom prst="rect">
            <a:avLst/>
          </a:prstGeom>
          <a:noFill/>
          <a:ln w="25400">
            <a:noFill/>
            <a:miter lim="800000"/>
            <a:headEnd/>
            <a:tailEnd/>
          </a:ln>
          <a:effectLst/>
        </p:spPr>
        <p:txBody>
          <a:bodyPr wrap="none">
            <a:spAutoFit/>
          </a:bodyPr>
          <a:lstStyle/>
          <a:p>
            <a:r>
              <a:rPr lang="en-US"/>
              <a:t>IAS 2011</a:t>
            </a:r>
          </a:p>
        </p:txBody>
      </p:sp>
    </p:spTree>
    <p:extLst>
      <p:ext uri="{BB962C8B-B14F-4D97-AF65-F5344CB8AC3E}">
        <p14:creationId xmlns:p14="http://schemas.microsoft.com/office/powerpoint/2010/main" val="442451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r>
              <a:rPr lang="en-US"/>
              <a:t>CDC TDF2 Study</a:t>
            </a:r>
          </a:p>
        </p:txBody>
      </p:sp>
      <p:sp>
        <p:nvSpPr>
          <p:cNvPr id="859139" name="Rectangle 3"/>
          <p:cNvSpPr>
            <a:spLocks noGrp="1" noChangeArrowheads="1"/>
          </p:cNvSpPr>
          <p:nvPr>
            <p:ph type="body" sz="half" idx="1"/>
          </p:nvPr>
        </p:nvSpPr>
        <p:spPr>
          <a:xfrm>
            <a:off x="685800" y="1981200"/>
            <a:ext cx="7620000" cy="1676400"/>
          </a:xfrm>
        </p:spPr>
        <p:txBody>
          <a:bodyPr/>
          <a:lstStyle/>
          <a:p>
            <a:r>
              <a:rPr lang="en-US" sz="2800"/>
              <a:t>1,200 men and women randomized to Truvada or placebo</a:t>
            </a:r>
          </a:p>
          <a:p>
            <a:r>
              <a:rPr lang="en-US" sz="2800"/>
              <a:t>Botswana</a:t>
            </a:r>
          </a:p>
        </p:txBody>
      </p:sp>
      <p:graphicFrame>
        <p:nvGraphicFramePr>
          <p:cNvPr id="859168" name="Group 32"/>
          <p:cNvGraphicFramePr>
            <a:graphicFrameLocks noGrp="1"/>
          </p:cNvGraphicFramePr>
          <p:nvPr>
            <p:ph sz="half" idx="2"/>
          </p:nvPr>
        </p:nvGraphicFramePr>
        <p:xfrm>
          <a:off x="990600" y="3886200"/>
          <a:ext cx="6705600" cy="1594486"/>
        </p:xfrm>
        <a:graphic>
          <a:graphicData uri="http://schemas.openxmlformats.org/drawingml/2006/table">
            <a:tbl>
              <a:tblPr/>
              <a:tblGrid>
                <a:gridCol w="1676400"/>
                <a:gridCol w="1676400"/>
                <a:gridCol w="1676400"/>
                <a:gridCol w="1676400"/>
              </a:tblGrid>
              <a:tr h="5175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HIV 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Truvada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rgbClr val="FF3300"/>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22-83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9169" name="Text Box 33"/>
          <p:cNvSpPr txBox="1">
            <a:spLocks noChangeArrowheads="1"/>
          </p:cNvSpPr>
          <p:nvPr/>
        </p:nvSpPr>
        <p:spPr bwMode="auto">
          <a:xfrm>
            <a:off x="533400" y="6096000"/>
            <a:ext cx="1228725" cy="396875"/>
          </a:xfrm>
          <a:prstGeom prst="rect">
            <a:avLst/>
          </a:prstGeom>
          <a:noFill/>
          <a:ln w="25400">
            <a:noFill/>
            <a:miter lim="800000"/>
            <a:headEnd/>
            <a:tailEnd/>
          </a:ln>
          <a:effectLst/>
        </p:spPr>
        <p:txBody>
          <a:bodyPr wrap="none">
            <a:spAutoFit/>
          </a:bodyPr>
          <a:lstStyle/>
          <a:p>
            <a:r>
              <a:rPr lang="en-US"/>
              <a:t>IAS 2011</a:t>
            </a:r>
          </a:p>
        </p:txBody>
      </p:sp>
    </p:spTree>
    <p:extLst>
      <p:ext uri="{BB962C8B-B14F-4D97-AF65-F5344CB8AC3E}">
        <p14:creationId xmlns:p14="http://schemas.microsoft.com/office/powerpoint/2010/main" val="4064854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a:xfrm>
            <a:off x="685800" y="304800"/>
            <a:ext cx="7772400" cy="1143000"/>
          </a:xfrm>
        </p:spPr>
        <p:txBody>
          <a:bodyPr/>
          <a:lstStyle/>
          <a:p>
            <a:r>
              <a:rPr lang="en-US"/>
              <a:t>CAPRISA 004</a:t>
            </a:r>
          </a:p>
        </p:txBody>
      </p:sp>
      <p:sp>
        <p:nvSpPr>
          <p:cNvPr id="860163" name="Rectangle 3"/>
          <p:cNvSpPr>
            <a:spLocks noGrp="1" noChangeArrowheads="1"/>
          </p:cNvSpPr>
          <p:nvPr>
            <p:ph type="body" sz="half" idx="1"/>
          </p:nvPr>
        </p:nvSpPr>
        <p:spPr>
          <a:xfrm>
            <a:off x="609600" y="1295400"/>
            <a:ext cx="7924800" cy="2133600"/>
          </a:xfrm>
        </p:spPr>
        <p:txBody>
          <a:bodyPr>
            <a:normAutofit fontScale="92500" lnSpcReduction="10000"/>
          </a:bodyPr>
          <a:lstStyle/>
          <a:p>
            <a:r>
              <a:rPr lang="en-US" sz="2800"/>
              <a:t>889 women randomized to receive tenofovir 1% gel or placebo with BAT regimen</a:t>
            </a:r>
          </a:p>
          <a:p>
            <a:r>
              <a:rPr lang="en-US" sz="2800"/>
              <a:t>South Africa</a:t>
            </a:r>
          </a:p>
          <a:p>
            <a:r>
              <a:rPr lang="en-US" sz="2800"/>
              <a:t>Protection significantly higher with concentrations of TNF in cervical fluid (&gt; 1,000 ng/mL)</a:t>
            </a:r>
          </a:p>
        </p:txBody>
      </p:sp>
      <p:graphicFrame>
        <p:nvGraphicFramePr>
          <p:cNvPr id="860164" name="Group 4"/>
          <p:cNvGraphicFramePr>
            <a:graphicFrameLocks noGrp="1"/>
          </p:cNvGraphicFramePr>
          <p:nvPr>
            <p:ph sz="half" idx="2"/>
          </p:nvPr>
        </p:nvGraphicFramePr>
        <p:xfrm>
          <a:off x="838200" y="4343400"/>
          <a:ext cx="6705600" cy="1676401"/>
        </p:xfrm>
        <a:graphic>
          <a:graphicData uri="http://schemas.openxmlformats.org/drawingml/2006/table">
            <a:tbl>
              <a:tblPr/>
              <a:tblGrid>
                <a:gridCol w="1676400"/>
                <a:gridCol w="1676400"/>
                <a:gridCol w="1676400"/>
                <a:gridCol w="1676400"/>
              </a:tblGrid>
              <a:tr h="54451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HIV 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Tenofovir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rgbClr val="FF3300"/>
                          </a:solidFill>
                          <a:effectLst/>
                          <a:latin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en-US" sz="2800" b="0" i="0" u="none" strike="noStrike" cap="none" normalizeH="0" baseline="0" smtClean="0">
                          <a:ln>
                            <a:noFill/>
                          </a:ln>
                          <a:solidFill>
                            <a:schemeClr val="tx1"/>
                          </a:solidFill>
                          <a:effectLst/>
                          <a:latin typeface="Arial" charset="0"/>
                        </a:rPr>
                        <a:t>6-60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187" name="Text Box 27"/>
          <p:cNvSpPr txBox="1">
            <a:spLocks noChangeArrowheads="1"/>
          </p:cNvSpPr>
          <p:nvPr/>
        </p:nvSpPr>
        <p:spPr bwMode="auto">
          <a:xfrm>
            <a:off x="669925" y="6335713"/>
            <a:ext cx="5475288" cy="396875"/>
          </a:xfrm>
          <a:prstGeom prst="rect">
            <a:avLst/>
          </a:prstGeom>
          <a:noFill/>
          <a:ln w="25400">
            <a:noFill/>
            <a:miter lim="800000"/>
            <a:headEnd/>
            <a:tailEnd/>
          </a:ln>
          <a:effectLst/>
        </p:spPr>
        <p:txBody>
          <a:bodyPr wrap="none">
            <a:spAutoFit/>
          </a:bodyPr>
          <a:lstStyle/>
          <a:p>
            <a:r>
              <a:rPr lang="en-US"/>
              <a:t>Abdool Karim et al. Science 2010; Lancet 2011</a:t>
            </a:r>
          </a:p>
        </p:txBody>
      </p:sp>
    </p:spTree>
    <p:extLst>
      <p:ext uri="{BB962C8B-B14F-4D97-AF65-F5344CB8AC3E}">
        <p14:creationId xmlns:p14="http://schemas.microsoft.com/office/powerpoint/2010/main" val="2939027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3474" name="Rectangle 2"/>
          <p:cNvSpPr>
            <a:spLocks noGrp="1" noChangeArrowheads="1"/>
          </p:cNvSpPr>
          <p:nvPr>
            <p:ph type="title" idx="4294967295"/>
          </p:nvPr>
        </p:nvSpPr>
        <p:spPr>
          <a:xfrm>
            <a:off x="304800" y="533400"/>
            <a:ext cx="8839200" cy="762000"/>
          </a:xfrm>
        </p:spPr>
        <p:txBody>
          <a:bodyPr anchor="b"/>
          <a:lstStyle/>
          <a:p>
            <a:r>
              <a:rPr lang="en-US"/>
              <a:t>MTN-003 (VOICE Study)</a:t>
            </a:r>
          </a:p>
        </p:txBody>
      </p:sp>
      <p:sp>
        <p:nvSpPr>
          <p:cNvPr id="873476" name="TextBox 6"/>
          <p:cNvSpPr txBox="1">
            <a:spLocks noChangeArrowheads="1"/>
          </p:cNvSpPr>
          <p:nvPr/>
        </p:nvSpPr>
        <p:spPr bwMode="auto">
          <a:xfrm>
            <a:off x="533400" y="5791200"/>
            <a:ext cx="7162800" cy="646113"/>
          </a:xfrm>
          <a:prstGeom prst="rect">
            <a:avLst/>
          </a:prstGeom>
          <a:noFill/>
          <a:ln w="9525">
            <a:solidFill>
              <a:schemeClr val="bg2"/>
            </a:solidFill>
            <a:miter lim="800000"/>
            <a:headEnd/>
            <a:tailEnd/>
          </a:ln>
        </p:spPr>
        <p:txBody>
          <a:bodyPr>
            <a:spAutoFit/>
          </a:bodyPr>
          <a:lstStyle/>
          <a:p>
            <a:pPr algn="ctr"/>
            <a:r>
              <a:rPr lang="en-US" sz="1800" b="1">
                <a:ea typeface="ＭＳ Ｐゴシック" pitchFamily="34" charset="-128"/>
              </a:rPr>
              <a:t>Total Enrollment = 5,029</a:t>
            </a:r>
          </a:p>
          <a:p>
            <a:pPr algn="ctr"/>
            <a:r>
              <a:rPr lang="en-US" sz="1800" b="1">
                <a:ea typeface="ＭＳ Ｐゴシック" pitchFamily="34" charset="-128"/>
              </a:rPr>
              <a:t>Overall Screen to Enroll Ratio = 2.4:1</a:t>
            </a:r>
          </a:p>
        </p:txBody>
      </p:sp>
      <p:sp>
        <p:nvSpPr>
          <p:cNvPr id="873477" name="Rectangle 5"/>
          <p:cNvSpPr>
            <a:spLocks noChangeArrowheads="1"/>
          </p:cNvSpPr>
          <p:nvPr/>
        </p:nvSpPr>
        <p:spPr bwMode="auto">
          <a:xfrm>
            <a:off x="6019800" y="2819400"/>
            <a:ext cx="2133600" cy="990600"/>
          </a:xfrm>
          <a:prstGeom prst="rect">
            <a:avLst/>
          </a:prstGeom>
          <a:solidFill>
            <a:schemeClr val="accent1"/>
          </a:solidFill>
          <a:ln w="9525">
            <a:solidFill>
              <a:schemeClr val="tx1"/>
            </a:solidFill>
            <a:round/>
            <a:headEnd/>
            <a:tailEnd/>
          </a:ln>
        </p:spPr>
        <p:txBody>
          <a:bodyPr/>
          <a:lstStyle/>
          <a:p>
            <a:pPr algn="ctr"/>
            <a:r>
              <a:rPr lang="en-US" sz="1800">
                <a:solidFill>
                  <a:schemeClr val="bg1"/>
                </a:solidFill>
                <a:ea typeface="ＭＳ Ｐゴシック" pitchFamily="34" charset="-128"/>
                <a:cs typeface="Arial" charset="0"/>
              </a:rPr>
              <a:t>2,308 identified as HIV infected at Screening</a:t>
            </a:r>
          </a:p>
        </p:txBody>
      </p:sp>
      <p:sp>
        <p:nvSpPr>
          <p:cNvPr id="873478" name="Rectangle 5"/>
          <p:cNvSpPr>
            <a:spLocks noChangeArrowheads="1"/>
          </p:cNvSpPr>
          <p:nvPr/>
        </p:nvSpPr>
        <p:spPr bwMode="auto">
          <a:xfrm>
            <a:off x="3657600" y="2209800"/>
            <a:ext cx="1828800" cy="685800"/>
          </a:xfrm>
          <a:prstGeom prst="rect">
            <a:avLst/>
          </a:prstGeom>
          <a:solidFill>
            <a:srgbClr val="F9D1FF"/>
          </a:solidFill>
          <a:ln w="9525">
            <a:solidFill>
              <a:schemeClr val="tx1"/>
            </a:solidFill>
            <a:round/>
            <a:headEnd/>
            <a:tailEnd/>
          </a:ln>
        </p:spPr>
        <p:txBody>
          <a:bodyPr/>
          <a:lstStyle/>
          <a:p>
            <a:pPr algn="ctr"/>
            <a:r>
              <a:rPr lang="en-US" sz="1800">
                <a:ea typeface="ＭＳ Ｐゴシック" pitchFamily="34" charset="-128"/>
                <a:cs typeface="Arial" charset="0"/>
              </a:rPr>
              <a:t>12,320</a:t>
            </a:r>
          </a:p>
          <a:p>
            <a:pPr algn="ctr"/>
            <a:r>
              <a:rPr lang="en-US" sz="1800">
                <a:ea typeface="ＭＳ Ｐゴシック" pitchFamily="34" charset="-128"/>
                <a:cs typeface="Arial" charset="0"/>
              </a:rPr>
              <a:t>Screened</a:t>
            </a:r>
          </a:p>
        </p:txBody>
      </p:sp>
      <p:sp>
        <p:nvSpPr>
          <p:cNvPr id="873479" name="Rectangle 5"/>
          <p:cNvSpPr>
            <a:spLocks noChangeArrowheads="1"/>
          </p:cNvSpPr>
          <p:nvPr/>
        </p:nvSpPr>
        <p:spPr bwMode="auto">
          <a:xfrm>
            <a:off x="1905000" y="3276600"/>
            <a:ext cx="1828800" cy="914400"/>
          </a:xfrm>
          <a:prstGeom prst="rect">
            <a:avLst/>
          </a:prstGeom>
          <a:solidFill>
            <a:srgbClr val="F9D1FF"/>
          </a:solidFill>
          <a:ln w="9525">
            <a:solidFill>
              <a:schemeClr val="tx1"/>
            </a:solidFill>
            <a:round/>
            <a:headEnd/>
            <a:tailEnd/>
          </a:ln>
        </p:spPr>
        <p:txBody>
          <a:bodyPr/>
          <a:lstStyle/>
          <a:p>
            <a:pPr algn="ctr"/>
            <a:r>
              <a:rPr lang="en-US" sz="1800">
                <a:ea typeface="ＭＳ Ｐゴシック" pitchFamily="34" charset="-128"/>
                <a:cs typeface="Arial" charset="0"/>
              </a:rPr>
              <a:t>4,983</a:t>
            </a:r>
          </a:p>
          <a:p>
            <a:pPr algn="ctr"/>
            <a:r>
              <a:rPr lang="en-US" sz="1800">
                <a:ea typeface="ＭＳ Ｐゴシック" pitchFamily="34" charset="-128"/>
                <a:cs typeface="Arial" charset="0"/>
              </a:rPr>
              <a:t>Screened Out (not HIV+)</a:t>
            </a:r>
          </a:p>
        </p:txBody>
      </p:sp>
      <p:sp>
        <p:nvSpPr>
          <p:cNvPr id="873480" name="Rectangle 5"/>
          <p:cNvSpPr>
            <a:spLocks noChangeArrowheads="1"/>
          </p:cNvSpPr>
          <p:nvPr/>
        </p:nvSpPr>
        <p:spPr bwMode="auto">
          <a:xfrm>
            <a:off x="609600" y="4648200"/>
            <a:ext cx="1828800" cy="685800"/>
          </a:xfrm>
          <a:prstGeom prst="rect">
            <a:avLst/>
          </a:prstGeom>
          <a:solidFill>
            <a:srgbClr val="F9D1FF"/>
          </a:solidFill>
          <a:ln w="9525">
            <a:solidFill>
              <a:schemeClr val="tx1"/>
            </a:solidFill>
            <a:round/>
            <a:headEnd/>
            <a:tailEnd/>
          </a:ln>
        </p:spPr>
        <p:txBody>
          <a:bodyPr/>
          <a:lstStyle/>
          <a:p>
            <a:pPr algn="ctr"/>
            <a:r>
              <a:rPr lang="en-US" sz="1800">
                <a:ea typeface="ＭＳ Ｐゴシック" pitchFamily="34" charset="-128"/>
                <a:cs typeface="Arial" charset="0"/>
              </a:rPr>
              <a:t>Uganda</a:t>
            </a:r>
          </a:p>
          <a:p>
            <a:pPr algn="ctr"/>
            <a:r>
              <a:rPr lang="en-US" sz="1800">
                <a:ea typeface="ＭＳ Ｐゴシック" pitchFamily="34" charset="-128"/>
                <a:cs typeface="Arial" charset="0"/>
              </a:rPr>
              <a:t>322 Enrolled</a:t>
            </a:r>
          </a:p>
        </p:txBody>
      </p:sp>
      <p:sp>
        <p:nvSpPr>
          <p:cNvPr id="873481" name="Rectangle 5"/>
          <p:cNvSpPr>
            <a:spLocks noChangeArrowheads="1"/>
          </p:cNvSpPr>
          <p:nvPr/>
        </p:nvSpPr>
        <p:spPr bwMode="auto">
          <a:xfrm>
            <a:off x="2743200" y="4648200"/>
            <a:ext cx="1828800" cy="685800"/>
          </a:xfrm>
          <a:prstGeom prst="rect">
            <a:avLst/>
          </a:prstGeom>
          <a:solidFill>
            <a:srgbClr val="F9D1FF"/>
          </a:solidFill>
          <a:ln w="9525">
            <a:solidFill>
              <a:schemeClr val="tx1"/>
            </a:solidFill>
            <a:round/>
            <a:headEnd/>
            <a:tailEnd/>
          </a:ln>
        </p:spPr>
        <p:txBody>
          <a:bodyPr/>
          <a:lstStyle/>
          <a:p>
            <a:pPr algn="ctr"/>
            <a:r>
              <a:rPr lang="en-US" sz="1800">
                <a:ea typeface="ＭＳ Ｐゴシック" pitchFamily="34" charset="-128"/>
                <a:cs typeface="Arial" charset="0"/>
              </a:rPr>
              <a:t>South Africa</a:t>
            </a:r>
          </a:p>
          <a:p>
            <a:pPr algn="ctr"/>
            <a:r>
              <a:rPr lang="en-US" sz="1800">
                <a:ea typeface="ＭＳ Ｐゴシック" pitchFamily="34" charset="-128"/>
                <a:cs typeface="Arial" charset="0"/>
              </a:rPr>
              <a:t>4,077 Enrolled</a:t>
            </a:r>
          </a:p>
        </p:txBody>
      </p:sp>
      <p:sp>
        <p:nvSpPr>
          <p:cNvPr id="873482" name="Rectangle 5"/>
          <p:cNvSpPr>
            <a:spLocks noChangeArrowheads="1"/>
          </p:cNvSpPr>
          <p:nvPr/>
        </p:nvSpPr>
        <p:spPr bwMode="auto">
          <a:xfrm>
            <a:off x="4800600" y="4648200"/>
            <a:ext cx="1828800" cy="685800"/>
          </a:xfrm>
          <a:prstGeom prst="rect">
            <a:avLst/>
          </a:prstGeom>
          <a:solidFill>
            <a:srgbClr val="F9D1FF"/>
          </a:solidFill>
          <a:ln w="9525">
            <a:solidFill>
              <a:schemeClr val="tx1"/>
            </a:solidFill>
            <a:round/>
            <a:headEnd/>
            <a:tailEnd/>
          </a:ln>
        </p:spPr>
        <p:txBody>
          <a:bodyPr/>
          <a:lstStyle/>
          <a:p>
            <a:pPr algn="ctr"/>
            <a:r>
              <a:rPr lang="en-US" sz="1800">
                <a:ea typeface="ＭＳ Ｐゴシック" pitchFamily="34" charset="-128"/>
                <a:cs typeface="Arial" charset="0"/>
              </a:rPr>
              <a:t>Zimbabwe</a:t>
            </a:r>
          </a:p>
          <a:p>
            <a:pPr algn="ctr"/>
            <a:r>
              <a:rPr lang="en-US" sz="1800">
                <a:ea typeface="ＭＳ Ｐゴシック" pitchFamily="34" charset="-128"/>
                <a:cs typeface="Arial" charset="0"/>
              </a:rPr>
              <a:t>630 Enrolled</a:t>
            </a:r>
          </a:p>
        </p:txBody>
      </p:sp>
      <p:sp>
        <p:nvSpPr>
          <p:cNvPr id="81933" name="Line 13"/>
          <p:cNvSpPr>
            <a:spLocks noChangeShapeType="1"/>
          </p:cNvSpPr>
          <p:nvPr/>
        </p:nvSpPr>
        <p:spPr bwMode="auto">
          <a:xfrm>
            <a:off x="4572000" y="2895600"/>
            <a:ext cx="0" cy="1447800"/>
          </a:xfrm>
          <a:prstGeom prst="line">
            <a:avLst/>
          </a:prstGeom>
          <a:noFill/>
          <a:ln w="9525">
            <a:solidFill>
              <a:schemeClr val="tx1"/>
            </a:solidFill>
            <a:round/>
            <a:headEnd/>
            <a:tailEnd/>
          </a:ln>
          <a:effectLst/>
          <a:extLst/>
        </p:spPr>
        <p:txBody>
          <a:bodyPr wrap="none" anchor="ctr"/>
          <a:lstStyle/>
          <a:p>
            <a:pPr>
              <a:defRPr/>
            </a:pPr>
            <a:endParaRPr lang="en-US" sz="1800">
              <a:ea typeface="ＭＳ Ｐゴシック" charset="0"/>
            </a:endParaRPr>
          </a:p>
        </p:txBody>
      </p:sp>
      <p:sp>
        <p:nvSpPr>
          <p:cNvPr id="81934" name="Line 14"/>
          <p:cNvSpPr>
            <a:spLocks noChangeShapeType="1"/>
          </p:cNvSpPr>
          <p:nvPr/>
        </p:nvSpPr>
        <p:spPr bwMode="auto">
          <a:xfrm>
            <a:off x="1447800" y="4343400"/>
            <a:ext cx="4267200" cy="0"/>
          </a:xfrm>
          <a:prstGeom prst="line">
            <a:avLst/>
          </a:prstGeom>
          <a:noFill/>
          <a:ln w="9525">
            <a:solidFill>
              <a:schemeClr val="tx1"/>
            </a:solidFill>
            <a:round/>
            <a:headEnd/>
            <a:tailEnd/>
          </a:ln>
          <a:effectLst/>
          <a:extLst/>
        </p:spPr>
        <p:txBody>
          <a:bodyPr wrap="none" anchor="ctr"/>
          <a:lstStyle/>
          <a:p>
            <a:pPr>
              <a:defRPr/>
            </a:pPr>
            <a:endParaRPr lang="en-US" sz="1800">
              <a:ea typeface="ＭＳ Ｐゴシック" charset="0"/>
            </a:endParaRPr>
          </a:p>
        </p:txBody>
      </p:sp>
      <p:sp>
        <p:nvSpPr>
          <p:cNvPr id="81935" name="Line 15"/>
          <p:cNvSpPr>
            <a:spLocks noChangeShapeType="1"/>
          </p:cNvSpPr>
          <p:nvPr/>
        </p:nvSpPr>
        <p:spPr bwMode="auto">
          <a:xfrm flipH="1">
            <a:off x="3733800" y="3733800"/>
            <a:ext cx="838200" cy="0"/>
          </a:xfrm>
          <a:prstGeom prst="line">
            <a:avLst/>
          </a:prstGeom>
          <a:noFill/>
          <a:ln w="9525">
            <a:solidFill>
              <a:schemeClr val="tx1"/>
            </a:solidFill>
            <a:round/>
            <a:headEnd/>
            <a:tailEnd/>
          </a:ln>
          <a:effectLst/>
          <a:extLst/>
        </p:spPr>
        <p:txBody>
          <a:bodyPr wrap="none" anchor="ctr"/>
          <a:lstStyle/>
          <a:p>
            <a:pPr>
              <a:defRPr/>
            </a:pPr>
            <a:endParaRPr lang="en-US" sz="1800">
              <a:ea typeface="ＭＳ Ｐゴシック" charset="0"/>
            </a:endParaRPr>
          </a:p>
        </p:txBody>
      </p:sp>
      <p:sp>
        <p:nvSpPr>
          <p:cNvPr id="81936" name="Line 16"/>
          <p:cNvSpPr>
            <a:spLocks noChangeShapeType="1"/>
          </p:cNvSpPr>
          <p:nvPr/>
        </p:nvSpPr>
        <p:spPr bwMode="auto">
          <a:xfrm>
            <a:off x="4572000" y="3429000"/>
            <a:ext cx="1447800" cy="0"/>
          </a:xfrm>
          <a:prstGeom prst="line">
            <a:avLst/>
          </a:prstGeom>
          <a:noFill/>
          <a:ln w="9525">
            <a:solidFill>
              <a:schemeClr val="tx1"/>
            </a:solidFill>
            <a:round/>
            <a:headEnd/>
            <a:tailEnd/>
          </a:ln>
          <a:effectLst/>
          <a:extLst/>
        </p:spPr>
        <p:txBody>
          <a:bodyPr wrap="none" anchor="ctr"/>
          <a:lstStyle/>
          <a:p>
            <a:pPr>
              <a:defRPr/>
            </a:pPr>
            <a:endParaRPr lang="en-US" sz="1800">
              <a:ea typeface="ＭＳ Ｐゴシック" charset="0"/>
            </a:endParaRPr>
          </a:p>
        </p:txBody>
      </p:sp>
      <p:sp>
        <p:nvSpPr>
          <p:cNvPr id="81937" name="Line 17"/>
          <p:cNvSpPr>
            <a:spLocks noChangeShapeType="1"/>
          </p:cNvSpPr>
          <p:nvPr/>
        </p:nvSpPr>
        <p:spPr bwMode="auto">
          <a:xfrm>
            <a:off x="1447800" y="4343400"/>
            <a:ext cx="0" cy="304800"/>
          </a:xfrm>
          <a:prstGeom prst="line">
            <a:avLst/>
          </a:prstGeom>
          <a:noFill/>
          <a:ln w="9525">
            <a:solidFill>
              <a:schemeClr val="tx1"/>
            </a:solidFill>
            <a:round/>
            <a:headEnd/>
            <a:tailEnd/>
          </a:ln>
          <a:effectLst/>
          <a:extLst/>
        </p:spPr>
        <p:txBody>
          <a:bodyPr wrap="none" anchor="ctr"/>
          <a:lstStyle/>
          <a:p>
            <a:pPr>
              <a:defRPr/>
            </a:pPr>
            <a:endParaRPr lang="en-US" sz="1800">
              <a:ea typeface="ＭＳ Ｐゴシック" charset="0"/>
            </a:endParaRPr>
          </a:p>
        </p:txBody>
      </p:sp>
      <p:sp>
        <p:nvSpPr>
          <p:cNvPr id="81938" name="Line 18"/>
          <p:cNvSpPr>
            <a:spLocks noChangeShapeType="1"/>
          </p:cNvSpPr>
          <p:nvPr/>
        </p:nvSpPr>
        <p:spPr bwMode="auto">
          <a:xfrm>
            <a:off x="3657600" y="4343400"/>
            <a:ext cx="0" cy="304800"/>
          </a:xfrm>
          <a:prstGeom prst="line">
            <a:avLst/>
          </a:prstGeom>
          <a:noFill/>
          <a:ln w="9525">
            <a:solidFill>
              <a:schemeClr val="tx1"/>
            </a:solidFill>
            <a:round/>
            <a:headEnd/>
            <a:tailEnd/>
          </a:ln>
          <a:effectLst/>
          <a:extLst/>
        </p:spPr>
        <p:txBody>
          <a:bodyPr wrap="none" anchor="ctr"/>
          <a:lstStyle/>
          <a:p>
            <a:pPr>
              <a:defRPr/>
            </a:pPr>
            <a:endParaRPr lang="en-US" sz="1800">
              <a:ea typeface="ＭＳ Ｐゴシック" charset="0"/>
            </a:endParaRPr>
          </a:p>
        </p:txBody>
      </p:sp>
      <p:sp>
        <p:nvSpPr>
          <p:cNvPr id="81939" name="Line 19"/>
          <p:cNvSpPr>
            <a:spLocks noChangeShapeType="1"/>
          </p:cNvSpPr>
          <p:nvPr/>
        </p:nvSpPr>
        <p:spPr bwMode="auto">
          <a:xfrm>
            <a:off x="5715000" y="4343400"/>
            <a:ext cx="0" cy="304800"/>
          </a:xfrm>
          <a:prstGeom prst="line">
            <a:avLst/>
          </a:prstGeom>
          <a:noFill/>
          <a:ln w="9525">
            <a:solidFill>
              <a:schemeClr val="tx1"/>
            </a:solidFill>
            <a:round/>
            <a:headEnd/>
            <a:tailEnd/>
          </a:ln>
          <a:effectLst/>
          <a:extLst/>
        </p:spPr>
        <p:txBody>
          <a:bodyPr wrap="none" anchor="ctr"/>
          <a:lstStyle/>
          <a:p>
            <a:pPr>
              <a:defRPr/>
            </a:pPr>
            <a:endParaRPr lang="en-US" sz="1800">
              <a:ea typeface="ＭＳ Ｐゴシック" charset="0"/>
            </a:endParaRPr>
          </a:p>
        </p:txBody>
      </p:sp>
    </p:spTree>
    <p:custDataLst>
      <p:tags r:id="rId1"/>
    </p:custDataLst>
    <p:extLst>
      <p:ext uri="{BB962C8B-B14F-4D97-AF65-F5344CB8AC3E}">
        <p14:creationId xmlns:p14="http://schemas.microsoft.com/office/powerpoint/2010/main" val="4034258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685800" y="609600"/>
            <a:ext cx="7772400" cy="838200"/>
          </a:xfrm>
        </p:spPr>
        <p:txBody>
          <a:bodyPr/>
          <a:lstStyle/>
          <a:p>
            <a:r>
              <a:rPr lang="en-US"/>
              <a:t>Rectal Microbicides</a:t>
            </a:r>
          </a:p>
        </p:txBody>
      </p:sp>
      <p:sp>
        <p:nvSpPr>
          <p:cNvPr id="862211" name="Rectangle 3"/>
          <p:cNvSpPr>
            <a:spLocks noGrp="1" noChangeArrowheads="1"/>
          </p:cNvSpPr>
          <p:nvPr>
            <p:ph type="body" idx="1"/>
          </p:nvPr>
        </p:nvSpPr>
        <p:spPr>
          <a:xfrm>
            <a:off x="609600" y="1524000"/>
            <a:ext cx="8077200" cy="4724400"/>
          </a:xfrm>
        </p:spPr>
        <p:txBody>
          <a:bodyPr/>
          <a:lstStyle/>
          <a:p>
            <a:pPr>
              <a:lnSpc>
                <a:spcPct val="90000"/>
              </a:lnSpc>
            </a:pPr>
            <a:r>
              <a:rPr lang="en-US"/>
              <a:t>Receptive anal sex common practice in MSM and heterosexuals</a:t>
            </a:r>
          </a:p>
          <a:p>
            <a:pPr>
              <a:lnSpc>
                <a:spcPct val="90000"/>
              </a:lnSpc>
            </a:pPr>
            <a:r>
              <a:rPr lang="en-US"/>
              <a:t>Proof of concept in NHP SIV/SHIV model</a:t>
            </a:r>
          </a:p>
          <a:p>
            <a:pPr lvl="1">
              <a:lnSpc>
                <a:spcPct val="90000"/>
              </a:lnSpc>
            </a:pPr>
            <a:r>
              <a:rPr lang="en-US"/>
              <a:t>Cyanovirin-N, tenofovir, MIV-150/carageenan</a:t>
            </a:r>
          </a:p>
          <a:p>
            <a:pPr>
              <a:lnSpc>
                <a:spcPct val="90000"/>
              </a:lnSpc>
            </a:pPr>
            <a:r>
              <a:rPr lang="en-US"/>
              <a:t>Phase 1 evaluation includes safety, acceptability, PK, and PD</a:t>
            </a:r>
          </a:p>
          <a:p>
            <a:pPr lvl="1">
              <a:lnSpc>
                <a:spcPct val="90000"/>
              </a:lnSpc>
            </a:pPr>
            <a:r>
              <a:rPr lang="en-US"/>
              <a:t>RMP-01 (UC781)</a:t>
            </a:r>
          </a:p>
          <a:p>
            <a:pPr lvl="1">
              <a:lnSpc>
                <a:spcPct val="90000"/>
              </a:lnSpc>
            </a:pPr>
            <a:r>
              <a:rPr lang="en-US"/>
              <a:t>RMP-02 / MTN-006 (tenofovir VF)</a:t>
            </a:r>
          </a:p>
          <a:p>
            <a:pPr lvl="1">
              <a:lnSpc>
                <a:spcPct val="90000"/>
              </a:lnSpc>
            </a:pPr>
            <a:r>
              <a:rPr lang="en-US"/>
              <a:t>MTN-007 (tenofovir RGVF)</a:t>
            </a:r>
          </a:p>
        </p:txBody>
      </p:sp>
    </p:spTree>
    <p:extLst>
      <p:ext uri="{BB962C8B-B14F-4D97-AF65-F5344CB8AC3E}">
        <p14:creationId xmlns:p14="http://schemas.microsoft.com/office/powerpoint/2010/main" val="1401241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9634" name="Rectangle 2"/>
          <p:cNvSpPr>
            <a:spLocks noGrp="1" noChangeArrowheads="1"/>
          </p:cNvSpPr>
          <p:nvPr>
            <p:ph type="title" idx="4294967295"/>
          </p:nvPr>
        </p:nvSpPr>
        <p:spPr>
          <a:xfrm>
            <a:off x="685800" y="152400"/>
            <a:ext cx="7772400" cy="1143000"/>
          </a:xfrm>
        </p:spPr>
        <p:txBody>
          <a:bodyPr anchor="b"/>
          <a:lstStyle/>
          <a:p>
            <a:r>
              <a:rPr lang="en-US"/>
              <a:t>RMP-02/MTN-006</a:t>
            </a:r>
          </a:p>
        </p:txBody>
      </p:sp>
      <p:sp>
        <p:nvSpPr>
          <p:cNvPr id="709635" name="Text Box 3"/>
          <p:cNvSpPr txBox="1">
            <a:spLocks noChangeArrowheads="1"/>
          </p:cNvSpPr>
          <p:nvPr/>
        </p:nvSpPr>
        <p:spPr bwMode="auto">
          <a:xfrm>
            <a:off x="542925" y="3232150"/>
            <a:ext cx="1409700" cy="739775"/>
          </a:xfrm>
          <a:prstGeom prst="rect">
            <a:avLst/>
          </a:prstGeom>
          <a:noFill/>
          <a:ln w="38100">
            <a:solidFill>
              <a:schemeClr val="tx1"/>
            </a:solidFill>
            <a:miter lim="800000"/>
            <a:headEnd/>
            <a:tailEnd/>
          </a:ln>
        </p:spPr>
        <p:txBody>
          <a:bodyPr wrap="none">
            <a:spAutoFit/>
          </a:bodyPr>
          <a:lstStyle/>
          <a:p>
            <a:pPr algn="ctr"/>
            <a:r>
              <a:rPr lang="en-US">
                <a:cs typeface="Arial" charset="0"/>
              </a:rPr>
              <a:t>Baseline</a:t>
            </a:r>
          </a:p>
          <a:p>
            <a:pPr algn="ctr"/>
            <a:r>
              <a:rPr lang="en-US">
                <a:cs typeface="Arial" charset="0"/>
              </a:rPr>
              <a:t>Evaluation</a:t>
            </a:r>
          </a:p>
        </p:txBody>
      </p:sp>
      <p:sp>
        <p:nvSpPr>
          <p:cNvPr id="709636" name="Text Box 4"/>
          <p:cNvSpPr txBox="1">
            <a:spLocks noChangeArrowheads="1"/>
          </p:cNvSpPr>
          <p:nvPr/>
        </p:nvSpPr>
        <p:spPr bwMode="auto">
          <a:xfrm>
            <a:off x="2439988" y="3078163"/>
            <a:ext cx="1757362" cy="1057275"/>
          </a:xfrm>
          <a:prstGeom prst="rect">
            <a:avLst/>
          </a:prstGeom>
          <a:noFill/>
          <a:ln w="50800">
            <a:solidFill>
              <a:srgbClr val="C0C0C0"/>
            </a:solidFill>
            <a:miter lim="800000"/>
            <a:headEnd/>
            <a:tailEnd/>
          </a:ln>
        </p:spPr>
        <p:txBody>
          <a:bodyPr wrap="none">
            <a:spAutoFit/>
          </a:bodyPr>
          <a:lstStyle/>
          <a:p>
            <a:pPr algn="ctr"/>
            <a:r>
              <a:rPr lang="en-US">
                <a:cs typeface="Arial" charset="0"/>
              </a:rPr>
              <a:t>Open label</a:t>
            </a:r>
          </a:p>
          <a:p>
            <a:pPr algn="ctr"/>
            <a:r>
              <a:rPr lang="en-US">
                <a:cs typeface="Arial" charset="0"/>
              </a:rPr>
              <a:t>Oral tenofovir</a:t>
            </a:r>
          </a:p>
          <a:p>
            <a:pPr algn="ctr"/>
            <a:r>
              <a:rPr lang="en-US">
                <a:cs typeface="Arial" charset="0"/>
              </a:rPr>
              <a:t>(N = 18)</a:t>
            </a:r>
          </a:p>
        </p:txBody>
      </p:sp>
      <p:sp>
        <p:nvSpPr>
          <p:cNvPr id="709637" name="Text Box 5"/>
          <p:cNvSpPr txBox="1">
            <a:spLocks noChangeArrowheads="1"/>
          </p:cNvSpPr>
          <p:nvPr/>
        </p:nvSpPr>
        <p:spPr bwMode="auto">
          <a:xfrm>
            <a:off x="4870450" y="2743200"/>
            <a:ext cx="1208088" cy="1666875"/>
          </a:xfrm>
          <a:prstGeom prst="rect">
            <a:avLst/>
          </a:prstGeom>
          <a:noFill/>
          <a:ln w="50800">
            <a:solidFill>
              <a:srgbClr val="FF0000"/>
            </a:solidFill>
            <a:miter lim="800000"/>
            <a:headEnd/>
            <a:tailEnd/>
          </a:ln>
        </p:spPr>
        <p:txBody>
          <a:bodyPr wrap="none">
            <a:spAutoFit/>
          </a:bodyPr>
          <a:lstStyle/>
          <a:p>
            <a:pPr algn="ctr"/>
            <a:r>
              <a:rPr lang="en-US">
                <a:cs typeface="Arial" charset="0"/>
              </a:rPr>
              <a:t>Single </a:t>
            </a:r>
          </a:p>
          <a:p>
            <a:pPr algn="ctr"/>
            <a:r>
              <a:rPr lang="en-US">
                <a:cs typeface="Arial" charset="0"/>
              </a:rPr>
              <a:t>rectal </a:t>
            </a:r>
          </a:p>
          <a:p>
            <a:pPr algn="ctr"/>
            <a:r>
              <a:rPr lang="en-US">
                <a:cs typeface="Arial" charset="0"/>
              </a:rPr>
              <a:t>tenofovir</a:t>
            </a:r>
          </a:p>
          <a:p>
            <a:pPr algn="ctr"/>
            <a:r>
              <a:rPr lang="en-US">
                <a:cs typeface="Arial" charset="0"/>
              </a:rPr>
              <a:t>(N = 18)</a:t>
            </a:r>
          </a:p>
          <a:p>
            <a:pPr algn="ctr"/>
            <a:r>
              <a:rPr lang="en-US">
                <a:cs typeface="Arial" charset="0"/>
              </a:rPr>
              <a:t>2:1 </a:t>
            </a:r>
          </a:p>
        </p:txBody>
      </p:sp>
      <p:sp>
        <p:nvSpPr>
          <p:cNvPr id="709638" name="Text Box 6"/>
          <p:cNvSpPr txBox="1">
            <a:spLocks noChangeArrowheads="1"/>
          </p:cNvSpPr>
          <p:nvPr/>
        </p:nvSpPr>
        <p:spPr bwMode="auto">
          <a:xfrm>
            <a:off x="6934200" y="2743200"/>
            <a:ext cx="1208088" cy="1666875"/>
          </a:xfrm>
          <a:prstGeom prst="rect">
            <a:avLst/>
          </a:prstGeom>
          <a:noFill/>
          <a:ln w="50800">
            <a:solidFill>
              <a:srgbClr val="0000FF"/>
            </a:solidFill>
            <a:miter lim="800000"/>
            <a:headEnd/>
            <a:tailEnd/>
          </a:ln>
        </p:spPr>
        <p:txBody>
          <a:bodyPr wrap="none">
            <a:spAutoFit/>
          </a:bodyPr>
          <a:lstStyle/>
          <a:p>
            <a:pPr algn="ctr"/>
            <a:r>
              <a:rPr lang="en-US">
                <a:cs typeface="Arial" charset="0"/>
              </a:rPr>
              <a:t>7 Day</a:t>
            </a:r>
          </a:p>
          <a:p>
            <a:pPr algn="ctr"/>
            <a:r>
              <a:rPr lang="en-US">
                <a:cs typeface="Arial" charset="0"/>
              </a:rPr>
              <a:t>Rectal</a:t>
            </a:r>
          </a:p>
          <a:p>
            <a:pPr algn="ctr"/>
            <a:r>
              <a:rPr lang="en-US">
                <a:cs typeface="Arial" charset="0"/>
              </a:rPr>
              <a:t>tenofovir</a:t>
            </a:r>
          </a:p>
          <a:p>
            <a:pPr algn="ctr"/>
            <a:r>
              <a:rPr lang="en-US">
                <a:cs typeface="Arial" charset="0"/>
              </a:rPr>
              <a:t>(N = 18)</a:t>
            </a:r>
          </a:p>
          <a:p>
            <a:pPr algn="ctr"/>
            <a:r>
              <a:rPr lang="en-US">
                <a:cs typeface="Arial" charset="0"/>
              </a:rPr>
              <a:t>2:1</a:t>
            </a:r>
          </a:p>
        </p:txBody>
      </p:sp>
      <p:sp>
        <p:nvSpPr>
          <p:cNvPr id="709639" name="Line 7"/>
          <p:cNvSpPr>
            <a:spLocks noChangeShapeType="1"/>
          </p:cNvSpPr>
          <p:nvPr/>
        </p:nvSpPr>
        <p:spPr bwMode="auto">
          <a:xfrm>
            <a:off x="1066800" y="5105400"/>
            <a:ext cx="6892925" cy="7938"/>
          </a:xfrm>
          <a:prstGeom prst="line">
            <a:avLst/>
          </a:prstGeom>
          <a:noFill/>
          <a:ln w="101600">
            <a:solidFill>
              <a:schemeClr val="tx1"/>
            </a:solidFill>
            <a:round/>
            <a:headEnd/>
            <a:tailEnd type="triangle" w="med" len="med"/>
          </a:ln>
        </p:spPr>
        <p:txBody>
          <a:bodyPr/>
          <a:lstStyle/>
          <a:p>
            <a:endParaRPr lang="en-US"/>
          </a:p>
        </p:txBody>
      </p:sp>
      <p:sp>
        <p:nvSpPr>
          <p:cNvPr id="709640" name="Text Box 8"/>
          <p:cNvSpPr txBox="1">
            <a:spLocks noChangeArrowheads="1"/>
          </p:cNvSpPr>
          <p:nvPr/>
        </p:nvSpPr>
        <p:spPr bwMode="auto">
          <a:xfrm>
            <a:off x="4056063" y="1951038"/>
            <a:ext cx="4705350" cy="508000"/>
          </a:xfrm>
          <a:prstGeom prst="rect">
            <a:avLst/>
          </a:prstGeom>
          <a:solidFill>
            <a:srgbClr val="CCFFCC"/>
          </a:solidFill>
          <a:ln w="50800">
            <a:solidFill>
              <a:schemeClr val="tx1"/>
            </a:solidFill>
            <a:miter lim="800000"/>
            <a:headEnd/>
            <a:tailEnd/>
          </a:ln>
        </p:spPr>
        <p:txBody>
          <a:bodyPr>
            <a:spAutoFit/>
          </a:bodyPr>
          <a:lstStyle/>
          <a:p>
            <a:pPr algn="ctr"/>
            <a:r>
              <a:rPr lang="en-US" sz="2400">
                <a:cs typeface="Arial" charset="0"/>
              </a:rPr>
              <a:t>Safety, PK / PD, acceptability</a:t>
            </a:r>
          </a:p>
        </p:txBody>
      </p:sp>
      <p:cxnSp>
        <p:nvCxnSpPr>
          <p:cNvPr id="709641" name="AutoShape 9"/>
          <p:cNvCxnSpPr>
            <a:cxnSpLocks noChangeShapeType="1"/>
            <a:stCxn id="709636" idx="1"/>
            <a:endCxn id="709635" idx="3"/>
          </p:cNvCxnSpPr>
          <p:nvPr/>
        </p:nvCxnSpPr>
        <p:spPr bwMode="auto">
          <a:xfrm flipH="1" flipV="1">
            <a:off x="1971675" y="3602038"/>
            <a:ext cx="442913" cy="4762"/>
          </a:xfrm>
          <a:prstGeom prst="straightConnector1">
            <a:avLst/>
          </a:prstGeom>
          <a:noFill/>
          <a:ln w="50800">
            <a:solidFill>
              <a:schemeClr val="tx1"/>
            </a:solidFill>
            <a:round/>
            <a:headEnd type="triangle" w="med" len="med"/>
            <a:tailEnd/>
          </a:ln>
        </p:spPr>
      </p:cxnSp>
      <p:cxnSp>
        <p:nvCxnSpPr>
          <p:cNvPr id="709642" name="AutoShape 10"/>
          <p:cNvCxnSpPr>
            <a:cxnSpLocks noChangeShapeType="1"/>
          </p:cNvCxnSpPr>
          <p:nvPr/>
        </p:nvCxnSpPr>
        <p:spPr bwMode="auto">
          <a:xfrm flipV="1">
            <a:off x="4191000" y="3581400"/>
            <a:ext cx="623888" cy="11113"/>
          </a:xfrm>
          <a:prstGeom prst="straightConnector1">
            <a:avLst/>
          </a:prstGeom>
          <a:noFill/>
          <a:ln w="50800">
            <a:solidFill>
              <a:schemeClr val="tx1"/>
            </a:solidFill>
            <a:round/>
            <a:headEnd/>
            <a:tailEnd type="triangle" w="med" len="med"/>
          </a:ln>
        </p:spPr>
      </p:cxnSp>
      <p:cxnSp>
        <p:nvCxnSpPr>
          <p:cNvPr id="709643" name="AutoShape 11"/>
          <p:cNvCxnSpPr>
            <a:cxnSpLocks noChangeShapeType="1"/>
            <a:stCxn id="709637" idx="3"/>
            <a:endCxn id="709638" idx="1"/>
          </p:cNvCxnSpPr>
          <p:nvPr/>
        </p:nvCxnSpPr>
        <p:spPr bwMode="auto">
          <a:xfrm>
            <a:off x="6103938" y="3576638"/>
            <a:ext cx="804862" cy="0"/>
          </a:xfrm>
          <a:prstGeom prst="straightConnector1">
            <a:avLst/>
          </a:prstGeom>
          <a:noFill/>
          <a:ln w="50800">
            <a:solidFill>
              <a:schemeClr val="tx1"/>
            </a:solidFill>
            <a:round/>
            <a:headEnd/>
            <a:tailEnd type="triangle" w="med" len="med"/>
          </a:ln>
        </p:spPr>
      </p:cxnSp>
      <p:sp>
        <p:nvSpPr>
          <p:cNvPr id="709644" name="Line 12"/>
          <p:cNvSpPr>
            <a:spLocks noChangeShapeType="1"/>
          </p:cNvSpPr>
          <p:nvPr/>
        </p:nvSpPr>
        <p:spPr bwMode="auto">
          <a:xfrm>
            <a:off x="4495800" y="2514600"/>
            <a:ext cx="0" cy="906463"/>
          </a:xfrm>
          <a:prstGeom prst="line">
            <a:avLst/>
          </a:prstGeom>
          <a:noFill/>
          <a:ln w="50800">
            <a:solidFill>
              <a:schemeClr val="tx1"/>
            </a:solidFill>
            <a:round/>
            <a:headEnd/>
            <a:tailEnd type="triangle" w="med" len="med"/>
          </a:ln>
        </p:spPr>
        <p:txBody>
          <a:bodyPr/>
          <a:lstStyle/>
          <a:p>
            <a:endParaRPr lang="en-US"/>
          </a:p>
        </p:txBody>
      </p:sp>
      <p:sp>
        <p:nvSpPr>
          <p:cNvPr id="709645" name="Line 13"/>
          <p:cNvSpPr>
            <a:spLocks noChangeShapeType="1"/>
          </p:cNvSpPr>
          <p:nvPr/>
        </p:nvSpPr>
        <p:spPr bwMode="auto">
          <a:xfrm>
            <a:off x="6477000" y="2514600"/>
            <a:ext cx="0" cy="906463"/>
          </a:xfrm>
          <a:prstGeom prst="line">
            <a:avLst/>
          </a:prstGeom>
          <a:noFill/>
          <a:ln w="50800">
            <a:solidFill>
              <a:schemeClr val="tx1"/>
            </a:solidFill>
            <a:round/>
            <a:headEnd/>
            <a:tailEnd type="triangle" w="med" len="med"/>
          </a:ln>
        </p:spPr>
        <p:txBody>
          <a:bodyPr/>
          <a:lstStyle/>
          <a:p>
            <a:endParaRPr lang="en-US"/>
          </a:p>
        </p:txBody>
      </p:sp>
      <p:sp>
        <p:nvSpPr>
          <p:cNvPr id="709646" name="Line 14"/>
          <p:cNvSpPr>
            <a:spLocks noChangeShapeType="1"/>
          </p:cNvSpPr>
          <p:nvPr/>
        </p:nvSpPr>
        <p:spPr bwMode="auto">
          <a:xfrm>
            <a:off x="8458200" y="2514600"/>
            <a:ext cx="0" cy="906463"/>
          </a:xfrm>
          <a:prstGeom prst="line">
            <a:avLst/>
          </a:prstGeom>
          <a:noFill/>
          <a:ln w="50800">
            <a:solidFill>
              <a:schemeClr val="tx1"/>
            </a:solidFill>
            <a:round/>
            <a:headEnd/>
            <a:tailEnd type="triangle" w="med" len="med"/>
          </a:ln>
        </p:spPr>
        <p:txBody>
          <a:bodyPr/>
          <a:lstStyle/>
          <a:p>
            <a:endParaRPr lang="en-US"/>
          </a:p>
        </p:txBody>
      </p:sp>
      <p:sp>
        <p:nvSpPr>
          <p:cNvPr id="709647" name="Text Box 15"/>
          <p:cNvSpPr txBox="1">
            <a:spLocks noChangeArrowheads="1"/>
          </p:cNvSpPr>
          <p:nvPr/>
        </p:nvSpPr>
        <p:spPr bwMode="auto">
          <a:xfrm>
            <a:off x="365125" y="5980113"/>
            <a:ext cx="2806700" cy="396875"/>
          </a:xfrm>
          <a:prstGeom prst="rect">
            <a:avLst/>
          </a:prstGeom>
          <a:noFill/>
          <a:ln w="9525">
            <a:noFill/>
            <a:miter lim="800000"/>
            <a:headEnd/>
            <a:tailEnd/>
          </a:ln>
        </p:spPr>
        <p:txBody>
          <a:bodyPr wrap="none">
            <a:spAutoFit/>
          </a:bodyPr>
          <a:lstStyle/>
          <a:p>
            <a:r>
              <a:rPr lang="en-US">
                <a:cs typeface="Arial" charset="0"/>
              </a:rPr>
              <a:t>Anton et al. CROI 2011</a:t>
            </a:r>
          </a:p>
        </p:txBody>
      </p:sp>
    </p:spTree>
    <p:extLst>
      <p:ext uri="{BB962C8B-B14F-4D97-AF65-F5344CB8AC3E}">
        <p14:creationId xmlns:p14="http://schemas.microsoft.com/office/powerpoint/2010/main" val="2249917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4"/>
          <p:cNvSpPr>
            <a:spLocks noGrp="1" noChangeArrowheads="1"/>
          </p:cNvSpPr>
          <p:nvPr>
            <p:ph type="title" idx="4294967295"/>
          </p:nvPr>
        </p:nvSpPr>
        <p:spPr>
          <a:xfrm>
            <a:off x="685800" y="609600"/>
            <a:ext cx="7772400" cy="838200"/>
          </a:xfrm>
        </p:spPr>
        <p:txBody>
          <a:bodyPr anchor="b"/>
          <a:lstStyle/>
          <a:p>
            <a:r>
              <a:rPr lang="en-US"/>
              <a:t>PK/PD Relationship</a:t>
            </a:r>
          </a:p>
        </p:txBody>
      </p:sp>
      <p:pic>
        <p:nvPicPr>
          <p:cNvPr id="714755" name="Picture 2"/>
          <p:cNvPicPr>
            <a:picLocks noChangeAspect="1" noChangeArrowheads="1"/>
          </p:cNvPicPr>
          <p:nvPr/>
        </p:nvPicPr>
        <p:blipFill>
          <a:blip r:embed="rId3" cstate="print"/>
          <a:srcRect/>
          <a:stretch>
            <a:fillRect/>
          </a:stretch>
        </p:blipFill>
        <p:spPr bwMode="auto">
          <a:xfrm>
            <a:off x="533400" y="1600200"/>
            <a:ext cx="8001000" cy="4921250"/>
          </a:xfrm>
          <a:prstGeom prst="rect">
            <a:avLst/>
          </a:prstGeom>
          <a:noFill/>
          <a:ln w="9525">
            <a:noFill/>
            <a:miter lim="800000"/>
            <a:headEnd/>
            <a:tailEnd/>
          </a:ln>
        </p:spPr>
      </p:pic>
    </p:spTree>
    <p:extLst>
      <p:ext uri="{BB962C8B-B14F-4D97-AF65-F5344CB8AC3E}">
        <p14:creationId xmlns:p14="http://schemas.microsoft.com/office/powerpoint/2010/main" val="32255350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09600" y="304800"/>
            <a:ext cx="7772400" cy="1143000"/>
          </a:xfrm>
        </p:spPr>
        <p:txBody>
          <a:bodyPr/>
          <a:lstStyle/>
          <a:p>
            <a:r>
              <a:rPr lang="en-US"/>
              <a:t>Unanswered Questions</a:t>
            </a:r>
          </a:p>
        </p:txBody>
      </p:sp>
      <p:sp>
        <p:nvSpPr>
          <p:cNvPr id="863235" name="Rectangle 3"/>
          <p:cNvSpPr>
            <a:spLocks noGrp="1" noChangeArrowheads="1"/>
          </p:cNvSpPr>
          <p:nvPr>
            <p:ph type="body" idx="1"/>
          </p:nvPr>
        </p:nvSpPr>
        <p:spPr>
          <a:xfrm>
            <a:off x="685800" y="1371600"/>
            <a:ext cx="7772400" cy="4495800"/>
          </a:xfrm>
        </p:spPr>
        <p:txBody>
          <a:bodyPr/>
          <a:lstStyle/>
          <a:p>
            <a:pPr>
              <a:lnSpc>
                <a:spcPct val="90000"/>
              </a:lnSpc>
            </a:pPr>
            <a:r>
              <a:rPr lang="en-US"/>
              <a:t>PrEP and ART resistance</a:t>
            </a:r>
          </a:p>
          <a:p>
            <a:pPr lvl="1">
              <a:lnSpc>
                <a:spcPct val="90000"/>
              </a:lnSpc>
            </a:pPr>
            <a:r>
              <a:rPr lang="en-US"/>
              <a:t>MTN-009 &amp; MTN-015</a:t>
            </a:r>
          </a:p>
          <a:p>
            <a:pPr>
              <a:lnSpc>
                <a:spcPct val="90000"/>
              </a:lnSpc>
            </a:pPr>
            <a:r>
              <a:rPr lang="en-US"/>
              <a:t>Differential safety and efficacy between oral and topical PrEP</a:t>
            </a:r>
          </a:p>
          <a:p>
            <a:pPr lvl="1">
              <a:lnSpc>
                <a:spcPct val="90000"/>
              </a:lnSpc>
            </a:pPr>
            <a:r>
              <a:rPr lang="en-US"/>
              <a:t>VOICE study</a:t>
            </a:r>
          </a:p>
          <a:p>
            <a:pPr>
              <a:lnSpc>
                <a:spcPct val="90000"/>
              </a:lnSpc>
            </a:pPr>
            <a:r>
              <a:rPr lang="en-US"/>
              <a:t>Use of topical PrEP in adolescents</a:t>
            </a:r>
          </a:p>
          <a:p>
            <a:pPr lvl="1">
              <a:lnSpc>
                <a:spcPct val="90000"/>
              </a:lnSpc>
            </a:pPr>
            <a:r>
              <a:rPr lang="en-US"/>
              <a:t>MTN-021</a:t>
            </a:r>
          </a:p>
          <a:p>
            <a:pPr>
              <a:lnSpc>
                <a:spcPct val="90000"/>
              </a:lnSpc>
            </a:pPr>
            <a:r>
              <a:rPr lang="en-US"/>
              <a:t>Use of PREP in pregnancy</a:t>
            </a:r>
          </a:p>
          <a:p>
            <a:pPr lvl="1">
              <a:lnSpc>
                <a:spcPct val="90000"/>
              </a:lnSpc>
            </a:pPr>
            <a:r>
              <a:rPr lang="en-US"/>
              <a:t>MTN-002, MTN-016, and MTN-019</a:t>
            </a:r>
          </a:p>
        </p:txBody>
      </p:sp>
    </p:spTree>
    <p:extLst>
      <p:ext uri="{BB962C8B-B14F-4D97-AF65-F5344CB8AC3E}">
        <p14:creationId xmlns:p14="http://schemas.microsoft.com/office/powerpoint/2010/main" val="579521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Estimated global infections from NSI</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67452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716016" y="6309320"/>
            <a:ext cx="1819729" cy="400110"/>
          </a:xfrm>
          <a:prstGeom prst="rect">
            <a:avLst/>
          </a:prstGeom>
          <a:noFill/>
        </p:spPr>
        <p:txBody>
          <a:bodyPr wrap="none" rtlCol="0">
            <a:spAutoFit/>
          </a:bodyPr>
          <a:lstStyle/>
          <a:p>
            <a:r>
              <a:rPr lang="en-US" sz="2000" dirty="0" smtClean="0"/>
              <a:t>70,000-150,000</a:t>
            </a:r>
            <a:endParaRPr lang="en-GB" sz="2000" dirty="0"/>
          </a:p>
        </p:txBody>
      </p:sp>
    </p:spTree>
    <p:extLst>
      <p:ext uri="{BB962C8B-B14F-4D97-AF65-F5344CB8AC3E}">
        <p14:creationId xmlns:p14="http://schemas.microsoft.com/office/powerpoint/2010/main" val="408883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cs typeface="Times New Roman" pitchFamily="18" charset="0"/>
              </a:rPr>
              <a:t>Relative Risk of HIV Infection After NSI</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0882071"/>
              </p:ext>
            </p:extLst>
          </p:nvPr>
        </p:nvGraphicFramePr>
        <p:xfrm>
          <a:off x="457200" y="1600200"/>
          <a:ext cx="8229600" cy="4267200"/>
        </p:xfrm>
        <a:graphic>
          <a:graphicData uri="http://schemas.openxmlformats.org/drawingml/2006/table">
            <a:tbl>
              <a:tblPr firstRow="1" bandRow="1">
                <a:tableStyleId>{073A0DAA-6AF3-43AB-8588-CEC1D06C72B9}</a:tableStyleId>
              </a:tblPr>
              <a:tblGrid>
                <a:gridCol w="4042792"/>
                <a:gridCol w="2520280"/>
                <a:gridCol w="1666528"/>
              </a:tblGrid>
              <a:tr h="370840">
                <a:tc>
                  <a:txBody>
                    <a:bodyPr/>
                    <a:lstStyle/>
                    <a:p>
                      <a:pPr algn="ctr"/>
                      <a:r>
                        <a:rPr lang="en-US" sz="2400" dirty="0" smtClean="0"/>
                        <a:t>RISK FACTORS</a:t>
                      </a:r>
                      <a:endParaRPr lang="en-GB" sz="2400" dirty="0"/>
                    </a:p>
                  </a:txBody>
                  <a:tcPr/>
                </a:tc>
                <a:tc>
                  <a:txBody>
                    <a:bodyPr/>
                    <a:lstStyle/>
                    <a:p>
                      <a:pPr algn="ctr"/>
                      <a:r>
                        <a:rPr lang="en-US" sz="2400" dirty="0" smtClean="0"/>
                        <a:t>ADJUSTED ODDS RATIO</a:t>
                      </a:r>
                      <a:endParaRPr lang="en-GB" sz="2400" dirty="0"/>
                    </a:p>
                  </a:txBody>
                  <a:tcPr/>
                </a:tc>
                <a:tc>
                  <a:txBody>
                    <a:bodyPr/>
                    <a:lstStyle/>
                    <a:p>
                      <a:pPr algn="ctr"/>
                      <a:r>
                        <a:rPr lang="en-US" sz="2400" dirty="0" smtClean="0"/>
                        <a:t>95% CI</a:t>
                      </a:r>
                      <a:endParaRPr lang="en-GB" sz="2400" dirty="0"/>
                    </a:p>
                  </a:txBody>
                  <a:tcPr/>
                </a:tc>
              </a:tr>
              <a:tr h="370840">
                <a:tc>
                  <a:txBody>
                    <a:bodyPr/>
                    <a:lstStyle/>
                    <a:p>
                      <a:r>
                        <a:rPr lang="en-US" sz="2800" dirty="0" smtClean="0"/>
                        <a:t>Deep injury</a:t>
                      </a:r>
                      <a:endParaRPr lang="en-GB" sz="2800" dirty="0"/>
                    </a:p>
                  </a:txBody>
                  <a:tcPr/>
                </a:tc>
                <a:tc>
                  <a:txBody>
                    <a:bodyPr/>
                    <a:lstStyle/>
                    <a:p>
                      <a:pPr algn="ctr"/>
                      <a:r>
                        <a:rPr lang="en-US" sz="2800" dirty="0" smtClean="0"/>
                        <a:t>16.1</a:t>
                      </a:r>
                      <a:endParaRPr lang="en-GB" sz="2800" dirty="0"/>
                    </a:p>
                  </a:txBody>
                  <a:tcPr/>
                </a:tc>
                <a:tc>
                  <a:txBody>
                    <a:bodyPr/>
                    <a:lstStyle/>
                    <a:p>
                      <a:pPr algn="ctr"/>
                      <a:r>
                        <a:rPr lang="en-US" sz="2800" dirty="0" smtClean="0"/>
                        <a:t>6.1-44.6</a:t>
                      </a:r>
                      <a:endParaRPr lang="en-GB" sz="2800" dirty="0"/>
                    </a:p>
                  </a:txBody>
                  <a:tcPr/>
                </a:tc>
              </a:tr>
              <a:tr h="370840">
                <a:tc>
                  <a:txBody>
                    <a:bodyPr/>
                    <a:lstStyle/>
                    <a:p>
                      <a:r>
                        <a:rPr lang="en-US" sz="2800" dirty="0" smtClean="0"/>
                        <a:t>Visible blood on device</a:t>
                      </a:r>
                      <a:endParaRPr lang="en-GB" sz="2800" dirty="0"/>
                    </a:p>
                  </a:txBody>
                  <a:tcPr/>
                </a:tc>
                <a:tc>
                  <a:txBody>
                    <a:bodyPr/>
                    <a:lstStyle/>
                    <a:p>
                      <a:pPr algn="ctr"/>
                      <a:r>
                        <a:rPr lang="en-US" sz="2800" dirty="0" smtClean="0"/>
                        <a:t>5.2</a:t>
                      </a:r>
                      <a:endParaRPr lang="en-GB" sz="2800" dirty="0"/>
                    </a:p>
                  </a:txBody>
                  <a:tcPr/>
                </a:tc>
                <a:tc>
                  <a:txBody>
                    <a:bodyPr/>
                    <a:lstStyle/>
                    <a:p>
                      <a:pPr algn="ctr"/>
                      <a:r>
                        <a:rPr lang="en-US" sz="2800" dirty="0" smtClean="0"/>
                        <a:t>1.8-17.7</a:t>
                      </a:r>
                      <a:endParaRPr lang="en-GB" sz="2800" dirty="0"/>
                    </a:p>
                  </a:txBody>
                  <a:tcPr/>
                </a:tc>
              </a:tr>
              <a:tr h="370840">
                <a:tc>
                  <a:txBody>
                    <a:bodyPr/>
                    <a:lstStyle/>
                    <a:p>
                      <a:r>
                        <a:rPr lang="en-US" sz="2800" dirty="0" smtClean="0"/>
                        <a:t>Needle</a:t>
                      </a:r>
                      <a:r>
                        <a:rPr lang="en-US" sz="2800" baseline="0" dirty="0" smtClean="0"/>
                        <a:t> placed directly in artery or vein</a:t>
                      </a:r>
                      <a:endParaRPr lang="en-GB" sz="2800" dirty="0"/>
                    </a:p>
                  </a:txBody>
                  <a:tcPr/>
                </a:tc>
                <a:tc>
                  <a:txBody>
                    <a:bodyPr/>
                    <a:lstStyle/>
                    <a:p>
                      <a:pPr algn="ctr"/>
                      <a:r>
                        <a:rPr lang="en-US" sz="2800" dirty="0" smtClean="0"/>
                        <a:t>5.1</a:t>
                      </a:r>
                      <a:endParaRPr lang="en-GB" sz="2800" dirty="0"/>
                    </a:p>
                  </a:txBody>
                  <a:tcPr/>
                </a:tc>
                <a:tc>
                  <a:txBody>
                    <a:bodyPr/>
                    <a:lstStyle/>
                    <a:p>
                      <a:pPr algn="ctr"/>
                      <a:r>
                        <a:rPr lang="en-US" sz="2800" dirty="0" smtClean="0"/>
                        <a:t>1.9-14.8</a:t>
                      </a:r>
                      <a:endParaRPr lang="en-GB" sz="2800" dirty="0"/>
                    </a:p>
                  </a:txBody>
                  <a:tcPr/>
                </a:tc>
              </a:tr>
              <a:tr h="370840">
                <a:tc>
                  <a:txBody>
                    <a:bodyPr/>
                    <a:lstStyle/>
                    <a:p>
                      <a:r>
                        <a:rPr lang="en-US" sz="2800" dirty="0" smtClean="0"/>
                        <a:t>Terminal</a:t>
                      </a:r>
                      <a:r>
                        <a:rPr lang="en-US" sz="2800" baseline="0" dirty="0" smtClean="0"/>
                        <a:t> illness in source patient</a:t>
                      </a:r>
                      <a:endParaRPr lang="en-GB" sz="2800" dirty="0"/>
                    </a:p>
                  </a:txBody>
                  <a:tcPr/>
                </a:tc>
                <a:tc>
                  <a:txBody>
                    <a:bodyPr/>
                    <a:lstStyle/>
                    <a:p>
                      <a:pPr algn="ctr"/>
                      <a:r>
                        <a:rPr lang="en-US" sz="2800" dirty="0" smtClean="0"/>
                        <a:t>6.4</a:t>
                      </a:r>
                      <a:endParaRPr lang="en-GB" sz="2800" dirty="0"/>
                    </a:p>
                  </a:txBody>
                  <a:tcPr/>
                </a:tc>
                <a:tc>
                  <a:txBody>
                    <a:bodyPr/>
                    <a:lstStyle/>
                    <a:p>
                      <a:pPr algn="ctr"/>
                      <a:r>
                        <a:rPr lang="en-US" sz="2800" dirty="0" smtClean="0"/>
                        <a:t>2.2-18.9</a:t>
                      </a:r>
                      <a:endParaRPr lang="en-GB" sz="2800" dirty="0"/>
                    </a:p>
                  </a:txBody>
                  <a:tcPr/>
                </a:tc>
              </a:tr>
              <a:tr h="370840">
                <a:tc>
                  <a:txBody>
                    <a:bodyPr/>
                    <a:lstStyle/>
                    <a:p>
                      <a:r>
                        <a:rPr lang="en-US" sz="2800" dirty="0" smtClean="0"/>
                        <a:t>Post exposure use of AZT</a:t>
                      </a:r>
                      <a:endParaRPr lang="en-GB" sz="2800" dirty="0"/>
                    </a:p>
                  </a:txBody>
                  <a:tcPr/>
                </a:tc>
                <a:tc>
                  <a:txBody>
                    <a:bodyPr/>
                    <a:lstStyle/>
                    <a:p>
                      <a:pPr algn="ctr"/>
                      <a:r>
                        <a:rPr lang="en-US" sz="2800" dirty="0" smtClean="0"/>
                        <a:t>0.2</a:t>
                      </a:r>
                      <a:endParaRPr lang="en-GB" sz="2800" dirty="0"/>
                    </a:p>
                  </a:txBody>
                  <a:tcPr/>
                </a:tc>
                <a:tc>
                  <a:txBody>
                    <a:bodyPr/>
                    <a:lstStyle/>
                    <a:p>
                      <a:pPr algn="ctr"/>
                      <a:r>
                        <a:rPr lang="en-US" sz="2800" dirty="0" smtClean="0"/>
                        <a:t>0.1-0.6</a:t>
                      </a:r>
                      <a:endParaRPr lang="en-GB" sz="2800" dirty="0"/>
                    </a:p>
                  </a:txBody>
                  <a:tcPr/>
                </a:tc>
              </a:tr>
            </a:tbl>
          </a:graphicData>
        </a:graphic>
      </p:graphicFrame>
    </p:spTree>
    <p:extLst>
      <p:ext uri="{BB962C8B-B14F-4D97-AF65-F5344CB8AC3E}">
        <p14:creationId xmlns:p14="http://schemas.microsoft.com/office/powerpoint/2010/main" val="347593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GB" dirty="0"/>
          </a:p>
        </p:txBody>
      </p:sp>
      <p:sp>
        <p:nvSpPr>
          <p:cNvPr id="3" name="Content Placeholder 2"/>
          <p:cNvSpPr>
            <a:spLocks noGrp="1"/>
          </p:cNvSpPr>
          <p:nvPr>
            <p:ph idx="1"/>
          </p:nvPr>
        </p:nvSpPr>
        <p:spPr/>
        <p:txBody>
          <a:bodyPr>
            <a:normAutofit/>
          </a:bodyPr>
          <a:lstStyle/>
          <a:p>
            <a:r>
              <a:rPr lang="en-US" dirty="0" smtClean="0"/>
              <a:t>First aid</a:t>
            </a:r>
          </a:p>
          <a:p>
            <a:r>
              <a:rPr lang="en-US" dirty="0" smtClean="0"/>
              <a:t>Decide if PEP appropriate</a:t>
            </a:r>
          </a:p>
          <a:p>
            <a:pPr lvl="1"/>
            <a:r>
              <a:rPr lang="en-US" dirty="0" smtClean="0"/>
              <a:t>Significant exposure to definite/very probable HIV</a:t>
            </a:r>
          </a:p>
          <a:p>
            <a:pPr lvl="1"/>
            <a:r>
              <a:rPr lang="en-US" dirty="0" smtClean="0"/>
              <a:t>Appropriate timing (ASAP, &lt;72 hours)</a:t>
            </a:r>
          </a:p>
          <a:p>
            <a:r>
              <a:rPr lang="en-US" dirty="0" smtClean="0"/>
              <a:t>Test source</a:t>
            </a:r>
          </a:p>
          <a:p>
            <a:pPr lvl="1"/>
            <a:r>
              <a:rPr lang="en-US" dirty="0" smtClean="0"/>
              <a:t>UNIVERSAL approach (local guidelines) reduces</a:t>
            </a:r>
          </a:p>
          <a:p>
            <a:pPr lvl="2"/>
            <a:r>
              <a:rPr lang="en-US" dirty="0" smtClean="0"/>
              <a:t>Difficult decisions</a:t>
            </a:r>
          </a:p>
          <a:p>
            <a:pPr lvl="2"/>
            <a:r>
              <a:rPr lang="en-US" dirty="0" smtClean="0"/>
              <a:t>Perceived discrimination</a:t>
            </a:r>
          </a:p>
          <a:p>
            <a:pPr lvl="1"/>
            <a:endParaRPr lang="en-US" dirty="0" smtClean="0"/>
          </a:p>
        </p:txBody>
      </p:sp>
    </p:spTree>
    <p:extLst>
      <p:ext uri="{BB962C8B-B14F-4D97-AF65-F5344CB8AC3E}">
        <p14:creationId xmlns:p14="http://schemas.microsoft.com/office/powerpoint/2010/main" val="308340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exposure: estimated risks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0379969"/>
              </p:ext>
            </p:extLst>
          </p:nvPr>
        </p:nvGraphicFramePr>
        <p:xfrm>
          <a:off x="457200" y="1600200"/>
          <a:ext cx="8229600" cy="4531360"/>
        </p:xfrm>
        <a:graphic>
          <a:graphicData uri="http://schemas.openxmlformats.org/drawingml/2006/table">
            <a:tbl>
              <a:tblPr firstRow="1" bandRow="1">
                <a:tableStyleId>{073A0DAA-6AF3-43AB-8588-CEC1D06C72B9}</a:tableStyleId>
              </a:tblPr>
              <a:tblGrid>
                <a:gridCol w="4114800"/>
                <a:gridCol w="4114800"/>
              </a:tblGrid>
              <a:tr h="370840">
                <a:tc>
                  <a:txBody>
                    <a:bodyPr/>
                    <a:lstStyle/>
                    <a:p>
                      <a:pPr algn="ctr"/>
                      <a:r>
                        <a:rPr lang="en-US" sz="2400" dirty="0" smtClean="0"/>
                        <a:t>TYPE OF EXPOSURE</a:t>
                      </a:r>
                      <a:endParaRPr lang="en-GB" sz="2400" dirty="0"/>
                    </a:p>
                  </a:txBody>
                  <a:tcPr/>
                </a:tc>
                <a:tc>
                  <a:txBody>
                    <a:bodyPr/>
                    <a:lstStyle/>
                    <a:p>
                      <a:pPr algn="ctr"/>
                      <a:r>
                        <a:rPr lang="en-US" sz="2400" dirty="0" smtClean="0"/>
                        <a:t>ESTIMATED MEDIAN</a:t>
                      </a:r>
                      <a:r>
                        <a:rPr lang="en-US" sz="2400" baseline="0" dirty="0" smtClean="0"/>
                        <a:t> (RANGE) </a:t>
                      </a:r>
                      <a:r>
                        <a:rPr lang="en-US" sz="2400" dirty="0" smtClean="0"/>
                        <a:t>RISK PER</a:t>
                      </a:r>
                      <a:r>
                        <a:rPr lang="en-US" sz="2400" baseline="0" dirty="0" smtClean="0"/>
                        <a:t> EXPOSURE</a:t>
                      </a:r>
                      <a:endParaRPr lang="en-GB" sz="2400" dirty="0"/>
                    </a:p>
                  </a:txBody>
                  <a:tcPr/>
                </a:tc>
              </a:tr>
              <a:tr h="370840">
                <a:tc>
                  <a:txBody>
                    <a:bodyPr/>
                    <a:lstStyle/>
                    <a:p>
                      <a:r>
                        <a:rPr lang="en-US" dirty="0" smtClean="0"/>
                        <a:t>Receptive</a:t>
                      </a:r>
                      <a:r>
                        <a:rPr lang="en-US" baseline="0" dirty="0" smtClean="0"/>
                        <a:t> anal intercourse</a:t>
                      </a:r>
                      <a:endParaRPr lang="en-GB" dirty="0"/>
                    </a:p>
                  </a:txBody>
                  <a:tcPr/>
                </a:tc>
                <a:tc>
                  <a:txBody>
                    <a:bodyPr/>
                    <a:lstStyle/>
                    <a:p>
                      <a:pPr algn="ctr"/>
                      <a:r>
                        <a:rPr lang="en-US" dirty="0" smtClean="0"/>
                        <a:t>1.11%</a:t>
                      </a:r>
                      <a:r>
                        <a:rPr lang="en-US" baseline="0" dirty="0" smtClean="0"/>
                        <a:t> (0.042-3.0%)</a:t>
                      </a:r>
                      <a:endParaRPr lang="en-GB" dirty="0"/>
                    </a:p>
                  </a:txBody>
                  <a:tcPr/>
                </a:tc>
              </a:tr>
              <a:tr h="370840">
                <a:tc>
                  <a:txBody>
                    <a:bodyPr/>
                    <a:lstStyle/>
                    <a:p>
                      <a:r>
                        <a:rPr lang="en-US" dirty="0" smtClean="0"/>
                        <a:t>Insertive anal intercourse</a:t>
                      </a:r>
                      <a:endParaRPr lang="en-GB" dirty="0"/>
                    </a:p>
                  </a:txBody>
                  <a:tcPr/>
                </a:tc>
                <a:tc>
                  <a:txBody>
                    <a:bodyPr/>
                    <a:lstStyle/>
                    <a:p>
                      <a:pPr algn="ctr"/>
                      <a:r>
                        <a:rPr lang="en-US" dirty="0" smtClean="0"/>
                        <a:t>0.06% (0.06-0.065%)</a:t>
                      </a:r>
                      <a:endParaRPr lang="en-GB" dirty="0"/>
                    </a:p>
                  </a:txBody>
                  <a:tcPr/>
                </a:tc>
              </a:tr>
              <a:tr h="370840">
                <a:tc>
                  <a:txBody>
                    <a:bodyPr/>
                    <a:lstStyle/>
                    <a:p>
                      <a:r>
                        <a:rPr lang="en-US" dirty="0" smtClean="0"/>
                        <a:t>Receptive</a:t>
                      </a:r>
                      <a:r>
                        <a:rPr lang="en-US" baseline="0" dirty="0" smtClean="0"/>
                        <a:t> vaginal intercourse</a:t>
                      </a:r>
                      <a:endParaRPr lang="en-GB" dirty="0"/>
                    </a:p>
                  </a:txBody>
                  <a:tcPr/>
                </a:tc>
                <a:tc>
                  <a:txBody>
                    <a:bodyPr/>
                    <a:lstStyle/>
                    <a:p>
                      <a:pPr algn="ctr"/>
                      <a:r>
                        <a:rPr lang="en-US" dirty="0" smtClean="0"/>
                        <a:t>0.1%</a:t>
                      </a:r>
                      <a:r>
                        <a:rPr lang="en-US" baseline="0" dirty="0" smtClean="0"/>
                        <a:t> (0.04-0.32%)</a:t>
                      </a:r>
                      <a:endParaRPr lang="en-GB" dirty="0"/>
                    </a:p>
                  </a:txBody>
                  <a:tcPr/>
                </a:tc>
              </a:tr>
              <a:tr h="370840">
                <a:tc>
                  <a:txBody>
                    <a:bodyPr/>
                    <a:lstStyle/>
                    <a:p>
                      <a:r>
                        <a:rPr lang="en-US" dirty="0" smtClean="0"/>
                        <a:t>Insertive vaginal intercourse</a:t>
                      </a:r>
                      <a:endParaRPr lang="en-GB" dirty="0"/>
                    </a:p>
                  </a:txBody>
                  <a:tcPr/>
                </a:tc>
                <a:tc>
                  <a:txBody>
                    <a:bodyPr/>
                    <a:lstStyle/>
                    <a:p>
                      <a:pPr algn="ctr"/>
                      <a:r>
                        <a:rPr lang="en-US" dirty="0" smtClean="0"/>
                        <a:t>0.082% (0.011-0.38%)</a:t>
                      </a:r>
                      <a:endParaRPr lang="en-GB" dirty="0"/>
                    </a:p>
                  </a:txBody>
                  <a:tcPr/>
                </a:tc>
              </a:tr>
              <a:tr h="370840">
                <a:tc>
                  <a:txBody>
                    <a:bodyPr/>
                    <a:lstStyle/>
                    <a:p>
                      <a:r>
                        <a:rPr lang="en-US" dirty="0" smtClean="0"/>
                        <a:t>Receptive</a:t>
                      </a:r>
                      <a:r>
                        <a:rPr lang="en-US" baseline="0" dirty="0" smtClean="0"/>
                        <a:t> oral sex (fellatio)</a:t>
                      </a:r>
                      <a:endParaRPr lang="en-GB" dirty="0"/>
                    </a:p>
                  </a:txBody>
                  <a:tcPr/>
                </a:tc>
                <a:tc>
                  <a:txBody>
                    <a:bodyPr/>
                    <a:lstStyle/>
                    <a:p>
                      <a:pPr algn="ctr"/>
                      <a:r>
                        <a:rPr lang="en-US" dirty="0" smtClean="0"/>
                        <a:t>0.02% (0-0.04%)</a:t>
                      </a:r>
                      <a:endParaRPr lang="en-GB" dirty="0"/>
                    </a:p>
                  </a:txBody>
                  <a:tcPr/>
                </a:tc>
              </a:tr>
              <a:tr h="370840">
                <a:tc>
                  <a:txBody>
                    <a:bodyPr/>
                    <a:lstStyle/>
                    <a:p>
                      <a:r>
                        <a:rPr lang="en-US" dirty="0" smtClean="0"/>
                        <a:t>Insertive oral sex (receiving fellatio)</a:t>
                      </a:r>
                      <a:endParaRPr lang="en-GB" dirty="0"/>
                    </a:p>
                  </a:txBody>
                  <a:tcPr/>
                </a:tc>
                <a:tc>
                  <a:txBody>
                    <a:bodyPr/>
                    <a:lstStyle/>
                    <a:p>
                      <a:pPr algn="ctr"/>
                      <a:r>
                        <a:rPr lang="en-US" dirty="0" smtClean="0"/>
                        <a:t>0%</a:t>
                      </a:r>
                      <a:endParaRPr lang="en-GB" dirty="0"/>
                    </a:p>
                  </a:txBody>
                  <a:tcPr/>
                </a:tc>
              </a:tr>
              <a:tr h="370840">
                <a:tc>
                  <a:txBody>
                    <a:bodyPr/>
                    <a:lstStyle/>
                    <a:p>
                      <a:r>
                        <a:rPr lang="en-US" dirty="0" smtClean="0"/>
                        <a:t>Blood</a:t>
                      </a:r>
                      <a:r>
                        <a:rPr lang="en-US" baseline="0" dirty="0" smtClean="0"/>
                        <a:t> transfusion (1 unit)</a:t>
                      </a:r>
                      <a:endParaRPr lang="en-GB" dirty="0"/>
                    </a:p>
                  </a:txBody>
                  <a:tcPr/>
                </a:tc>
                <a:tc>
                  <a:txBody>
                    <a:bodyPr/>
                    <a:lstStyle/>
                    <a:p>
                      <a:pPr algn="ctr"/>
                      <a:r>
                        <a:rPr lang="en-US" dirty="0" smtClean="0"/>
                        <a:t>(90-100%)</a:t>
                      </a:r>
                      <a:endParaRPr lang="en-GB" dirty="0"/>
                    </a:p>
                  </a:txBody>
                  <a:tcPr/>
                </a:tc>
              </a:tr>
              <a:tr h="370840">
                <a:tc>
                  <a:txBody>
                    <a:bodyPr/>
                    <a:lstStyle/>
                    <a:p>
                      <a:r>
                        <a:rPr lang="en-US" dirty="0" smtClean="0"/>
                        <a:t>Needle stick injury</a:t>
                      </a:r>
                      <a:endParaRPr lang="en-GB" dirty="0"/>
                    </a:p>
                  </a:txBody>
                  <a:tcPr/>
                </a:tc>
                <a:tc>
                  <a:txBody>
                    <a:bodyPr/>
                    <a:lstStyle/>
                    <a:p>
                      <a:pPr algn="ctr"/>
                      <a:r>
                        <a:rPr lang="en-US" dirty="0" smtClean="0"/>
                        <a:t>0.3% (0.2-0.5%)</a:t>
                      </a:r>
                      <a:endParaRPr lang="en-GB" dirty="0"/>
                    </a:p>
                  </a:txBody>
                  <a:tcPr/>
                </a:tc>
              </a:tr>
              <a:tr h="370840">
                <a:tc>
                  <a:txBody>
                    <a:bodyPr/>
                    <a:lstStyle/>
                    <a:p>
                      <a:r>
                        <a:rPr lang="en-US" dirty="0" smtClean="0"/>
                        <a:t>Sharing injecting equipment</a:t>
                      </a:r>
                      <a:endParaRPr lang="en-GB" dirty="0"/>
                    </a:p>
                  </a:txBody>
                  <a:tcPr/>
                </a:tc>
                <a:tc>
                  <a:txBody>
                    <a:bodyPr/>
                    <a:lstStyle/>
                    <a:p>
                      <a:pPr algn="ctr"/>
                      <a:r>
                        <a:rPr lang="en-US" dirty="0" smtClean="0"/>
                        <a:t>0.67%</a:t>
                      </a:r>
                      <a:endParaRPr lang="en-GB" dirty="0"/>
                    </a:p>
                  </a:txBody>
                  <a:tcPr/>
                </a:tc>
              </a:tr>
              <a:tr h="370840">
                <a:tc>
                  <a:txBody>
                    <a:bodyPr/>
                    <a:lstStyle/>
                    <a:p>
                      <a:r>
                        <a:rPr lang="en-US" dirty="0" smtClean="0"/>
                        <a:t>Mucous membrane exposure</a:t>
                      </a:r>
                      <a:endParaRPr lang="en-GB" dirty="0"/>
                    </a:p>
                  </a:txBody>
                  <a:tcPr/>
                </a:tc>
                <a:tc>
                  <a:txBody>
                    <a:bodyPr/>
                    <a:lstStyle/>
                    <a:p>
                      <a:pPr algn="ctr"/>
                      <a:r>
                        <a:rPr lang="en-US" dirty="0" smtClean="0"/>
                        <a:t>0.63% (0.018-3.37%)</a:t>
                      </a:r>
                      <a:endParaRPr lang="en-GB" dirty="0"/>
                    </a:p>
                  </a:txBody>
                  <a:tcPr/>
                </a:tc>
              </a:tr>
            </a:tbl>
          </a:graphicData>
        </a:graphic>
      </p:graphicFrame>
      <p:sp>
        <p:nvSpPr>
          <p:cNvPr id="5" name="TextBox 4"/>
          <p:cNvSpPr txBox="1"/>
          <p:nvPr/>
        </p:nvSpPr>
        <p:spPr>
          <a:xfrm>
            <a:off x="0" y="6525344"/>
            <a:ext cx="3174074" cy="369332"/>
          </a:xfrm>
          <a:prstGeom prst="rect">
            <a:avLst/>
          </a:prstGeom>
          <a:noFill/>
        </p:spPr>
        <p:txBody>
          <a:bodyPr wrap="none" rtlCol="0">
            <a:spAutoFit/>
          </a:bodyPr>
          <a:lstStyle/>
          <a:p>
            <a:r>
              <a:rPr lang="en-US" dirty="0" smtClean="0"/>
              <a:t>Source: UK PEP Guidelines 2011</a:t>
            </a:r>
            <a:endParaRPr lang="en-GB" dirty="0"/>
          </a:p>
        </p:txBody>
      </p:sp>
    </p:spTree>
    <p:extLst>
      <p:ext uri="{BB962C8B-B14F-4D97-AF65-F5344CB8AC3E}">
        <p14:creationId xmlns:p14="http://schemas.microsoft.com/office/powerpoint/2010/main" val="224649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Estimated per-episode UPAI risk of HIV transmission </a:t>
            </a:r>
            <a:r>
              <a:rPr lang="en-US" sz="3100" dirty="0" smtClean="0"/>
              <a:t>[Jin </a:t>
            </a:r>
            <a:r>
              <a:rPr lang="en-US" sz="3100" i="1" dirty="0" smtClean="0"/>
              <a:t>et al</a:t>
            </a:r>
            <a:r>
              <a:rPr lang="en-US" sz="3100" dirty="0" smtClean="0"/>
              <a:t>. AIDS 2010]</a:t>
            </a:r>
            <a:endParaRPr lang="en-GB"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0184125"/>
              </p:ext>
            </p:extLst>
          </p:nvPr>
        </p:nvGraphicFramePr>
        <p:xfrm>
          <a:off x="457200" y="1600200"/>
          <a:ext cx="8229600" cy="3566160"/>
        </p:xfrm>
        <a:graphic>
          <a:graphicData uri="http://schemas.openxmlformats.org/drawingml/2006/table">
            <a:tbl>
              <a:tblPr firstRow="1" bandRow="1">
                <a:tableStyleId>{073A0DAA-6AF3-43AB-8588-CEC1D06C72B9}</a:tableStyleId>
              </a:tblPr>
              <a:tblGrid>
                <a:gridCol w="2743200"/>
                <a:gridCol w="3171800"/>
                <a:gridCol w="2314600"/>
              </a:tblGrid>
              <a:tr h="370840">
                <a:tc>
                  <a:txBody>
                    <a:bodyPr/>
                    <a:lstStyle/>
                    <a:p>
                      <a:pPr algn="ctr"/>
                      <a:endParaRPr lang="en-GB" sz="2400" dirty="0"/>
                    </a:p>
                  </a:txBody>
                  <a:tcPr/>
                </a:tc>
                <a:tc>
                  <a:txBody>
                    <a:bodyPr/>
                    <a:lstStyle/>
                    <a:p>
                      <a:pPr algn="ctr"/>
                      <a:r>
                        <a:rPr lang="en-US" sz="2400" dirty="0" smtClean="0"/>
                        <a:t>PER CONTACT PROBABLITY</a:t>
                      </a:r>
                      <a:endParaRPr lang="en-GB" sz="2400" dirty="0"/>
                    </a:p>
                  </a:txBody>
                  <a:tcPr/>
                </a:tc>
                <a:tc>
                  <a:txBody>
                    <a:bodyPr/>
                    <a:lstStyle/>
                    <a:p>
                      <a:pPr algn="ctr"/>
                      <a:r>
                        <a:rPr lang="en-US" sz="2400" dirty="0" smtClean="0"/>
                        <a:t>95% CI</a:t>
                      </a:r>
                      <a:endParaRPr lang="en-GB" sz="2400" dirty="0"/>
                    </a:p>
                  </a:txBody>
                  <a:tcPr/>
                </a:tc>
              </a:tr>
              <a:tr h="370840">
                <a:tc gridSpan="3">
                  <a:txBody>
                    <a:bodyPr/>
                    <a:lstStyle/>
                    <a:p>
                      <a:r>
                        <a:rPr lang="en-US" sz="2400" dirty="0" smtClean="0"/>
                        <a:t>INSERTIVE</a:t>
                      </a:r>
                      <a:r>
                        <a:rPr lang="en-US" sz="2400" baseline="0" dirty="0" smtClean="0"/>
                        <a:t> AI</a:t>
                      </a:r>
                      <a:endParaRPr lang="en-GB" sz="2400" dirty="0"/>
                    </a:p>
                  </a:txBody>
                  <a:tcPr/>
                </a:tc>
                <a:tc hMerge="1">
                  <a:txBody>
                    <a:bodyPr/>
                    <a:lstStyle/>
                    <a:p>
                      <a:endParaRPr lang="en-GB" dirty="0"/>
                    </a:p>
                  </a:txBody>
                  <a:tcPr/>
                </a:tc>
                <a:tc hMerge="1">
                  <a:txBody>
                    <a:bodyPr/>
                    <a:lstStyle/>
                    <a:p>
                      <a:endParaRPr lang="en-GB" dirty="0"/>
                    </a:p>
                  </a:txBody>
                  <a:tcPr/>
                </a:tc>
              </a:tr>
              <a:tr h="370840">
                <a:tc>
                  <a:txBody>
                    <a:bodyPr/>
                    <a:lstStyle/>
                    <a:p>
                      <a:r>
                        <a:rPr lang="en-US" sz="2400" baseline="0" dirty="0" smtClean="0"/>
                        <a:t>    </a:t>
                      </a:r>
                      <a:r>
                        <a:rPr lang="en-US" sz="2400" dirty="0" smtClean="0"/>
                        <a:t>Uncircumcised</a:t>
                      </a:r>
                      <a:endParaRPr lang="en-GB" sz="2400" dirty="0"/>
                    </a:p>
                  </a:txBody>
                  <a:tcPr/>
                </a:tc>
                <a:tc>
                  <a:txBody>
                    <a:bodyPr/>
                    <a:lstStyle/>
                    <a:p>
                      <a:pPr algn="ctr"/>
                      <a:r>
                        <a:rPr lang="en-US" sz="2400" dirty="0" smtClean="0"/>
                        <a:t>0.62</a:t>
                      </a:r>
                      <a:endParaRPr lang="en-GB" sz="2400" dirty="0"/>
                    </a:p>
                  </a:txBody>
                  <a:tcPr/>
                </a:tc>
                <a:tc>
                  <a:txBody>
                    <a:bodyPr/>
                    <a:lstStyle/>
                    <a:p>
                      <a:pPr algn="ctr"/>
                      <a:r>
                        <a:rPr lang="en-US" sz="2400" dirty="0" smtClean="0"/>
                        <a:t>0.07-1.68</a:t>
                      </a:r>
                      <a:endParaRPr lang="en-GB" sz="2400" dirty="0"/>
                    </a:p>
                  </a:txBody>
                  <a:tcPr/>
                </a:tc>
              </a:tr>
              <a:tr h="370840">
                <a:tc>
                  <a:txBody>
                    <a:bodyPr/>
                    <a:lstStyle/>
                    <a:p>
                      <a:r>
                        <a:rPr lang="en-US" sz="2400" dirty="0" smtClean="0"/>
                        <a:t>    Circumcised</a:t>
                      </a:r>
                      <a:endParaRPr lang="en-GB" sz="2400" dirty="0"/>
                    </a:p>
                  </a:txBody>
                  <a:tcPr/>
                </a:tc>
                <a:tc>
                  <a:txBody>
                    <a:bodyPr/>
                    <a:lstStyle/>
                    <a:p>
                      <a:pPr algn="ctr"/>
                      <a:r>
                        <a:rPr lang="en-US" sz="2400" dirty="0" smtClean="0"/>
                        <a:t>0.11</a:t>
                      </a:r>
                      <a:endParaRPr lang="en-GB" sz="2400" dirty="0"/>
                    </a:p>
                  </a:txBody>
                  <a:tcPr/>
                </a:tc>
                <a:tc>
                  <a:txBody>
                    <a:bodyPr/>
                    <a:lstStyle/>
                    <a:p>
                      <a:pPr algn="ctr"/>
                      <a:r>
                        <a:rPr lang="en-US" sz="2400" dirty="0" smtClean="0"/>
                        <a:t>0.02-0.24</a:t>
                      </a:r>
                      <a:endParaRPr lang="en-GB" sz="2400" dirty="0"/>
                    </a:p>
                  </a:txBody>
                  <a:tcPr/>
                </a:tc>
              </a:tr>
              <a:tr h="370840">
                <a:tc gridSpan="3">
                  <a:txBody>
                    <a:bodyPr/>
                    <a:lstStyle/>
                    <a:p>
                      <a:r>
                        <a:rPr lang="en-US" sz="2400" dirty="0" smtClean="0"/>
                        <a:t>RECEPTIVE</a:t>
                      </a:r>
                      <a:r>
                        <a:rPr lang="en-US" sz="2400" baseline="0" dirty="0" smtClean="0"/>
                        <a:t> AI</a:t>
                      </a:r>
                      <a:endParaRPr lang="en-GB" sz="2400" dirty="0"/>
                    </a:p>
                  </a:txBody>
                  <a:tcPr/>
                </a:tc>
                <a:tc hMerge="1">
                  <a:txBody>
                    <a:bodyPr/>
                    <a:lstStyle/>
                    <a:p>
                      <a:endParaRPr lang="en-GB" dirty="0"/>
                    </a:p>
                  </a:txBody>
                  <a:tcPr/>
                </a:tc>
                <a:tc hMerge="1">
                  <a:txBody>
                    <a:bodyPr/>
                    <a:lstStyle/>
                    <a:p>
                      <a:endParaRPr lang="en-GB" dirty="0"/>
                    </a:p>
                  </a:txBody>
                  <a:tcPr/>
                </a:tc>
              </a:tr>
              <a:tr h="370840">
                <a:tc>
                  <a:txBody>
                    <a:bodyPr/>
                    <a:lstStyle/>
                    <a:p>
                      <a:r>
                        <a:rPr lang="en-US" sz="2400" baseline="0" dirty="0" smtClean="0"/>
                        <a:t>    Withdrawal</a:t>
                      </a:r>
                      <a:endParaRPr lang="en-GB" sz="2400" dirty="0"/>
                    </a:p>
                  </a:txBody>
                  <a:tcPr/>
                </a:tc>
                <a:tc>
                  <a:txBody>
                    <a:bodyPr/>
                    <a:lstStyle/>
                    <a:p>
                      <a:pPr algn="ctr"/>
                      <a:r>
                        <a:rPr lang="en-US" sz="2400" dirty="0" smtClean="0"/>
                        <a:t>0.65</a:t>
                      </a:r>
                      <a:endParaRPr lang="en-GB" sz="2400" dirty="0"/>
                    </a:p>
                  </a:txBody>
                  <a:tcPr/>
                </a:tc>
                <a:tc>
                  <a:txBody>
                    <a:bodyPr/>
                    <a:lstStyle/>
                    <a:p>
                      <a:pPr algn="ctr"/>
                      <a:r>
                        <a:rPr lang="en-US" sz="2400" dirty="0" smtClean="0"/>
                        <a:t>0.15-1.53</a:t>
                      </a:r>
                      <a:endParaRPr lang="en-GB" sz="2400" dirty="0"/>
                    </a:p>
                  </a:txBody>
                  <a:tcPr/>
                </a:tc>
              </a:tr>
              <a:tr h="370840">
                <a:tc>
                  <a:txBody>
                    <a:bodyPr/>
                    <a:lstStyle/>
                    <a:p>
                      <a:r>
                        <a:rPr lang="en-US" sz="2400" dirty="0" smtClean="0"/>
                        <a:t>    Ejaculation</a:t>
                      </a:r>
                      <a:endParaRPr lang="en-GB" sz="2400" dirty="0"/>
                    </a:p>
                  </a:txBody>
                  <a:tcPr/>
                </a:tc>
                <a:tc>
                  <a:txBody>
                    <a:bodyPr/>
                    <a:lstStyle/>
                    <a:p>
                      <a:pPr algn="ctr"/>
                      <a:r>
                        <a:rPr lang="en-US" sz="2400" dirty="0" smtClean="0"/>
                        <a:t>1.43</a:t>
                      </a:r>
                      <a:endParaRPr lang="en-GB" sz="2400" dirty="0"/>
                    </a:p>
                  </a:txBody>
                  <a:tcPr/>
                </a:tc>
                <a:tc>
                  <a:txBody>
                    <a:bodyPr/>
                    <a:lstStyle/>
                    <a:p>
                      <a:pPr algn="ctr"/>
                      <a:r>
                        <a:rPr lang="en-US" sz="2400" dirty="0" smtClean="0"/>
                        <a:t>0.48-2.85</a:t>
                      </a:r>
                      <a:endParaRPr lang="en-GB" sz="2400" dirty="0"/>
                    </a:p>
                  </a:txBody>
                  <a:tcPr/>
                </a:tc>
              </a:tr>
            </a:tbl>
          </a:graphicData>
        </a:graphic>
      </p:graphicFrame>
      <p:sp>
        <p:nvSpPr>
          <p:cNvPr id="5" name="TextBox 4"/>
          <p:cNvSpPr txBox="1"/>
          <p:nvPr/>
        </p:nvSpPr>
        <p:spPr>
          <a:xfrm>
            <a:off x="683568" y="5429542"/>
            <a:ext cx="7629204" cy="1384995"/>
          </a:xfrm>
          <a:prstGeom prst="rect">
            <a:avLst/>
          </a:prstGeom>
          <a:noFill/>
        </p:spPr>
        <p:txBody>
          <a:bodyPr wrap="none" rtlCol="0">
            <a:spAutoFit/>
          </a:bodyPr>
          <a:lstStyle/>
          <a:p>
            <a:pPr marL="285750" indent="-285750">
              <a:buClr>
                <a:srgbClr val="00B0F0"/>
              </a:buClr>
              <a:buFont typeface="Arial" pitchFamily="34" charset="0"/>
              <a:buChar char="•"/>
            </a:pPr>
            <a:r>
              <a:rPr lang="en-US" sz="2800" dirty="0" smtClean="0"/>
              <a:t>1427 HIV -</a:t>
            </a:r>
            <a:r>
              <a:rPr lang="en-US" sz="2800" dirty="0" err="1" smtClean="0"/>
              <a:t>ve</a:t>
            </a:r>
            <a:r>
              <a:rPr lang="en-US" sz="2800" dirty="0" smtClean="0"/>
              <a:t> MSM community cohort 2001-2007</a:t>
            </a:r>
          </a:p>
          <a:p>
            <a:pPr marL="285750" indent="-285750">
              <a:buClr>
                <a:srgbClr val="00B0F0"/>
              </a:buClr>
              <a:buFont typeface="Arial" pitchFamily="34" charset="0"/>
              <a:buChar char="•"/>
            </a:pPr>
            <a:r>
              <a:rPr lang="en-US" sz="2800" dirty="0" smtClean="0"/>
              <a:t>F/U 4537 person years (median 3.9 years) </a:t>
            </a:r>
          </a:p>
          <a:p>
            <a:pPr marL="285750" indent="-285750">
              <a:buClr>
                <a:srgbClr val="00B0F0"/>
              </a:buClr>
              <a:buFont typeface="Arial" pitchFamily="34" charset="0"/>
              <a:buChar char="•"/>
            </a:pPr>
            <a:r>
              <a:rPr lang="en-US" sz="2800" dirty="0" smtClean="0"/>
              <a:t>High uptake of HIV testing and ART</a:t>
            </a:r>
            <a:endParaRPr lang="en-GB" sz="2800" dirty="0"/>
          </a:p>
        </p:txBody>
      </p:sp>
    </p:spTree>
    <p:extLst>
      <p:ext uri="{BB962C8B-B14F-4D97-AF65-F5344CB8AC3E}">
        <p14:creationId xmlns:p14="http://schemas.microsoft.com/office/powerpoint/2010/main" val="185795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GB" dirty="0"/>
          </a:p>
        </p:txBody>
      </p:sp>
      <p:sp>
        <p:nvSpPr>
          <p:cNvPr id="3" name="Content Placeholder 2"/>
          <p:cNvSpPr>
            <a:spLocks noGrp="1"/>
          </p:cNvSpPr>
          <p:nvPr>
            <p:ph idx="1"/>
          </p:nvPr>
        </p:nvSpPr>
        <p:spPr/>
        <p:txBody>
          <a:bodyPr/>
          <a:lstStyle/>
          <a:p>
            <a:r>
              <a:rPr lang="en-US" dirty="0" smtClean="0"/>
              <a:t>Viral load of source</a:t>
            </a:r>
          </a:p>
          <a:p>
            <a:r>
              <a:rPr lang="en-US" dirty="0" smtClean="0"/>
              <a:t>Other sexually transmitted infections</a:t>
            </a:r>
            <a:endParaRPr lang="en-GB" dirty="0"/>
          </a:p>
        </p:txBody>
      </p:sp>
    </p:spTree>
    <p:extLst>
      <p:ext uri="{BB962C8B-B14F-4D97-AF65-F5344CB8AC3E}">
        <p14:creationId xmlns:p14="http://schemas.microsoft.com/office/powerpoint/2010/main" val="63968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143000"/>
          </a:xfrm>
        </p:spPr>
        <p:txBody>
          <a:bodyPr/>
          <a:lstStyle/>
          <a:p>
            <a:r>
              <a:rPr lang="en-US" dirty="0" smtClean="0"/>
              <a:t>UK PEP recommendations 2011</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3011123"/>
              </p:ext>
            </p:extLst>
          </p:nvPr>
        </p:nvGraphicFramePr>
        <p:xfrm>
          <a:off x="323528" y="692696"/>
          <a:ext cx="8435280" cy="6070600"/>
        </p:xfrm>
        <a:graphic>
          <a:graphicData uri="http://schemas.openxmlformats.org/drawingml/2006/table">
            <a:tbl>
              <a:tblPr firstRow="1" bandRow="1">
                <a:tableStyleId>{073A0DAA-6AF3-43AB-8588-CEC1D06C72B9}</a:tableStyleId>
              </a:tblPr>
              <a:tblGrid>
                <a:gridCol w="1645920"/>
                <a:gridCol w="1532776"/>
                <a:gridCol w="1512168"/>
                <a:gridCol w="1892816"/>
                <a:gridCol w="1851600"/>
              </a:tblGrid>
              <a:tr h="370840">
                <a:tc gridSpan="5">
                  <a:txBody>
                    <a:bodyPr/>
                    <a:lstStyle/>
                    <a:p>
                      <a:pPr algn="ctr"/>
                      <a:r>
                        <a:rPr lang="en-US" sz="1600" dirty="0" smtClean="0"/>
                        <a:t>      SOURCE</a:t>
                      </a:r>
                      <a:r>
                        <a:rPr lang="en-US" sz="1600" baseline="0" dirty="0" smtClean="0"/>
                        <a:t> HIV STATUS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endParaRPr lang="en-GB" sz="1600" dirty="0">
                        <a:solidFill>
                          <a:schemeClr val="bg1"/>
                        </a:solidFill>
                      </a:endParaRPr>
                    </a:p>
                  </a:txBody>
                  <a:tcPr>
                    <a:solidFill>
                      <a:schemeClr val="tx1"/>
                    </a:solidFill>
                  </a:tcPr>
                </a:tc>
                <a:tc>
                  <a:txBody>
                    <a:bodyPr/>
                    <a:lstStyle/>
                    <a:p>
                      <a:r>
                        <a:rPr lang="en-US" sz="1600" dirty="0" smtClean="0">
                          <a:solidFill>
                            <a:schemeClr val="bg1"/>
                          </a:solidFill>
                        </a:rPr>
                        <a:t>HIV+, VL+</a:t>
                      </a:r>
                      <a:endParaRPr lang="en-GB" sz="1600" dirty="0">
                        <a:solidFill>
                          <a:schemeClr val="bg1"/>
                        </a:solidFill>
                      </a:endParaRPr>
                    </a:p>
                  </a:txBody>
                  <a:tcPr>
                    <a:solidFill>
                      <a:schemeClr val="tx1"/>
                    </a:solidFill>
                  </a:tcPr>
                </a:tc>
                <a:tc>
                  <a:txBody>
                    <a:bodyPr/>
                    <a:lstStyle/>
                    <a:p>
                      <a:r>
                        <a:rPr lang="en-US" sz="1600" dirty="0" smtClean="0">
                          <a:solidFill>
                            <a:schemeClr val="bg1"/>
                          </a:solidFill>
                        </a:rPr>
                        <a:t>HIV+, VL &lt;50</a:t>
                      </a:r>
                      <a:endParaRPr lang="en-GB" sz="1600" dirty="0">
                        <a:solidFill>
                          <a:schemeClr val="bg1"/>
                        </a:solidFill>
                      </a:endParaRPr>
                    </a:p>
                  </a:txBody>
                  <a:tcPr>
                    <a:solidFill>
                      <a:schemeClr val="tx1"/>
                    </a:solidFill>
                  </a:tcPr>
                </a:tc>
                <a:tc>
                  <a:txBody>
                    <a:bodyPr/>
                    <a:lstStyle/>
                    <a:p>
                      <a:r>
                        <a:rPr lang="en-US" sz="1600" dirty="0" smtClean="0">
                          <a:solidFill>
                            <a:schemeClr val="bg1"/>
                          </a:solidFill>
                        </a:rPr>
                        <a:t>?,</a:t>
                      </a:r>
                      <a:r>
                        <a:rPr lang="en-US" sz="1600" baseline="0" dirty="0" smtClean="0">
                          <a:solidFill>
                            <a:schemeClr val="bg1"/>
                          </a:solidFill>
                        </a:rPr>
                        <a:t> HIGH PREV GROUP/AREA</a:t>
                      </a:r>
                      <a:endParaRPr lang="en-GB" sz="1600" dirty="0">
                        <a:solidFill>
                          <a:schemeClr val="bg1"/>
                        </a:solidFill>
                      </a:endParaRPr>
                    </a:p>
                  </a:txBody>
                  <a:tcPr>
                    <a:solidFill>
                      <a:schemeClr val="tx1"/>
                    </a:solidFill>
                  </a:tcPr>
                </a:tc>
                <a:tc>
                  <a:txBody>
                    <a:bodyPr/>
                    <a:lstStyle/>
                    <a:p>
                      <a:r>
                        <a:rPr lang="en-US" sz="1600" dirty="0" smtClean="0">
                          <a:solidFill>
                            <a:schemeClr val="bg1"/>
                          </a:solidFill>
                        </a:rPr>
                        <a:t>?, LOW PREV GROUP/AREA</a:t>
                      </a:r>
                      <a:endParaRPr lang="en-GB" sz="1600" dirty="0">
                        <a:solidFill>
                          <a:schemeClr val="bg1"/>
                        </a:solidFill>
                      </a:endParaRPr>
                    </a:p>
                  </a:txBody>
                  <a:tcPr>
                    <a:solidFill>
                      <a:schemeClr val="tx1"/>
                    </a:solidFill>
                  </a:tcPr>
                </a:tc>
              </a:tr>
              <a:tr h="370840">
                <a:tc>
                  <a:txBody>
                    <a:bodyPr/>
                    <a:lstStyle/>
                    <a:p>
                      <a:r>
                        <a:rPr lang="en-US" sz="1600" dirty="0" smtClean="0"/>
                        <a:t>RAI</a:t>
                      </a:r>
                      <a:endParaRPr lang="en-GB" sz="1600" dirty="0"/>
                    </a:p>
                  </a:txBody>
                  <a:tcPr/>
                </a:tc>
                <a:tc>
                  <a:txBody>
                    <a:bodyPr/>
                    <a:lstStyle/>
                    <a:p>
                      <a:endParaRPr lang="en-GB" sz="1600" dirty="0"/>
                    </a:p>
                  </a:txBody>
                  <a:tcPr>
                    <a:solidFill>
                      <a:srgbClr val="92D050"/>
                    </a:solidFill>
                  </a:tcPr>
                </a:tc>
                <a:tc>
                  <a:txBody>
                    <a:bodyPr/>
                    <a:lstStyle/>
                    <a:p>
                      <a:endParaRPr lang="en-GB" sz="1600" dirty="0"/>
                    </a:p>
                  </a:txBody>
                  <a:tcPr>
                    <a:solidFill>
                      <a:srgbClr val="92D050"/>
                    </a:solidFill>
                  </a:tcPr>
                </a:tc>
                <a:tc>
                  <a:txBody>
                    <a:bodyPr/>
                    <a:lstStyle/>
                    <a:p>
                      <a:endParaRPr lang="en-GB" sz="1600" dirty="0"/>
                    </a:p>
                  </a:txBody>
                  <a:tcPr>
                    <a:solidFill>
                      <a:srgbClr val="92D050"/>
                    </a:solidFill>
                  </a:tcPr>
                </a:tc>
                <a:tc>
                  <a:txBody>
                    <a:bodyPr/>
                    <a:lstStyle/>
                    <a:p>
                      <a:endParaRPr lang="en-GB" sz="1600" dirty="0"/>
                    </a:p>
                  </a:txBody>
                  <a:tcPr>
                    <a:solidFill>
                      <a:srgbClr val="FF0000"/>
                    </a:solidFill>
                  </a:tcPr>
                </a:tc>
              </a:tr>
              <a:tr h="370840">
                <a:tc>
                  <a:txBody>
                    <a:bodyPr/>
                    <a:lstStyle/>
                    <a:p>
                      <a:r>
                        <a:rPr lang="en-US" sz="1600" dirty="0" smtClean="0"/>
                        <a:t>IAI</a:t>
                      </a:r>
                      <a:endParaRPr lang="en-GB" sz="1600" dirty="0"/>
                    </a:p>
                  </a:txBody>
                  <a:tcPr/>
                </a:tc>
                <a:tc>
                  <a:txBody>
                    <a:bodyPr/>
                    <a:lstStyle/>
                    <a:p>
                      <a:endParaRPr lang="en-GB" sz="1600" dirty="0"/>
                    </a:p>
                  </a:txBody>
                  <a:tcPr>
                    <a:solidFill>
                      <a:srgbClr val="92D050"/>
                    </a:solidFill>
                  </a:tcPr>
                </a:tc>
                <a:tc>
                  <a:txBody>
                    <a:bodyPr/>
                    <a:lstStyle/>
                    <a:p>
                      <a:endParaRPr lang="en-GB" sz="1600" dirty="0"/>
                    </a:p>
                  </a:txBody>
                  <a:tcPr>
                    <a:solidFill>
                      <a:srgbClr val="FF0000"/>
                    </a:solidFill>
                  </a:tcPr>
                </a:tc>
                <a:tc>
                  <a:txBody>
                    <a:bodyPr/>
                    <a:lstStyle/>
                    <a:p>
                      <a:endParaRPr lang="en-GB" sz="1600" dirty="0"/>
                    </a:p>
                  </a:txBody>
                  <a:tcPr>
                    <a:solidFill>
                      <a:srgbClr val="FFFF00"/>
                    </a:solidFill>
                  </a:tcPr>
                </a:tc>
                <a:tc>
                  <a:txBody>
                    <a:bodyPr/>
                    <a:lstStyle/>
                    <a:p>
                      <a:endParaRPr lang="en-GB" sz="1600"/>
                    </a:p>
                  </a:txBody>
                  <a:tcPr>
                    <a:solidFill>
                      <a:srgbClr val="FF0000"/>
                    </a:solidFill>
                  </a:tcPr>
                </a:tc>
              </a:tr>
              <a:tr h="370840">
                <a:tc>
                  <a:txBody>
                    <a:bodyPr/>
                    <a:lstStyle/>
                    <a:p>
                      <a:r>
                        <a:rPr lang="en-US" sz="1600" dirty="0" smtClean="0"/>
                        <a:t>RVI</a:t>
                      </a:r>
                      <a:endParaRPr lang="en-GB" sz="1600" dirty="0"/>
                    </a:p>
                  </a:txBody>
                  <a:tcPr/>
                </a:tc>
                <a:tc>
                  <a:txBody>
                    <a:bodyPr/>
                    <a:lstStyle/>
                    <a:p>
                      <a:endParaRPr lang="en-GB" sz="1600" dirty="0"/>
                    </a:p>
                  </a:txBody>
                  <a:tcPr>
                    <a:solidFill>
                      <a:srgbClr val="92D050"/>
                    </a:solidFill>
                  </a:tcPr>
                </a:tc>
                <a:tc>
                  <a:txBody>
                    <a:bodyPr/>
                    <a:lstStyle/>
                    <a:p>
                      <a:endParaRPr lang="en-GB" sz="1600"/>
                    </a:p>
                  </a:txBody>
                  <a:tcPr>
                    <a:solidFill>
                      <a:srgbClr val="FF0000"/>
                    </a:solidFill>
                  </a:tcPr>
                </a:tc>
                <a:tc>
                  <a:txBody>
                    <a:bodyPr/>
                    <a:lstStyle/>
                    <a:p>
                      <a:endParaRPr lang="en-GB" sz="1600" dirty="0"/>
                    </a:p>
                  </a:txBody>
                  <a:tcPr>
                    <a:solidFill>
                      <a:srgbClr val="FFFF00"/>
                    </a:solidFill>
                  </a:tcPr>
                </a:tc>
                <a:tc>
                  <a:txBody>
                    <a:bodyPr/>
                    <a:lstStyle/>
                    <a:p>
                      <a:endParaRPr lang="en-GB" sz="1600"/>
                    </a:p>
                  </a:txBody>
                  <a:tcPr>
                    <a:solidFill>
                      <a:srgbClr val="FF0000"/>
                    </a:solidFill>
                  </a:tcPr>
                </a:tc>
              </a:tr>
              <a:tr h="370840">
                <a:tc>
                  <a:txBody>
                    <a:bodyPr/>
                    <a:lstStyle/>
                    <a:p>
                      <a:r>
                        <a:rPr lang="en-US" sz="1600" dirty="0" smtClean="0"/>
                        <a:t>IVI</a:t>
                      </a:r>
                      <a:endParaRPr lang="en-GB" sz="1600" dirty="0"/>
                    </a:p>
                  </a:txBody>
                  <a:tcPr/>
                </a:tc>
                <a:tc>
                  <a:txBody>
                    <a:bodyPr/>
                    <a:lstStyle/>
                    <a:p>
                      <a:endParaRPr lang="en-GB" sz="1600" dirty="0"/>
                    </a:p>
                  </a:txBody>
                  <a:tcPr>
                    <a:solidFill>
                      <a:srgbClr val="92D050"/>
                    </a:solidFill>
                  </a:tcPr>
                </a:tc>
                <a:tc>
                  <a:txBody>
                    <a:bodyPr/>
                    <a:lstStyle/>
                    <a:p>
                      <a:endParaRPr lang="en-GB" sz="1600"/>
                    </a:p>
                  </a:txBody>
                  <a:tcPr>
                    <a:solidFill>
                      <a:srgbClr val="FF0000"/>
                    </a:solidFill>
                  </a:tcPr>
                </a:tc>
                <a:tc>
                  <a:txBody>
                    <a:bodyPr/>
                    <a:lstStyle/>
                    <a:p>
                      <a:endParaRPr lang="en-GB" sz="1600" dirty="0"/>
                    </a:p>
                  </a:txBody>
                  <a:tcPr>
                    <a:solidFill>
                      <a:srgbClr val="FFFF00"/>
                    </a:solidFill>
                  </a:tcPr>
                </a:tc>
                <a:tc>
                  <a:txBody>
                    <a:bodyPr/>
                    <a:lstStyle/>
                    <a:p>
                      <a:endParaRPr lang="en-GB" sz="1600"/>
                    </a:p>
                  </a:txBody>
                  <a:tcPr>
                    <a:solidFill>
                      <a:srgbClr val="FF0000"/>
                    </a:solidFill>
                  </a:tcPr>
                </a:tc>
              </a:tr>
              <a:tr h="370840">
                <a:tc>
                  <a:txBody>
                    <a:bodyPr/>
                    <a:lstStyle/>
                    <a:p>
                      <a:r>
                        <a:rPr lang="en-US" sz="1600" dirty="0" smtClean="0"/>
                        <a:t>Fellatio</a:t>
                      </a:r>
                      <a:r>
                        <a:rPr lang="en-US" sz="1600" baseline="0" dirty="0" smtClean="0"/>
                        <a:t> with ejaculation</a:t>
                      </a:r>
                      <a:endParaRPr lang="en-GB" sz="1600" dirty="0"/>
                    </a:p>
                  </a:txBody>
                  <a:tcPr/>
                </a:tc>
                <a:tc>
                  <a:txBody>
                    <a:bodyPr/>
                    <a:lstStyle/>
                    <a:p>
                      <a:endParaRPr lang="en-GB" sz="1600" dirty="0"/>
                    </a:p>
                  </a:txBody>
                  <a:tcPr>
                    <a:solidFill>
                      <a:srgbClr val="FFFF00"/>
                    </a:solidFill>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c>
                  <a:txBody>
                    <a:bodyPr/>
                    <a:lstStyle/>
                    <a:p>
                      <a:endParaRPr lang="en-GB" sz="1600"/>
                    </a:p>
                  </a:txBody>
                  <a:tcPr>
                    <a:solidFill>
                      <a:srgbClr val="FF0000"/>
                    </a:solidFill>
                  </a:tcPr>
                </a:tc>
              </a:tr>
              <a:tr h="370840">
                <a:tc>
                  <a:txBody>
                    <a:bodyPr/>
                    <a:lstStyle/>
                    <a:p>
                      <a:r>
                        <a:rPr lang="en-US" sz="1600" dirty="0" smtClean="0"/>
                        <a:t>Fellatio without ejaculation</a:t>
                      </a:r>
                      <a:endParaRPr lang="en-GB" sz="1600" dirty="0"/>
                    </a:p>
                  </a:txBody>
                  <a:tcPr/>
                </a:tc>
                <a:tc>
                  <a:txBody>
                    <a:bodyPr/>
                    <a:lstStyle/>
                    <a:p>
                      <a:endParaRPr lang="en-GB" sz="1600" dirty="0"/>
                    </a:p>
                  </a:txBody>
                  <a:tcPr>
                    <a:solidFill>
                      <a:srgbClr val="FF0000"/>
                    </a:solidFill>
                  </a:tcPr>
                </a:tc>
                <a:tc>
                  <a:txBody>
                    <a:bodyPr/>
                    <a:lstStyle/>
                    <a:p>
                      <a:endParaRPr lang="en-GB" sz="1600"/>
                    </a:p>
                  </a:txBody>
                  <a:tcPr>
                    <a:solidFill>
                      <a:srgbClr val="FF0000"/>
                    </a:solidFill>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r>
              <a:tr h="370840">
                <a:tc>
                  <a:txBody>
                    <a:bodyPr/>
                    <a:lstStyle/>
                    <a:p>
                      <a:r>
                        <a:rPr lang="en-US" sz="1600" dirty="0" smtClean="0"/>
                        <a:t>Splash of semen in eye</a:t>
                      </a:r>
                      <a:endParaRPr lang="en-GB" sz="1600" dirty="0"/>
                    </a:p>
                  </a:txBody>
                  <a:tcPr/>
                </a:tc>
                <a:tc>
                  <a:txBody>
                    <a:bodyPr/>
                    <a:lstStyle/>
                    <a:p>
                      <a:endParaRPr lang="en-GB" sz="1600" dirty="0"/>
                    </a:p>
                  </a:txBody>
                  <a:tcPr>
                    <a:solidFill>
                      <a:srgbClr val="FFFF00"/>
                    </a:solidFill>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r>
              <a:tr h="370840">
                <a:tc>
                  <a:txBody>
                    <a:bodyPr/>
                    <a:lstStyle/>
                    <a:p>
                      <a:r>
                        <a:rPr lang="en-US" sz="1600" dirty="0" smtClean="0"/>
                        <a:t>Cunnilingus</a:t>
                      </a:r>
                      <a:endParaRPr lang="en-GB" sz="1600" dirty="0"/>
                    </a:p>
                  </a:txBody>
                  <a:tcPr/>
                </a:tc>
                <a:tc>
                  <a:txBody>
                    <a:bodyPr/>
                    <a:lstStyle/>
                    <a:p>
                      <a:endParaRPr lang="en-GB" sz="1600" dirty="0"/>
                    </a:p>
                  </a:txBody>
                  <a:tcPr>
                    <a:solidFill>
                      <a:srgbClr val="FF0000"/>
                    </a:solidFill>
                  </a:tcPr>
                </a:tc>
                <a:tc>
                  <a:txBody>
                    <a:bodyPr/>
                    <a:lstStyle/>
                    <a:p>
                      <a:endParaRPr lang="en-GB" sz="1600"/>
                    </a:p>
                  </a:txBody>
                  <a:tcPr>
                    <a:solidFill>
                      <a:srgbClr val="FF0000"/>
                    </a:solidFill>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r>
              <a:tr h="370840">
                <a:tc>
                  <a:txBody>
                    <a:bodyPr/>
                    <a:lstStyle/>
                    <a:p>
                      <a:r>
                        <a:rPr lang="en-US" sz="1600" dirty="0" smtClean="0"/>
                        <a:t>Sharing injecting gear</a:t>
                      </a:r>
                      <a:endParaRPr lang="en-GB" sz="1600" dirty="0"/>
                    </a:p>
                  </a:txBody>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c>
                  <a:txBody>
                    <a:bodyPr/>
                    <a:lstStyle/>
                    <a:p>
                      <a:endParaRPr lang="en-GB" sz="1600" dirty="0"/>
                    </a:p>
                  </a:txBody>
                  <a:tcPr>
                    <a:solidFill>
                      <a:srgbClr val="FFFF00"/>
                    </a:solidFill>
                  </a:tcPr>
                </a:tc>
                <a:tc>
                  <a:txBody>
                    <a:bodyPr/>
                    <a:lstStyle/>
                    <a:p>
                      <a:endParaRPr lang="en-GB" sz="1600" dirty="0"/>
                    </a:p>
                  </a:txBody>
                  <a:tcPr>
                    <a:solidFill>
                      <a:srgbClr val="FF0000"/>
                    </a:solidFill>
                  </a:tcPr>
                </a:tc>
              </a:tr>
              <a:tr h="370840">
                <a:tc>
                  <a:txBody>
                    <a:bodyPr/>
                    <a:lstStyle/>
                    <a:p>
                      <a:r>
                        <a:rPr lang="en-US" sz="1600" dirty="0" smtClean="0"/>
                        <a:t>Human bite</a:t>
                      </a:r>
                      <a:endParaRPr lang="en-GB" sz="1600" dirty="0"/>
                    </a:p>
                  </a:txBody>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r>
              <a:tr h="370840">
                <a:tc>
                  <a:txBody>
                    <a:bodyPr/>
                    <a:lstStyle/>
                    <a:p>
                      <a:r>
                        <a:rPr lang="en-US" sz="1600" dirty="0" smtClean="0"/>
                        <a:t>NSI (discarded</a:t>
                      </a:r>
                      <a:r>
                        <a:rPr lang="en-US" sz="1600" baseline="0" dirty="0" smtClean="0"/>
                        <a:t> needle)</a:t>
                      </a:r>
                      <a:endParaRPr lang="en-GB" sz="1600" dirty="0"/>
                    </a:p>
                  </a:txBody>
                  <a:tcPr/>
                </a:tc>
                <a:tc>
                  <a:txBody>
                    <a:bodyPr/>
                    <a:lstStyle/>
                    <a:p>
                      <a:endParaRPr lang="en-GB" sz="1600" dirty="0"/>
                    </a:p>
                  </a:txBody>
                  <a:tcPr>
                    <a:solidFill>
                      <a:schemeClr val="bg1">
                        <a:lumMod val="50000"/>
                      </a:schemeClr>
                    </a:solidFill>
                  </a:tcPr>
                </a:tc>
                <a:tc>
                  <a:txBody>
                    <a:bodyPr/>
                    <a:lstStyle/>
                    <a:p>
                      <a:endParaRPr lang="en-GB" sz="1600" dirty="0"/>
                    </a:p>
                  </a:txBody>
                  <a:tcPr>
                    <a:solidFill>
                      <a:schemeClr val="bg1">
                        <a:lumMod val="50000"/>
                      </a:schemeClr>
                    </a:solidFill>
                  </a:tcPr>
                </a:tc>
                <a:tc>
                  <a:txBody>
                    <a:bodyPr/>
                    <a:lstStyle/>
                    <a:p>
                      <a:endParaRPr lang="en-GB" sz="1600" dirty="0"/>
                    </a:p>
                  </a:txBody>
                  <a:tcPr>
                    <a:solidFill>
                      <a:srgbClr val="FF0000"/>
                    </a:solidFill>
                  </a:tcPr>
                </a:tc>
                <a:tc>
                  <a:txBody>
                    <a:bodyPr/>
                    <a:lstStyle/>
                    <a:p>
                      <a:endParaRPr lang="en-GB" sz="1600" dirty="0"/>
                    </a:p>
                  </a:txBody>
                  <a:tcPr>
                    <a:solidFill>
                      <a:srgbClr val="FF0000"/>
                    </a:solidFill>
                  </a:tcPr>
                </a:tc>
              </a:tr>
            </a:tbl>
          </a:graphicData>
        </a:graphic>
      </p:graphicFrame>
    </p:spTree>
    <p:extLst>
      <p:ext uri="{BB962C8B-B14F-4D97-AF65-F5344CB8AC3E}">
        <p14:creationId xmlns:p14="http://schemas.microsoft.com/office/powerpoint/2010/main" val="18534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lstStyle/>
          <a:p>
            <a:r>
              <a:rPr lang="en-US" dirty="0" smtClean="0"/>
              <a:t>HIV prevention overview</a:t>
            </a:r>
          </a:p>
          <a:p>
            <a:r>
              <a:rPr lang="en-US" dirty="0" smtClean="0"/>
              <a:t>Using ART</a:t>
            </a:r>
          </a:p>
          <a:p>
            <a:pPr lvl="1"/>
            <a:r>
              <a:rPr lang="en-US" dirty="0" smtClean="0"/>
              <a:t>In HIV negative</a:t>
            </a:r>
          </a:p>
          <a:p>
            <a:pPr lvl="2"/>
            <a:r>
              <a:rPr lang="en-US" dirty="0" smtClean="0"/>
              <a:t>Pre-exposure prophylaxis (</a:t>
            </a:r>
            <a:r>
              <a:rPr lang="en-US" dirty="0" err="1" smtClean="0"/>
              <a:t>PrEP</a:t>
            </a:r>
            <a:r>
              <a:rPr lang="en-US" dirty="0" smtClean="0"/>
              <a:t>)</a:t>
            </a:r>
          </a:p>
          <a:p>
            <a:pPr lvl="2"/>
            <a:r>
              <a:rPr lang="en-US" dirty="0" smtClean="0"/>
              <a:t>Post-exposure prophylaxis (PEP)</a:t>
            </a:r>
          </a:p>
          <a:p>
            <a:pPr lvl="1"/>
            <a:r>
              <a:rPr lang="en-US" dirty="0" smtClean="0"/>
              <a:t>In HIV positive</a:t>
            </a:r>
          </a:p>
          <a:p>
            <a:pPr lvl="2"/>
            <a:r>
              <a:rPr lang="en-US" dirty="0" smtClean="0"/>
              <a:t>Treatment as prevention</a:t>
            </a:r>
          </a:p>
          <a:p>
            <a:pPr lvl="1"/>
            <a:endParaRPr lang="en-GB" dirty="0"/>
          </a:p>
        </p:txBody>
      </p:sp>
    </p:spTree>
    <p:extLst>
      <p:ext uri="{BB962C8B-B14F-4D97-AF65-F5344CB8AC3E}">
        <p14:creationId xmlns:p14="http://schemas.microsoft.com/office/powerpoint/2010/main" val="129169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 Common principles</a:t>
            </a:r>
            <a:endParaRPr lang="en-GB" dirty="0"/>
          </a:p>
        </p:txBody>
      </p:sp>
      <p:sp>
        <p:nvSpPr>
          <p:cNvPr id="3" name="Content Placeholder 2"/>
          <p:cNvSpPr>
            <a:spLocks noGrp="1"/>
          </p:cNvSpPr>
          <p:nvPr>
            <p:ph idx="1"/>
          </p:nvPr>
        </p:nvSpPr>
        <p:spPr/>
        <p:txBody>
          <a:bodyPr>
            <a:normAutofit lnSpcReduction="10000"/>
          </a:bodyPr>
          <a:lstStyle/>
          <a:p>
            <a:r>
              <a:rPr lang="en-US" dirty="0" smtClean="0"/>
              <a:t>WHEN</a:t>
            </a:r>
          </a:p>
          <a:p>
            <a:pPr lvl="1"/>
            <a:r>
              <a:rPr lang="en-US" dirty="0" smtClean="0"/>
              <a:t>Ideally as soon as possible (2-4 hours)</a:t>
            </a:r>
          </a:p>
          <a:p>
            <a:pPr lvl="1"/>
            <a:r>
              <a:rPr lang="en-US" dirty="0" smtClean="0"/>
              <a:t>Not &gt;72 hours</a:t>
            </a:r>
          </a:p>
          <a:p>
            <a:pPr lvl="1"/>
            <a:r>
              <a:rPr lang="en-US" dirty="0" smtClean="0"/>
              <a:t>Do not delay while awaiting results</a:t>
            </a:r>
          </a:p>
          <a:p>
            <a:r>
              <a:rPr lang="en-US" dirty="0" smtClean="0"/>
              <a:t>WHAT</a:t>
            </a:r>
          </a:p>
          <a:p>
            <a:pPr lvl="1"/>
            <a:r>
              <a:rPr lang="en-US" dirty="0" smtClean="0"/>
              <a:t>3 active drugs</a:t>
            </a:r>
          </a:p>
          <a:p>
            <a:r>
              <a:rPr lang="en-US" dirty="0" smtClean="0"/>
              <a:t>HOW LONG</a:t>
            </a:r>
          </a:p>
          <a:p>
            <a:pPr lvl="1"/>
            <a:r>
              <a:rPr lang="en-US" dirty="0" smtClean="0"/>
              <a:t>4 weeks</a:t>
            </a:r>
          </a:p>
          <a:p>
            <a:pPr lvl="1"/>
            <a:r>
              <a:rPr lang="en-US" dirty="0" smtClean="0"/>
              <a:t>Stop if source tests HIV-</a:t>
            </a:r>
            <a:endParaRPr lang="en-GB" dirty="0"/>
          </a:p>
        </p:txBody>
      </p:sp>
    </p:spTree>
    <p:extLst>
      <p:ext uri="{BB962C8B-B14F-4D97-AF65-F5344CB8AC3E}">
        <p14:creationId xmlns:p14="http://schemas.microsoft.com/office/powerpoint/2010/main" val="853480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NOT recommended</a:t>
            </a:r>
            <a:endParaRPr lang="en-GB" dirty="0"/>
          </a:p>
        </p:txBody>
      </p:sp>
      <p:sp>
        <p:nvSpPr>
          <p:cNvPr id="3" name="Content Placeholder 2"/>
          <p:cNvSpPr>
            <a:spLocks noGrp="1"/>
          </p:cNvSpPr>
          <p:nvPr>
            <p:ph idx="1"/>
          </p:nvPr>
        </p:nvSpPr>
        <p:spPr/>
        <p:txBody>
          <a:bodyPr/>
          <a:lstStyle/>
          <a:p>
            <a:r>
              <a:rPr lang="en-US" dirty="0" err="1" smtClean="0"/>
              <a:t>Nevirapine</a:t>
            </a:r>
            <a:endParaRPr lang="en-US" dirty="0" smtClean="0"/>
          </a:p>
          <a:p>
            <a:pPr lvl="1"/>
            <a:r>
              <a:rPr lang="en-US" dirty="0" smtClean="0"/>
              <a:t>High risk hepatitis</a:t>
            </a:r>
          </a:p>
          <a:p>
            <a:endParaRPr lang="en-US" dirty="0"/>
          </a:p>
          <a:p>
            <a:endParaRPr lang="en-US" dirty="0" smtClean="0"/>
          </a:p>
          <a:p>
            <a:r>
              <a:rPr lang="en-US" dirty="0" err="1" smtClean="0"/>
              <a:t>Abacavir</a:t>
            </a:r>
            <a:endParaRPr lang="en-US" dirty="0" smtClean="0"/>
          </a:p>
          <a:p>
            <a:pPr lvl="1"/>
            <a:r>
              <a:rPr lang="en-US" dirty="0" smtClean="0"/>
              <a:t>High risk hypersensitivity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844675"/>
            <a:ext cx="28765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989388"/>
            <a:ext cx="193992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62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smtClean="0"/>
              <a:t>PEP: What IS recommended</a:t>
            </a:r>
          </a:p>
        </p:txBody>
      </p:sp>
      <p:sp>
        <p:nvSpPr>
          <p:cNvPr id="100355" name="Rectangle 3"/>
          <p:cNvSpPr>
            <a:spLocks noGrp="1" noChangeArrowheads="1"/>
          </p:cNvSpPr>
          <p:nvPr>
            <p:ph idx="1"/>
          </p:nvPr>
        </p:nvSpPr>
        <p:spPr>
          <a:xfrm>
            <a:off x="533400" y="1524000"/>
            <a:ext cx="8042275" cy="5003800"/>
          </a:xfrm>
        </p:spPr>
        <p:txBody>
          <a:bodyPr>
            <a:normAutofit/>
          </a:bodyPr>
          <a:lstStyle/>
          <a:p>
            <a:pPr eaLnBrk="1" hangingPunct="1">
              <a:defRPr/>
            </a:pPr>
            <a:r>
              <a:rPr lang="en-GB" u="sng" dirty="0" smtClean="0">
                <a:ea typeface="MS PGothic" pitchFamily="34" charset="-128"/>
              </a:rPr>
              <a:t>US guidelines:</a:t>
            </a:r>
            <a:r>
              <a:rPr lang="en-GB" dirty="0" smtClean="0">
                <a:ea typeface="MS PGothic" pitchFamily="34" charset="-128"/>
              </a:rPr>
              <a:t> </a:t>
            </a:r>
          </a:p>
          <a:p>
            <a:pPr lvl="1">
              <a:defRPr/>
            </a:pPr>
            <a:r>
              <a:rPr lang="en-GB" b="1" dirty="0" smtClean="0">
                <a:ea typeface="MS PGothic" pitchFamily="34" charset="-128"/>
              </a:rPr>
              <a:t>any combination </a:t>
            </a:r>
            <a:r>
              <a:rPr lang="en-GB" dirty="0" smtClean="0">
                <a:ea typeface="MS PGothic" pitchFamily="34" charset="-128"/>
              </a:rPr>
              <a:t>based on local use</a:t>
            </a:r>
          </a:p>
          <a:p>
            <a:pPr lvl="1">
              <a:defRPr/>
            </a:pPr>
            <a:endParaRPr lang="en-GB" dirty="0" smtClean="0">
              <a:ea typeface="MS PGothic" pitchFamily="34" charset="-128"/>
            </a:endParaRPr>
          </a:p>
          <a:p>
            <a:pPr eaLnBrk="1" hangingPunct="1">
              <a:defRPr/>
            </a:pPr>
            <a:r>
              <a:rPr lang="en-US" u="sng" dirty="0" smtClean="0">
                <a:ea typeface="MS PGothic" pitchFamily="34" charset="-128"/>
              </a:rPr>
              <a:t>UK guidelines:</a:t>
            </a:r>
            <a:r>
              <a:rPr lang="en-US" dirty="0" smtClean="0">
                <a:ea typeface="MS PGothic" pitchFamily="34" charset="-128"/>
              </a:rPr>
              <a:t> </a:t>
            </a:r>
          </a:p>
          <a:p>
            <a:pPr lvl="1" eaLnBrk="1" hangingPunct="1">
              <a:defRPr/>
            </a:pPr>
            <a:r>
              <a:rPr lang="en-US" dirty="0" smtClean="0"/>
              <a:t>1</a:t>
            </a:r>
            <a:r>
              <a:rPr lang="en-US" baseline="30000" dirty="0" smtClean="0"/>
              <a:t>st</a:t>
            </a:r>
            <a:r>
              <a:rPr lang="en-US" dirty="0" smtClean="0"/>
              <a:t> line: 			Truvada + </a:t>
            </a:r>
            <a:r>
              <a:rPr lang="en-US" dirty="0" err="1" smtClean="0"/>
              <a:t>Kaletra</a:t>
            </a:r>
            <a:endParaRPr lang="en-US" dirty="0" smtClean="0"/>
          </a:p>
          <a:p>
            <a:pPr lvl="1" eaLnBrk="1" hangingPunct="1">
              <a:defRPr/>
            </a:pPr>
            <a:r>
              <a:rPr lang="en-US" dirty="0" smtClean="0"/>
              <a:t>2</a:t>
            </a:r>
            <a:r>
              <a:rPr lang="en-US" baseline="30000" dirty="0" smtClean="0"/>
              <a:t>nd</a:t>
            </a:r>
            <a:r>
              <a:rPr lang="en-US" dirty="0" smtClean="0"/>
              <a:t> line NRTI: 		AZT OR d4T + 3TC or FTC</a:t>
            </a:r>
          </a:p>
          <a:p>
            <a:pPr lvl="1" eaLnBrk="1" hangingPunct="1">
              <a:defRPr/>
            </a:pPr>
            <a:r>
              <a:rPr lang="en-US" dirty="0" smtClean="0"/>
              <a:t>2</a:t>
            </a:r>
            <a:r>
              <a:rPr lang="en-US" baseline="30000" dirty="0" smtClean="0"/>
              <a:t>nd</a:t>
            </a:r>
            <a:r>
              <a:rPr lang="en-US" dirty="0" smtClean="0"/>
              <a:t> line 3</a:t>
            </a:r>
            <a:r>
              <a:rPr lang="en-US" baseline="30000" dirty="0" smtClean="0"/>
              <a:t>rd</a:t>
            </a:r>
            <a:r>
              <a:rPr lang="en-US" dirty="0" smtClean="0"/>
              <a:t> drug:</a:t>
            </a:r>
            <a:r>
              <a:rPr lang="en-US" dirty="0"/>
              <a:t>	</a:t>
            </a:r>
            <a:r>
              <a:rPr lang="en-US" dirty="0" smtClean="0"/>
              <a:t>DRV/r or ATV/r (or RAL)</a:t>
            </a:r>
            <a:endParaRPr lang="en-GB" b="1" dirty="0">
              <a:ea typeface="MS PGothic" pitchFamily="34" charset="-128"/>
            </a:endParaRPr>
          </a:p>
          <a:p>
            <a:pPr lvl="1" eaLnBrk="1" hangingPunct="1">
              <a:defRPr/>
            </a:pPr>
            <a:r>
              <a:rPr lang="en-US" b="1" dirty="0" smtClean="0">
                <a:ea typeface="MS PGothic" pitchFamily="34" charset="-128"/>
              </a:rPr>
              <a:t>3 NRTI may be given alone (d4T + Truvada)</a:t>
            </a:r>
            <a:endParaRPr lang="en-GB" dirty="0" smtClean="0"/>
          </a:p>
        </p:txBody>
      </p:sp>
    </p:spTree>
    <p:extLst>
      <p:ext uri="{BB962C8B-B14F-4D97-AF65-F5344CB8AC3E}">
        <p14:creationId xmlns:p14="http://schemas.microsoft.com/office/powerpoint/2010/main" val="12784773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smtClean="0"/>
              <a:t>Support</a:t>
            </a:r>
          </a:p>
        </p:txBody>
      </p:sp>
      <p:sp>
        <p:nvSpPr>
          <p:cNvPr id="84995" name="Rectangle 3"/>
          <p:cNvSpPr>
            <a:spLocks noGrp="1" noChangeArrowheads="1"/>
          </p:cNvSpPr>
          <p:nvPr>
            <p:ph idx="1"/>
          </p:nvPr>
        </p:nvSpPr>
        <p:spPr/>
        <p:txBody>
          <a:bodyPr>
            <a:normAutofit/>
          </a:bodyPr>
          <a:lstStyle/>
          <a:p>
            <a:r>
              <a:rPr lang="en-GB" smtClean="0"/>
              <a:t>Prescribe </a:t>
            </a:r>
            <a:r>
              <a:rPr lang="en-GB" b="1" smtClean="0"/>
              <a:t>anti-emetics</a:t>
            </a:r>
            <a:r>
              <a:rPr lang="en-GB" smtClean="0"/>
              <a:t> and </a:t>
            </a:r>
            <a:r>
              <a:rPr lang="en-GB" b="1" smtClean="0"/>
              <a:t>anti-diarrhoeals</a:t>
            </a:r>
            <a:r>
              <a:rPr lang="en-GB" smtClean="0"/>
              <a:t> depending on regimen</a:t>
            </a:r>
          </a:p>
          <a:p>
            <a:r>
              <a:rPr lang="en-GB" smtClean="0"/>
              <a:t>Give psychological support</a:t>
            </a:r>
          </a:p>
          <a:p>
            <a:r>
              <a:rPr lang="en-GB" smtClean="0"/>
              <a:t>Follow-up as appropriate</a:t>
            </a:r>
          </a:p>
          <a:p>
            <a:pPr lvl="1"/>
            <a:r>
              <a:rPr lang="en-GB" smtClean="0">
                <a:ea typeface="ＭＳ Ｐゴシック" pitchFamily="34" charset="-128"/>
              </a:rPr>
              <a:t>Hepatitis B/C</a:t>
            </a:r>
          </a:p>
          <a:p>
            <a:pPr lvl="1"/>
            <a:r>
              <a:rPr lang="en-GB" smtClean="0">
                <a:ea typeface="ＭＳ Ｐゴシック" pitchFamily="34" charset="-128"/>
              </a:rPr>
              <a:t>Risk reduction</a:t>
            </a:r>
          </a:p>
          <a:p>
            <a:pPr lvl="1"/>
            <a:r>
              <a:rPr lang="en-GB" smtClean="0">
                <a:ea typeface="ＭＳ Ｐゴシック" pitchFamily="34" charset="-128"/>
              </a:rPr>
              <a:t>HIV testing</a:t>
            </a:r>
          </a:p>
        </p:txBody>
      </p:sp>
    </p:spTree>
    <p:extLst>
      <p:ext uri="{BB962C8B-B14F-4D97-AF65-F5344CB8AC3E}">
        <p14:creationId xmlns:p14="http://schemas.microsoft.com/office/powerpoint/2010/main" val="1450173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dirty="0" smtClean="0"/>
              <a:t>Tests</a:t>
            </a:r>
            <a:endParaRPr lang="en-GB" dirty="0" smtClean="0"/>
          </a:p>
        </p:txBody>
      </p:sp>
      <p:sp>
        <p:nvSpPr>
          <p:cNvPr id="87043" name="Rectangle 3"/>
          <p:cNvSpPr>
            <a:spLocks noGrp="1" noChangeArrowheads="1"/>
          </p:cNvSpPr>
          <p:nvPr>
            <p:ph type="body" idx="1"/>
          </p:nvPr>
        </p:nvSpPr>
        <p:spPr>
          <a:xfrm>
            <a:off x="457200" y="1600200"/>
            <a:ext cx="8229600" cy="4493096"/>
          </a:xfrm>
        </p:spPr>
        <p:txBody>
          <a:bodyPr>
            <a:normAutofit fontScale="92500" lnSpcReduction="10000"/>
          </a:bodyPr>
          <a:lstStyle/>
          <a:p>
            <a:r>
              <a:rPr lang="en-GB" dirty="0" smtClean="0"/>
              <a:t>HIV</a:t>
            </a:r>
          </a:p>
          <a:p>
            <a:pPr lvl="1"/>
            <a:r>
              <a:rPr lang="en-GB" dirty="0" smtClean="0"/>
              <a:t>A </a:t>
            </a:r>
            <a:r>
              <a:rPr lang="en-GB" dirty="0" smtClean="0"/>
              <a:t>baseline HIV test </a:t>
            </a:r>
            <a:endParaRPr lang="en-GB" dirty="0" smtClean="0"/>
          </a:p>
          <a:p>
            <a:pPr lvl="1"/>
            <a:r>
              <a:rPr lang="en-GB" dirty="0" smtClean="0"/>
              <a:t>Follow-up 3 </a:t>
            </a:r>
            <a:r>
              <a:rPr lang="en-GB" dirty="0" smtClean="0"/>
              <a:t>months </a:t>
            </a:r>
            <a:r>
              <a:rPr lang="en-GB" b="1" dirty="0" smtClean="0"/>
              <a:t>after completing </a:t>
            </a:r>
            <a:r>
              <a:rPr lang="en-GB" b="1" dirty="0" smtClean="0"/>
              <a:t>PEP</a:t>
            </a:r>
          </a:p>
          <a:p>
            <a:r>
              <a:rPr lang="en-US" dirty="0" smtClean="0"/>
              <a:t>HBV: vaccinate if uncertain</a:t>
            </a:r>
          </a:p>
          <a:p>
            <a:r>
              <a:rPr lang="en-US" dirty="0" smtClean="0"/>
              <a:t>HCV: consider HCV-RNA if high risk source</a:t>
            </a:r>
          </a:p>
          <a:p>
            <a:r>
              <a:rPr lang="en-US" dirty="0" smtClean="0"/>
              <a:t>Safety</a:t>
            </a:r>
          </a:p>
          <a:p>
            <a:pPr lvl="1"/>
            <a:r>
              <a:rPr lang="en-US" dirty="0" smtClean="0"/>
              <a:t>Baseline</a:t>
            </a:r>
          </a:p>
          <a:p>
            <a:pPr lvl="1"/>
            <a:r>
              <a:rPr lang="en-US" dirty="0" smtClean="0"/>
              <a:t>2 weekly</a:t>
            </a:r>
          </a:p>
          <a:p>
            <a:r>
              <a:rPr lang="en-US" dirty="0" smtClean="0"/>
              <a:t>Pregnancy test</a:t>
            </a:r>
            <a:endParaRPr lang="en-GB" dirty="0" smtClean="0"/>
          </a:p>
        </p:txBody>
      </p:sp>
    </p:spTree>
    <p:extLst>
      <p:ext uri="{BB962C8B-B14F-4D97-AF65-F5344CB8AC3E}">
        <p14:creationId xmlns:p14="http://schemas.microsoft.com/office/powerpoint/2010/main" val="1010032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smtClean="0"/>
              <a:t>Other issues</a:t>
            </a:r>
          </a:p>
        </p:txBody>
      </p:sp>
      <p:sp>
        <p:nvSpPr>
          <p:cNvPr id="89091" name="Rectangle 3"/>
          <p:cNvSpPr>
            <a:spLocks noGrp="1" noChangeArrowheads="1"/>
          </p:cNvSpPr>
          <p:nvPr>
            <p:ph idx="1"/>
          </p:nvPr>
        </p:nvSpPr>
        <p:spPr/>
        <p:txBody>
          <a:bodyPr>
            <a:normAutofit lnSpcReduction="10000"/>
          </a:bodyPr>
          <a:lstStyle/>
          <a:p>
            <a:r>
              <a:rPr lang="en-GB" smtClean="0"/>
              <a:t>Drug interactions</a:t>
            </a:r>
          </a:p>
          <a:p>
            <a:r>
              <a:rPr lang="en-GB" smtClean="0"/>
              <a:t>Pregnancy</a:t>
            </a:r>
          </a:p>
          <a:p>
            <a:r>
              <a:rPr lang="en-GB" smtClean="0"/>
              <a:t>Confidentiality</a:t>
            </a:r>
          </a:p>
          <a:p>
            <a:r>
              <a:rPr lang="en-GB" smtClean="0"/>
              <a:t>Sexual activity/blood donation/occupation</a:t>
            </a:r>
          </a:p>
          <a:p>
            <a:r>
              <a:rPr lang="en-US" smtClean="0"/>
              <a:t>AVAILABILITY</a:t>
            </a:r>
          </a:p>
          <a:p>
            <a:pPr lvl="1"/>
            <a:r>
              <a:rPr lang="en-GB" smtClean="0">
                <a:ea typeface="ＭＳ Ｐゴシック" pitchFamily="34" charset="-128"/>
              </a:rPr>
              <a:t>Staff for PEP advice and follow-up</a:t>
            </a:r>
          </a:p>
          <a:p>
            <a:pPr lvl="1"/>
            <a:r>
              <a:rPr lang="en-GB" smtClean="0">
                <a:ea typeface="ＭＳ Ｐゴシック" pitchFamily="34" charset="-128"/>
              </a:rPr>
              <a:t>PEP packs in </a:t>
            </a:r>
            <a:r>
              <a:rPr lang="en-GB" b="1" u="sng" smtClean="0">
                <a:ea typeface="ＭＳ Ｐゴシック" pitchFamily="34" charset="-128"/>
              </a:rPr>
              <a:t>accessible and well-advertised sites</a:t>
            </a:r>
            <a:endParaRPr lang="en-GB" smtClean="0">
              <a:ea typeface="ＭＳ Ｐゴシック" pitchFamily="34" charset="-128"/>
            </a:endParaRPr>
          </a:p>
          <a:p>
            <a:pPr lvl="1"/>
            <a:r>
              <a:rPr lang="en-GB" smtClean="0">
                <a:ea typeface="ＭＳ Ｐゴシック" pitchFamily="34" charset="-128"/>
              </a:rPr>
              <a:t>Starter packs of 3-5 days of PEP to cover weekends</a:t>
            </a:r>
          </a:p>
          <a:p>
            <a:endParaRPr lang="en-GB" smtClean="0"/>
          </a:p>
        </p:txBody>
      </p:sp>
    </p:spTree>
    <p:extLst>
      <p:ext uri="{BB962C8B-B14F-4D97-AF65-F5344CB8AC3E}">
        <p14:creationId xmlns:p14="http://schemas.microsoft.com/office/powerpoint/2010/main" val="423222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 What’s the evidence?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610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a:bodyPr>
          <a:lstStyle/>
          <a:p>
            <a:r>
              <a:rPr lang="en-US" dirty="0"/>
              <a:t>Rationale - Animal </a:t>
            </a:r>
            <a:r>
              <a:rPr lang="en-US" dirty="0" smtClean="0"/>
              <a:t>Models</a:t>
            </a:r>
            <a:endParaRPr lang="en-US" dirty="0"/>
          </a:p>
        </p:txBody>
      </p:sp>
      <p:sp>
        <p:nvSpPr>
          <p:cNvPr id="179203" name="Rectangle 3"/>
          <p:cNvSpPr>
            <a:spLocks noGrp="1" noChangeArrowheads="1"/>
          </p:cNvSpPr>
          <p:nvPr>
            <p:ph idx="1"/>
          </p:nvPr>
        </p:nvSpPr>
        <p:spPr/>
        <p:txBody>
          <a:bodyPr/>
          <a:lstStyle/>
          <a:p>
            <a:r>
              <a:rPr lang="en-US" sz="2500" dirty="0" smtClean="0"/>
              <a:t>SIV/Macaque </a:t>
            </a:r>
            <a:r>
              <a:rPr lang="en-US" sz="2500" dirty="0"/>
              <a:t>iv </a:t>
            </a:r>
            <a:r>
              <a:rPr lang="en-US" sz="2500" dirty="0" err="1"/>
              <a:t>innoculation</a:t>
            </a:r>
            <a:r>
              <a:rPr lang="en-US" sz="2500" dirty="0"/>
              <a:t>  </a:t>
            </a:r>
            <a:r>
              <a:rPr lang="en-US" sz="2500" dirty="0" err="1"/>
              <a:t>tenofovir</a:t>
            </a:r>
            <a:r>
              <a:rPr lang="en-US" sz="2500" dirty="0"/>
              <a:t> - both Timing &amp; Duration </a:t>
            </a:r>
            <a:r>
              <a:rPr lang="en-US" sz="2500" dirty="0" smtClean="0"/>
              <a:t>important [Tsai </a:t>
            </a:r>
            <a:r>
              <a:rPr lang="en-US" sz="2500" i="1" dirty="0" smtClean="0"/>
              <a:t>et al</a:t>
            </a:r>
            <a:r>
              <a:rPr lang="en-US" sz="2500" dirty="0" smtClean="0"/>
              <a:t>]</a:t>
            </a:r>
            <a:endParaRPr lang="en-US" sz="2500" dirty="0"/>
          </a:p>
          <a:p>
            <a:r>
              <a:rPr lang="en-GB" sz="2500" dirty="0" err="1" smtClean="0"/>
              <a:t>Tenofovir</a:t>
            </a:r>
            <a:r>
              <a:rPr lang="en-GB" sz="2500" dirty="0" smtClean="0"/>
              <a:t> </a:t>
            </a:r>
            <a:r>
              <a:rPr lang="en-GB" sz="2500" dirty="0"/>
              <a:t>effective 36hrs post vaginal </a:t>
            </a:r>
            <a:r>
              <a:rPr lang="en-GB" sz="2500" dirty="0" err="1" smtClean="0"/>
              <a:t>innoculation</a:t>
            </a:r>
            <a:r>
              <a:rPr lang="en-GB" sz="2500" dirty="0" smtClean="0"/>
              <a:t> [</a:t>
            </a:r>
            <a:r>
              <a:rPr lang="en-GB" sz="2500" dirty="0" err="1" smtClean="0"/>
              <a:t>Otten</a:t>
            </a:r>
            <a:r>
              <a:rPr lang="en-GB" sz="2500" dirty="0" smtClean="0"/>
              <a:t> </a:t>
            </a:r>
            <a:r>
              <a:rPr lang="en-GB" sz="2500" i="1" dirty="0" smtClean="0"/>
              <a:t>et al</a:t>
            </a:r>
            <a:r>
              <a:rPr lang="en-GB" sz="2500" dirty="0" smtClean="0"/>
              <a:t>]</a:t>
            </a:r>
            <a:endParaRPr lang="en-GB" sz="2500" dirty="0"/>
          </a:p>
          <a:p>
            <a:r>
              <a:rPr lang="en-GB" sz="2500" b="1" dirty="0" err="1"/>
              <a:t>Subbarao</a:t>
            </a:r>
            <a:r>
              <a:rPr lang="en-GB" sz="2500" b="1" dirty="0"/>
              <a:t> - </a:t>
            </a:r>
            <a:r>
              <a:rPr lang="en-GB" sz="2500" dirty="0"/>
              <a:t>Repeated rectal </a:t>
            </a:r>
            <a:r>
              <a:rPr lang="en-GB" sz="2500" dirty="0" err="1"/>
              <a:t>innoculation</a:t>
            </a:r>
            <a:r>
              <a:rPr lang="en-GB" sz="2500" dirty="0"/>
              <a:t> - delay only            	</a:t>
            </a:r>
            <a:r>
              <a:rPr lang="en-GB" sz="1400" dirty="0"/>
              <a:t>J</a:t>
            </a:r>
            <a:r>
              <a:rPr lang="en-GB" sz="2500" dirty="0"/>
              <a:t> </a:t>
            </a:r>
            <a:r>
              <a:rPr lang="en-GB" sz="1400" dirty="0"/>
              <a:t>Infect Dis 194: 904–911 2006</a:t>
            </a:r>
          </a:p>
          <a:p>
            <a:r>
              <a:rPr lang="en-GB" sz="2800" b="1" dirty="0" err="1"/>
              <a:t>Heineine</a:t>
            </a:r>
            <a:r>
              <a:rPr lang="en-GB" sz="1700" dirty="0"/>
              <a:t>  - </a:t>
            </a:r>
            <a:r>
              <a:rPr lang="en-GB" sz="2400" dirty="0"/>
              <a:t>complete protection with injectable </a:t>
            </a:r>
            <a:r>
              <a:rPr lang="en-GB" sz="2400" dirty="0" err="1"/>
              <a:t>tenofovir</a:t>
            </a:r>
            <a:r>
              <a:rPr lang="en-GB" sz="2400" dirty="0"/>
              <a:t>    </a:t>
            </a:r>
            <a:r>
              <a:rPr lang="en-US" sz="1000" b="1" dirty="0"/>
              <a:t>Garcia-</a:t>
            </a:r>
            <a:r>
              <a:rPr lang="en-US" sz="1000" b="1" dirty="0" err="1"/>
              <a:t>Lerma</a:t>
            </a:r>
            <a:r>
              <a:rPr lang="en-US" sz="1000" b="1" dirty="0"/>
              <a:t> et al </a:t>
            </a:r>
            <a:r>
              <a:rPr lang="en-US" sz="1000" b="1" dirty="0" err="1"/>
              <a:t>PLoS</a:t>
            </a:r>
            <a:r>
              <a:rPr lang="en-US" sz="1000" b="1" dirty="0"/>
              <a:t> Medicine 					February 2008 | Volume 5 Issue 2 | e28</a:t>
            </a:r>
          </a:p>
          <a:p>
            <a:endParaRPr lang="en-GB" sz="1000" dirty="0"/>
          </a:p>
          <a:p>
            <a:endParaRPr lang="en-US" sz="2500" dirty="0"/>
          </a:p>
        </p:txBody>
      </p:sp>
    </p:spTree>
    <p:extLst>
      <p:ext uri="{BB962C8B-B14F-4D97-AF65-F5344CB8AC3E}">
        <p14:creationId xmlns:p14="http://schemas.microsoft.com/office/powerpoint/2010/main" val="402174163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1317625" y="2328863"/>
            <a:ext cx="369728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0227" name="Line 3"/>
          <p:cNvSpPr>
            <a:spLocks noChangeShapeType="1"/>
          </p:cNvSpPr>
          <p:nvPr/>
        </p:nvSpPr>
        <p:spPr bwMode="auto">
          <a:xfrm>
            <a:off x="1709738" y="2122488"/>
            <a:ext cx="73025"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28" name="Line 4"/>
          <p:cNvSpPr>
            <a:spLocks noChangeShapeType="1"/>
          </p:cNvSpPr>
          <p:nvPr/>
        </p:nvSpPr>
        <p:spPr bwMode="auto">
          <a:xfrm>
            <a:off x="1828800" y="2122488"/>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29" name="Line 5"/>
          <p:cNvSpPr>
            <a:spLocks noChangeShapeType="1"/>
          </p:cNvSpPr>
          <p:nvPr/>
        </p:nvSpPr>
        <p:spPr bwMode="auto">
          <a:xfrm>
            <a:off x="1946275" y="2122488"/>
            <a:ext cx="1270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0" name="Line 6"/>
          <p:cNvSpPr>
            <a:spLocks noChangeShapeType="1"/>
          </p:cNvSpPr>
          <p:nvPr/>
        </p:nvSpPr>
        <p:spPr bwMode="auto">
          <a:xfrm>
            <a:off x="1958975" y="2122488"/>
            <a:ext cx="3175" cy="650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1" name="Line 7"/>
          <p:cNvSpPr>
            <a:spLocks noChangeShapeType="1"/>
          </p:cNvSpPr>
          <p:nvPr/>
        </p:nvSpPr>
        <p:spPr bwMode="auto">
          <a:xfrm>
            <a:off x="1958975" y="2243138"/>
            <a:ext cx="3175" cy="82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2" name="Line 8"/>
          <p:cNvSpPr>
            <a:spLocks noChangeShapeType="1"/>
          </p:cNvSpPr>
          <p:nvPr/>
        </p:nvSpPr>
        <p:spPr bwMode="auto">
          <a:xfrm>
            <a:off x="1958975" y="2381250"/>
            <a:ext cx="3175" cy="809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3" name="Line 9"/>
          <p:cNvSpPr>
            <a:spLocks noChangeShapeType="1"/>
          </p:cNvSpPr>
          <p:nvPr/>
        </p:nvSpPr>
        <p:spPr bwMode="auto">
          <a:xfrm>
            <a:off x="1958975" y="2517775"/>
            <a:ext cx="3175" cy="857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4" name="Line 10"/>
          <p:cNvSpPr>
            <a:spLocks noChangeShapeType="1"/>
          </p:cNvSpPr>
          <p:nvPr/>
        </p:nvSpPr>
        <p:spPr bwMode="auto">
          <a:xfrm>
            <a:off x="1958975" y="2659063"/>
            <a:ext cx="3175" cy="777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5" name="Line 11"/>
          <p:cNvSpPr>
            <a:spLocks noChangeShapeType="1"/>
          </p:cNvSpPr>
          <p:nvPr/>
        </p:nvSpPr>
        <p:spPr bwMode="auto">
          <a:xfrm>
            <a:off x="1958975" y="2736850"/>
            <a:ext cx="3175"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6" name="Line 12"/>
          <p:cNvSpPr>
            <a:spLocks noChangeShapeType="1"/>
          </p:cNvSpPr>
          <p:nvPr/>
        </p:nvSpPr>
        <p:spPr bwMode="auto">
          <a:xfrm>
            <a:off x="2008188" y="2736850"/>
            <a:ext cx="68262"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7" name="Line 13"/>
          <p:cNvSpPr>
            <a:spLocks noChangeShapeType="1"/>
          </p:cNvSpPr>
          <p:nvPr/>
        </p:nvSpPr>
        <p:spPr bwMode="auto">
          <a:xfrm>
            <a:off x="2124075" y="2736850"/>
            <a:ext cx="71438"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8" name="Line 14"/>
          <p:cNvSpPr>
            <a:spLocks noChangeShapeType="1"/>
          </p:cNvSpPr>
          <p:nvPr/>
        </p:nvSpPr>
        <p:spPr bwMode="auto">
          <a:xfrm>
            <a:off x="2209800" y="2773363"/>
            <a:ext cx="3175" cy="8413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39" name="Line 15"/>
          <p:cNvSpPr>
            <a:spLocks noChangeShapeType="1"/>
          </p:cNvSpPr>
          <p:nvPr/>
        </p:nvSpPr>
        <p:spPr bwMode="auto">
          <a:xfrm>
            <a:off x="2209800" y="2913063"/>
            <a:ext cx="3175" cy="82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0" name="Line 16"/>
          <p:cNvSpPr>
            <a:spLocks noChangeShapeType="1"/>
          </p:cNvSpPr>
          <p:nvPr/>
        </p:nvSpPr>
        <p:spPr bwMode="auto">
          <a:xfrm>
            <a:off x="2209800" y="3051175"/>
            <a:ext cx="3175" cy="809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1" name="Line 17"/>
          <p:cNvSpPr>
            <a:spLocks noChangeShapeType="1"/>
          </p:cNvSpPr>
          <p:nvPr/>
        </p:nvSpPr>
        <p:spPr bwMode="auto">
          <a:xfrm>
            <a:off x="2209800" y="3187700"/>
            <a:ext cx="3175" cy="82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2" name="Line 18"/>
          <p:cNvSpPr>
            <a:spLocks noChangeShapeType="1"/>
          </p:cNvSpPr>
          <p:nvPr/>
        </p:nvSpPr>
        <p:spPr bwMode="auto">
          <a:xfrm>
            <a:off x="2209800" y="3325813"/>
            <a:ext cx="3175" cy="8413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3" name="Line 19"/>
          <p:cNvSpPr>
            <a:spLocks noChangeShapeType="1"/>
          </p:cNvSpPr>
          <p:nvPr/>
        </p:nvSpPr>
        <p:spPr bwMode="auto">
          <a:xfrm>
            <a:off x="2209800" y="3465513"/>
            <a:ext cx="3175" cy="396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4" name="Line 20"/>
          <p:cNvSpPr>
            <a:spLocks noChangeShapeType="1"/>
          </p:cNvSpPr>
          <p:nvPr/>
        </p:nvSpPr>
        <p:spPr bwMode="auto">
          <a:xfrm>
            <a:off x="2209800" y="3505200"/>
            <a:ext cx="39688"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5" name="Line 21"/>
          <p:cNvSpPr>
            <a:spLocks noChangeShapeType="1"/>
          </p:cNvSpPr>
          <p:nvPr/>
        </p:nvSpPr>
        <p:spPr bwMode="auto">
          <a:xfrm>
            <a:off x="2297113" y="3505200"/>
            <a:ext cx="68262"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6" name="Line 22"/>
          <p:cNvSpPr>
            <a:spLocks noChangeShapeType="1"/>
          </p:cNvSpPr>
          <p:nvPr/>
        </p:nvSpPr>
        <p:spPr bwMode="auto">
          <a:xfrm>
            <a:off x="2413000" y="3505200"/>
            <a:ext cx="444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7" name="Line 23"/>
          <p:cNvSpPr>
            <a:spLocks noChangeShapeType="1"/>
          </p:cNvSpPr>
          <p:nvPr/>
        </p:nvSpPr>
        <p:spPr bwMode="auto">
          <a:xfrm>
            <a:off x="2457450" y="3505200"/>
            <a:ext cx="4763" cy="222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8" name="Line 24"/>
          <p:cNvSpPr>
            <a:spLocks noChangeShapeType="1"/>
          </p:cNvSpPr>
          <p:nvPr/>
        </p:nvSpPr>
        <p:spPr bwMode="auto">
          <a:xfrm>
            <a:off x="2457450" y="3582988"/>
            <a:ext cx="4763" cy="857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49" name="Line 25"/>
          <p:cNvSpPr>
            <a:spLocks noChangeShapeType="1"/>
          </p:cNvSpPr>
          <p:nvPr/>
        </p:nvSpPr>
        <p:spPr bwMode="auto">
          <a:xfrm>
            <a:off x="2457450" y="3721100"/>
            <a:ext cx="4763" cy="841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0" name="Line 26"/>
          <p:cNvSpPr>
            <a:spLocks noChangeShapeType="1"/>
          </p:cNvSpPr>
          <p:nvPr/>
        </p:nvSpPr>
        <p:spPr bwMode="auto">
          <a:xfrm>
            <a:off x="2501900" y="3811588"/>
            <a:ext cx="68263"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1" name="Line 27"/>
          <p:cNvSpPr>
            <a:spLocks noChangeShapeType="1"/>
          </p:cNvSpPr>
          <p:nvPr/>
        </p:nvSpPr>
        <p:spPr bwMode="auto">
          <a:xfrm>
            <a:off x="2617788" y="3811588"/>
            <a:ext cx="71437"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2" name="Line 28"/>
          <p:cNvSpPr>
            <a:spLocks noChangeShapeType="1"/>
          </p:cNvSpPr>
          <p:nvPr/>
        </p:nvSpPr>
        <p:spPr bwMode="auto">
          <a:xfrm>
            <a:off x="2711450" y="3838575"/>
            <a:ext cx="1588" cy="841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3" name="Line 29"/>
          <p:cNvSpPr>
            <a:spLocks noChangeShapeType="1"/>
          </p:cNvSpPr>
          <p:nvPr/>
        </p:nvSpPr>
        <p:spPr bwMode="auto">
          <a:xfrm>
            <a:off x="2711450" y="3978275"/>
            <a:ext cx="1588" cy="82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4" name="Line 30"/>
          <p:cNvSpPr>
            <a:spLocks noChangeShapeType="1"/>
          </p:cNvSpPr>
          <p:nvPr/>
        </p:nvSpPr>
        <p:spPr bwMode="auto">
          <a:xfrm>
            <a:off x="2711450" y="4116388"/>
            <a:ext cx="1588"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5" name="Line 31"/>
          <p:cNvSpPr>
            <a:spLocks noChangeShapeType="1"/>
          </p:cNvSpPr>
          <p:nvPr/>
        </p:nvSpPr>
        <p:spPr bwMode="auto">
          <a:xfrm>
            <a:off x="2711450" y="4119563"/>
            <a:ext cx="68263"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6" name="Line 32"/>
          <p:cNvSpPr>
            <a:spLocks noChangeShapeType="1"/>
          </p:cNvSpPr>
          <p:nvPr/>
        </p:nvSpPr>
        <p:spPr bwMode="auto">
          <a:xfrm>
            <a:off x="2825750" y="4119563"/>
            <a:ext cx="71438"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7" name="Line 33"/>
          <p:cNvSpPr>
            <a:spLocks noChangeShapeType="1"/>
          </p:cNvSpPr>
          <p:nvPr/>
        </p:nvSpPr>
        <p:spPr bwMode="auto">
          <a:xfrm>
            <a:off x="2941638" y="4119563"/>
            <a:ext cx="71437"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8" name="Line 34"/>
          <p:cNvSpPr>
            <a:spLocks noChangeShapeType="1"/>
          </p:cNvSpPr>
          <p:nvPr/>
        </p:nvSpPr>
        <p:spPr bwMode="auto">
          <a:xfrm>
            <a:off x="3059113" y="4119563"/>
            <a:ext cx="71437"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59" name="Line 35"/>
          <p:cNvSpPr>
            <a:spLocks noChangeShapeType="1"/>
          </p:cNvSpPr>
          <p:nvPr/>
        </p:nvSpPr>
        <p:spPr bwMode="auto">
          <a:xfrm>
            <a:off x="3175000" y="4119563"/>
            <a:ext cx="73025"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0" name="Line 36"/>
          <p:cNvSpPr>
            <a:spLocks noChangeShapeType="1"/>
          </p:cNvSpPr>
          <p:nvPr/>
        </p:nvSpPr>
        <p:spPr bwMode="auto">
          <a:xfrm>
            <a:off x="3294063" y="4119563"/>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1" name="Line 37"/>
          <p:cNvSpPr>
            <a:spLocks noChangeShapeType="1"/>
          </p:cNvSpPr>
          <p:nvPr/>
        </p:nvSpPr>
        <p:spPr bwMode="auto">
          <a:xfrm>
            <a:off x="3409950" y="4119563"/>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2" name="Line 38"/>
          <p:cNvSpPr>
            <a:spLocks noChangeShapeType="1"/>
          </p:cNvSpPr>
          <p:nvPr/>
        </p:nvSpPr>
        <p:spPr bwMode="auto">
          <a:xfrm>
            <a:off x="3525838" y="4119563"/>
            <a:ext cx="71437"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3" name="Line 39"/>
          <p:cNvSpPr>
            <a:spLocks noChangeShapeType="1"/>
          </p:cNvSpPr>
          <p:nvPr/>
        </p:nvSpPr>
        <p:spPr bwMode="auto">
          <a:xfrm>
            <a:off x="3643313" y="4119563"/>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4" name="Line 40"/>
          <p:cNvSpPr>
            <a:spLocks noChangeShapeType="1"/>
          </p:cNvSpPr>
          <p:nvPr/>
        </p:nvSpPr>
        <p:spPr bwMode="auto">
          <a:xfrm>
            <a:off x="3713163" y="4119563"/>
            <a:ext cx="1587"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5" name="Line 41"/>
          <p:cNvSpPr>
            <a:spLocks noChangeShapeType="1"/>
          </p:cNvSpPr>
          <p:nvPr/>
        </p:nvSpPr>
        <p:spPr bwMode="auto">
          <a:xfrm>
            <a:off x="3713163" y="4175125"/>
            <a:ext cx="1587" cy="809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6" name="Line 42"/>
          <p:cNvSpPr>
            <a:spLocks noChangeShapeType="1"/>
          </p:cNvSpPr>
          <p:nvPr/>
        </p:nvSpPr>
        <p:spPr bwMode="auto">
          <a:xfrm>
            <a:off x="3748088" y="4273550"/>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7" name="Line 43"/>
          <p:cNvSpPr>
            <a:spLocks noChangeShapeType="1"/>
          </p:cNvSpPr>
          <p:nvPr/>
        </p:nvSpPr>
        <p:spPr bwMode="auto">
          <a:xfrm>
            <a:off x="3863975" y="4273550"/>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8" name="Line 44"/>
          <p:cNvSpPr>
            <a:spLocks noChangeShapeType="1"/>
          </p:cNvSpPr>
          <p:nvPr/>
        </p:nvSpPr>
        <p:spPr bwMode="auto">
          <a:xfrm>
            <a:off x="3981450" y="4273550"/>
            <a:ext cx="68263"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69" name="Line 45"/>
          <p:cNvSpPr>
            <a:spLocks noChangeShapeType="1"/>
          </p:cNvSpPr>
          <p:nvPr/>
        </p:nvSpPr>
        <p:spPr bwMode="auto">
          <a:xfrm>
            <a:off x="4097338" y="4273550"/>
            <a:ext cx="71437"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0" name="Line 46"/>
          <p:cNvSpPr>
            <a:spLocks noChangeShapeType="1"/>
          </p:cNvSpPr>
          <p:nvPr/>
        </p:nvSpPr>
        <p:spPr bwMode="auto">
          <a:xfrm>
            <a:off x="4213225" y="4273550"/>
            <a:ext cx="1588" cy="841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1" name="Line 47"/>
          <p:cNvSpPr>
            <a:spLocks noChangeShapeType="1"/>
          </p:cNvSpPr>
          <p:nvPr/>
        </p:nvSpPr>
        <p:spPr bwMode="auto">
          <a:xfrm>
            <a:off x="4213225" y="4413250"/>
            <a:ext cx="1588" cy="127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2" name="Line 48"/>
          <p:cNvSpPr>
            <a:spLocks noChangeShapeType="1"/>
          </p:cNvSpPr>
          <p:nvPr/>
        </p:nvSpPr>
        <p:spPr bwMode="auto">
          <a:xfrm>
            <a:off x="4213225" y="4425950"/>
            <a:ext cx="58738"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3" name="Line 49"/>
          <p:cNvSpPr>
            <a:spLocks noChangeShapeType="1"/>
          </p:cNvSpPr>
          <p:nvPr/>
        </p:nvSpPr>
        <p:spPr bwMode="auto">
          <a:xfrm>
            <a:off x="4318000" y="4425950"/>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4" name="Line 50"/>
          <p:cNvSpPr>
            <a:spLocks noChangeShapeType="1"/>
          </p:cNvSpPr>
          <p:nvPr/>
        </p:nvSpPr>
        <p:spPr bwMode="auto">
          <a:xfrm>
            <a:off x="4433888" y="4425950"/>
            <a:ext cx="30162"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5" name="Line 51"/>
          <p:cNvSpPr>
            <a:spLocks noChangeShapeType="1"/>
          </p:cNvSpPr>
          <p:nvPr/>
        </p:nvSpPr>
        <p:spPr bwMode="auto">
          <a:xfrm>
            <a:off x="4464050" y="4425950"/>
            <a:ext cx="3175" cy="492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6" name="Line 52"/>
          <p:cNvSpPr>
            <a:spLocks noChangeShapeType="1"/>
          </p:cNvSpPr>
          <p:nvPr/>
        </p:nvSpPr>
        <p:spPr bwMode="auto">
          <a:xfrm>
            <a:off x="4464050" y="4527550"/>
            <a:ext cx="3175" cy="492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7" name="Line 53"/>
          <p:cNvSpPr>
            <a:spLocks noChangeShapeType="1"/>
          </p:cNvSpPr>
          <p:nvPr/>
        </p:nvSpPr>
        <p:spPr bwMode="auto">
          <a:xfrm>
            <a:off x="4464050" y="4576763"/>
            <a:ext cx="28575"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8" name="Line 54"/>
          <p:cNvSpPr>
            <a:spLocks noChangeShapeType="1"/>
          </p:cNvSpPr>
          <p:nvPr/>
        </p:nvSpPr>
        <p:spPr bwMode="auto">
          <a:xfrm>
            <a:off x="4538663" y="4576763"/>
            <a:ext cx="71437"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79" name="Line 55"/>
          <p:cNvSpPr>
            <a:spLocks noChangeShapeType="1"/>
          </p:cNvSpPr>
          <p:nvPr/>
        </p:nvSpPr>
        <p:spPr bwMode="auto">
          <a:xfrm>
            <a:off x="4654550" y="4576763"/>
            <a:ext cx="58738"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80" name="Line 56"/>
          <p:cNvSpPr>
            <a:spLocks noChangeShapeType="1"/>
          </p:cNvSpPr>
          <p:nvPr/>
        </p:nvSpPr>
        <p:spPr bwMode="auto">
          <a:xfrm>
            <a:off x="4713288" y="4576763"/>
            <a:ext cx="3175" cy="158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81" name="Line 57"/>
          <p:cNvSpPr>
            <a:spLocks noChangeShapeType="1"/>
          </p:cNvSpPr>
          <p:nvPr/>
        </p:nvSpPr>
        <p:spPr bwMode="auto">
          <a:xfrm>
            <a:off x="4713288" y="4648200"/>
            <a:ext cx="3175" cy="82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82" name="Line 58"/>
          <p:cNvSpPr>
            <a:spLocks noChangeShapeType="1"/>
          </p:cNvSpPr>
          <p:nvPr/>
        </p:nvSpPr>
        <p:spPr bwMode="auto">
          <a:xfrm>
            <a:off x="4713288" y="4730750"/>
            <a:ext cx="3175"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83" name="Line 59"/>
          <p:cNvSpPr>
            <a:spLocks noChangeShapeType="1"/>
          </p:cNvSpPr>
          <p:nvPr/>
        </p:nvSpPr>
        <p:spPr bwMode="auto">
          <a:xfrm>
            <a:off x="4759325" y="4730750"/>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84" name="Line 60"/>
          <p:cNvSpPr>
            <a:spLocks noChangeShapeType="1"/>
          </p:cNvSpPr>
          <p:nvPr/>
        </p:nvSpPr>
        <p:spPr bwMode="auto">
          <a:xfrm>
            <a:off x="4876800" y="4730750"/>
            <a:ext cx="69850"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85" name="Line 61"/>
          <p:cNvSpPr>
            <a:spLocks noChangeShapeType="1"/>
          </p:cNvSpPr>
          <p:nvPr/>
        </p:nvSpPr>
        <p:spPr bwMode="auto">
          <a:xfrm>
            <a:off x="4992688" y="4730750"/>
            <a:ext cx="71437"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86" name="Line 62"/>
          <p:cNvSpPr>
            <a:spLocks noChangeShapeType="1"/>
          </p:cNvSpPr>
          <p:nvPr/>
        </p:nvSpPr>
        <p:spPr bwMode="auto">
          <a:xfrm>
            <a:off x="5108575" y="4730750"/>
            <a:ext cx="71438" cy="3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287" name="Freeform 63"/>
          <p:cNvSpPr>
            <a:spLocks/>
          </p:cNvSpPr>
          <p:nvPr/>
        </p:nvSpPr>
        <p:spPr bwMode="auto">
          <a:xfrm>
            <a:off x="1709738" y="2122488"/>
            <a:ext cx="1249362" cy="460375"/>
          </a:xfrm>
          <a:custGeom>
            <a:avLst/>
            <a:gdLst>
              <a:gd name="T0" fmla="*/ 0 w 642"/>
              <a:gd name="T1" fmla="*/ 0 h 200"/>
              <a:gd name="T2" fmla="*/ 642 w 642"/>
              <a:gd name="T3" fmla="*/ 0 h 200"/>
              <a:gd name="T4" fmla="*/ 642 w 642"/>
              <a:gd name="T5" fmla="*/ 200 h 200"/>
            </a:gdLst>
            <a:ahLst/>
            <a:cxnLst>
              <a:cxn ang="0">
                <a:pos x="T0" y="T1"/>
              </a:cxn>
              <a:cxn ang="0">
                <a:pos x="T2" y="T3"/>
              </a:cxn>
              <a:cxn ang="0">
                <a:pos x="T4" y="T5"/>
              </a:cxn>
            </a:cxnLst>
            <a:rect l="0" t="0" r="r" b="b"/>
            <a:pathLst>
              <a:path w="642" h="200">
                <a:moveTo>
                  <a:pt x="0" y="0"/>
                </a:moveTo>
                <a:lnTo>
                  <a:pt x="642" y="0"/>
                </a:lnTo>
                <a:lnTo>
                  <a:pt x="642" y="20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88" name="Freeform 64"/>
          <p:cNvSpPr>
            <a:spLocks/>
          </p:cNvSpPr>
          <p:nvPr/>
        </p:nvSpPr>
        <p:spPr bwMode="auto">
          <a:xfrm>
            <a:off x="2959100" y="2582863"/>
            <a:ext cx="1254125" cy="461962"/>
          </a:xfrm>
          <a:custGeom>
            <a:avLst/>
            <a:gdLst>
              <a:gd name="T0" fmla="*/ 0 w 643"/>
              <a:gd name="T1" fmla="*/ 0 h 201"/>
              <a:gd name="T2" fmla="*/ 643 w 643"/>
              <a:gd name="T3" fmla="*/ 0 h 201"/>
              <a:gd name="T4" fmla="*/ 643 w 643"/>
              <a:gd name="T5" fmla="*/ 201 h 201"/>
            </a:gdLst>
            <a:ahLst/>
            <a:cxnLst>
              <a:cxn ang="0">
                <a:pos x="T0" y="T1"/>
              </a:cxn>
              <a:cxn ang="0">
                <a:pos x="T2" y="T3"/>
              </a:cxn>
              <a:cxn ang="0">
                <a:pos x="T4" y="T5"/>
              </a:cxn>
            </a:cxnLst>
            <a:rect l="0" t="0" r="r" b="b"/>
            <a:pathLst>
              <a:path w="643" h="201">
                <a:moveTo>
                  <a:pt x="0" y="0"/>
                </a:moveTo>
                <a:lnTo>
                  <a:pt x="643" y="0"/>
                </a:lnTo>
                <a:lnTo>
                  <a:pt x="643" y="201"/>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89" name="Freeform 65"/>
          <p:cNvSpPr>
            <a:spLocks/>
          </p:cNvSpPr>
          <p:nvPr/>
        </p:nvSpPr>
        <p:spPr bwMode="auto">
          <a:xfrm>
            <a:off x="4213225" y="3044825"/>
            <a:ext cx="500063" cy="460375"/>
          </a:xfrm>
          <a:custGeom>
            <a:avLst/>
            <a:gdLst>
              <a:gd name="T0" fmla="*/ 0 w 257"/>
              <a:gd name="T1" fmla="*/ 0 h 199"/>
              <a:gd name="T2" fmla="*/ 257 w 257"/>
              <a:gd name="T3" fmla="*/ 0 h 199"/>
              <a:gd name="T4" fmla="*/ 257 w 257"/>
              <a:gd name="T5" fmla="*/ 199 h 199"/>
            </a:gdLst>
            <a:ahLst/>
            <a:cxnLst>
              <a:cxn ang="0">
                <a:pos x="T0" y="T1"/>
              </a:cxn>
              <a:cxn ang="0">
                <a:pos x="T2" y="T3"/>
              </a:cxn>
              <a:cxn ang="0">
                <a:pos x="T4" y="T5"/>
              </a:cxn>
            </a:cxnLst>
            <a:rect l="0" t="0" r="r" b="b"/>
            <a:pathLst>
              <a:path w="257" h="199">
                <a:moveTo>
                  <a:pt x="0" y="0"/>
                </a:moveTo>
                <a:lnTo>
                  <a:pt x="257" y="0"/>
                </a:lnTo>
                <a:lnTo>
                  <a:pt x="257" y="199"/>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0" name="Freeform 66"/>
          <p:cNvSpPr>
            <a:spLocks/>
          </p:cNvSpPr>
          <p:nvPr/>
        </p:nvSpPr>
        <p:spPr bwMode="auto">
          <a:xfrm>
            <a:off x="4713288" y="3505200"/>
            <a:ext cx="250825" cy="460375"/>
          </a:xfrm>
          <a:custGeom>
            <a:avLst/>
            <a:gdLst>
              <a:gd name="T0" fmla="*/ 0 w 129"/>
              <a:gd name="T1" fmla="*/ 0 h 201"/>
              <a:gd name="T2" fmla="*/ 129 w 129"/>
              <a:gd name="T3" fmla="*/ 0 h 201"/>
              <a:gd name="T4" fmla="*/ 129 w 129"/>
              <a:gd name="T5" fmla="*/ 201 h 201"/>
            </a:gdLst>
            <a:ahLst/>
            <a:cxnLst>
              <a:cxn ang="0">
                <a:pos x="T0" y="T1"/>
              </a:cxn>
              <a:cxn ang="0">
                <a:pos x="T2" y="T3"/>
              </a:cxn>
              <a:cxn ang="0">
                <a:pos x="T4" y="T5"/>
              </a:cxn>
            </a:cxnLst>
            <a:rect l="0" t="0" r="r" b="b"/>
            <a:pathLst>
              <a:path w="129" h="201">
                <a:moveTo>
                  <a:pt x="0" y="0"/>
                </a:moveTo>
                <a:lnTo>
                  <a:pt x="129" y="0"/>
                </a:lnTo>
                <a:lnTo>
                  <a:pt x="129" y="201"/>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1" name="Freeform 67"/>
          <p:cNvSpPr>
            <a:spLocks/>
          </p:cNvSpPr>
          <p:nvPr/>
        </p:nvSpPr>
        <p:spPr bwMode="auto">
          <a:xfrm>
            <a:off x="4964113" y="3965575"/>
            <a:ext cx="249237" cy="3175"/>
          </a:xfrm>
          <a:custGeom>
            <a:avLst/>
            <a:gdLst>
              <a:gd name="T0" fmla="*/ 0 w 129"/>
              <a:gd name="T1" fmla="*/ 129 w 129"/>
              <a:gd name="T2" fmla="*/ 129 w 129"/>
            </a:gdLst>
            <a:ahLst/>
            <a:cxnLst>
              <a:cxn ang="0">
                <a:pos x="T0" y="0"/>
              </a:cxn>
              <a:cxn ang="0">
                <a:pos x="T1" y="0"/>
              </a:cxn>
              <a:cxn ang="0">
                <a:pos x="T2" y="0"/>
              </a:cxn>
            </a:cxnLst>
            <a:rect l="0" t="0" r="r" b="b"/>
            <a:pathLst>
              <a:path w="129">
                <a:moveTo>
                  <a:pt x="0" y="0"/>
                </a:moveTo>
                <a:lnTo>
                  <a:pt x="129" y="0"/>
                </a:lnTo>
                <a:lnTo>
                  <a:pt x="129"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2" name="Freeform 68"/>
          <p:cNvSpPr>
            <a:spLocks/>
          </p:cNvSpPr>
          <p:nvPr/>
        </p:nvSpPr>
        <p:spPr bwMode="auto">
          <a:xfrm>
            <a:off x="1709738" y="2122488"/>
            <a:ext cx="3503612" cy="3175"/>
          </a:xfrm>
          <a:custGeom>
            <a:avLst/>
            <a:gdLst>
              <a:gd name="T0" fmla="*/ 0 w 1800"/>
              <a:gd name="T1" fmla="*/ 1800 w 1800"/>
              <a:gd name="T2" fmla="*/ 1800 w 1800"/>
            </a:gdLst>
            <a:ahLst/>
            <a:cxnLst>
              <a:cxn ang="0">
                <a:pos x="T0" y="0"/>
              </a:cxn>
              <a:cxn ang="0">
                <a:pos x="T1" y="0"/>
              </a:cxn>
              <a:cxn ang="0">
                <a:pos x="T2" y="0"/>
              </a:cxn>
            </a:cxnLst>
            <a:rect l="0" t="0" r="r" b="b"/>
            <a:pathLst>
              <a:path w="1800">
                <a:moveTo>
                  <a:pt x="0" y="0"/>
                </a:moveTo>
                <a:lnTo>
                  <a:pt x="1800" y="0"/>
                </a:lnTo>
                <a:lnTo>
                  <a:pt x="1800" y="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3" name="Freeform 69"/>
          <p:cNvSpPr>
            <a:spLocks/>
          </p:cNvSpPr>
          <p:nvPr/>
        </p:nvSpPr>
        <p:spPr bwMode="auto">
          <a:xfrm>
            <a:off x="1709738" y="2122488"/>
            <a:ext cx="2003425" cy="3175"/>
          </a:xfrm>
          <a:custGeom>
            <a:avLst/>
            <a:gdLst>
              <a:gd name="T0" fmla="*/ 0 w 1028"/>
              <a:gd name="T1" fmla="*/ 1028 w 1028"/>
              <a:gd name="T2" fmla="*/ 1028 w 1028"/>
            </a:gdLst>
            <a:ahLst/>
            <a:cxnLst>
              <a:cxn ang="0">
                <a:pos x="T0" y="0"/>
              </a:cxn>
              <a:cxn ang="0">
                <a:pos x="T1" y="0"/>
              </a:cxn>
              <a:cxn ang="0">
                <a:pos x="T2" y="0"/>
              </a:cxn>
            </a:cxnLst>
            <a:rect l="0" t="0" r="r" b="b"/>
            <a:pathLst>
              <a:path w="1028">
                <a:moveTo>
                  <a:pt x="0" y="0"/>
                </a:moveTo>
                <a:lnTo>
                  <a:pt x="1028" y="0"/>
                </a:lnTo>
                <a:lnTo>
                  <a:pt x="1028"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4" name="Freeform 70"/>
          <p:cNvSpPr>
            <a:spLocks/>
          </p:cNvSpPr>
          <p:nvPr/>
        </p:nvSpPr>
        <p:spPr bwMode="auto">
          <a:xfrm>
            <a:off x="3713163" y="2122488"/>
            <a:ext cx="250825" cy="460375"/>
          </a:xfrm>
          <a:custGeom>
            <a:avLst/>
            <a:gdLst>
              <a:gd name="T0" fmla="*/ 0 w 129"/>
              <a:gd name="T1" fmla="*/ 0 h 200"/>
              <a:gd name="T2" fmla="*/ 129 w 129"/>
              <a:gd name="T3" fmla="*/ 0 h 200"/>
              <a:gd name="T4" fmla="*/ 129 w 129"/>
              <a:gd name="T5" fmla="*/ 200 h 200"/>
            </a:gdLst>
            <a:ahLst/>
            <a:cxnLst>
              <a:cxn ang="0">
                <a:pos x="T0" y="T1"/>
              </a:cxn>
              <a:cxn ang="0">
                <a:pos x="T2" y="T3"/>
              </a:cxn>
              <a:cxn ang="0">
                <a:pos x="T4" y="T5"/>
              </a:cxn>
            </a:cxnLst>
            <a:rect l="0" t="0" r="r" b="b"/>
            <a:pathLst>
              <a:path w="129" h="200">
                <a:moveTo>
                  <a:pt x="0" y="0"/>
                </a:moveTo>
                <a:lnTo>
                  <a:pt x="129" y="0"/>
                </a:lnTo>
                <a:lnTo>
                  <a:pt x="129" y="20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5" name="Freeform 71"/>
          <p:cNvSpPr>
            <a:spLocks/>
          </p:cNvSpPr>
          <p:nvPr/>
        </p:nvSpPr>
        <p:spPr bwMode="auto">
          <a:xfrm>
            <a:off x="3963988" y="2582863"/>
            <a:ext cx="749300" cy="461962"/>
          </a:xfrm>
          <a:custGeom>
            <a:avLst/>
            <a:gdLst>
              <a:gd name="T0" fmla="*/ 0 w 385"/>
              <a:gd name="T1" fmla="*/ 0 h 201"/>
              <a:gd name="T2" fmla="*/ 385 w 385"/>
              <a:gd name="T3" fmla="*/ 0 h 201"/>
              <a:gd name="T4" fmla="*/ 385 w 385"/>
              <a:gd name="T5" fmla="*/ 201 h 201"/>
            </a:gdLst>
            <a:ahLst/>
            <a:cxnLst>
              <a:cxn ang="0">
                <a:pos x="T0" y="T1"/>
              </a:cxn>
              <a:cxn ang="0">
                <a:pos x="T2" y="T3"/>
              </a:cxn>
              <a:cxn ang="0">
                <a:pos x="T4" y="T5"/>
              </a:cxn>
            </a:cxnLst>
            <a:rect l="0" t="0" r="r" b="b"/>
            <a:pathLst>
              <a:path w="385" h="201">
                <a:moveTo>
                  <a:pt x="0" y="0"/>
                </a:moveTo>
                <a:lnTo>
                  <a:pt x="385" y="0"/>
                </a:lnTo>
                <a:lnTo>
                  <a:pt x="385" y="20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6" name="Freeform 72"/>
          <p:cNvSpPr>
            <a:spLocks/>
          </p:cNvSpPr>
          <p:nvPr/>
        </p:nvSpPr>
        <p:spPr bwMode="auto">
          <a:xfrm>
            <a:off x="4713288" y="3044825"/>
            <a:ext cx="500062" cy="460375"/>
          </a:xfrm>
          <a:custGeom>
            <a:avLst/>
            <a:gdLst>
              <a:gd name="T0" fmla="*/ 0 w 258"/>
              <a:gd name="T1" fmla="*/ 0 h 199"/>
              <a:gd name="T2" fmla="*/ 258 w 258"/>
              <a:gd name="T3" fmla="*/ 0 h 199"/>
              <a:gd name="T4" fmla="*/ 258 w 258"/>
              <a:gd name="T5" fmla="*/ 199 h 199"/>
            </a:gdLst>
            <a:ahLst/>
            <a:cxnLst>
              <a:cxn ang="0">
                <a:pos x="T0" y="T1"/>
              </a:cxn>
              <a:cxn ang="0">
                <a:pos x="T2" y="T3"/>
              </a:cxn>
              <a:cxn ang="0">
                <a:pos x="T4" y="T5"/>
              </a:cxn>
            </a:cxnLst>
            <a:rect l="0" t="0" r="r" b="b"/>
            <a:pathLst>
              <a:path w="258" h="199">
                <a:moveTo>
                  <a:pt x="0" y="0"/>
                </a:moveTo>
                <a:lnTo>
                  <a:pt x="258" y="0"/>
                </a:lnTo>
                <a:lnTo>
                  <a:pt x="258" y="19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7" name="Freeform 73"/>
          <p:cNvSpPr>
            <a:spLocks/>
          </p:cNvSpPr>
          <p:nvPr/>
        </p:nvSpPr>
        <p:spPr bwMode="auto">
          <a:xfrm>
            <a:off x="1709738" y="2122488"/>
            <a:ext cx="1501775" cy="1382712"/>
          </a:xfrm>
          <a:custGeom>
            <a:avLst/>
            <a:gdLst>
              <a:gd name="T0" fmla="*/ 0 w 771"/>
              <a:gd name="T1" fmla="*/ 0 h 600"/>
              <a:gd name="T2" fmla="*/ 771 w 771"/>
              <a:gd name="T3" fmla="*/ 0 h 600"/>
              <a:gd name="T4" fmla="*/ 771 w 771"/>
              <a:gd name="T5" fmla="*/ 600 h 600"/>
            </a:gdLst>
            <a:ahLst/>
            <a:cxnLst>
              <a:cxn ang="0">
                <a:pos x="T0" y="T1"/>
              </a:cxn>
              <a:cxn ang="0">
                <a:pos x="T2" y="T3"/>
              </a:cxn>
              <a:cxn ang="0">
                <a:pos x="T4" y="T5"/>
              </a:cxn>
            </a:cxnLst>
            <a:rect l="0" t="0" r="r" b="b"/>
            <a:pathLst>
              <a:path w="771" h="600">
                <a:moveTo>
                  <a:pt x="0" y="0"/>
                </a:moveTo>
                <a:lnTo>
                  <a:pt x="771" y="0"/>
                </a:lnTo>
                <a:lnTo>
                  <a:pt x="771" y="600"/>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8" name="Freeform 74"/>
          <p:cNvSpPr>
            <a:spLocks/>
          </p:cNvSpPr>
          <p:nvPr/>
        </p:nvSpPr>
        <p:spPr bwMode="auto">
          <a:xfrm>
            <a:off x="3211513" y="3505200"/>
            <a:ext cx="752475" cy="688975"/>
          </a:xfrm>
          <a:custGeom>
            <a:avLst/>
            <a:gdLst>
              <a:gd name="T0" fmla="*/ 0 w 386"/>
              <a:gd name="T1" fmla="*/ 0 h 300"/>
              <a:gd name="T2" fmla="*/ 386 w 386"/>
              <a:gd name="T3" fmla="*/ 0 h 300"/>
              <a:gd name="T4" fmla="*/ 386 w 386"/>
              <a:gd name="T5" fmla="*/ 300 h 300"/>
            </a:gdLst>
            <a:ahLst/>
            <a:cxnLst>
              <a:cxn ang="0">
                <a:pos x="T0" y="T1"/>
              </a:cxn>
              <a:cxn ang="0">
                <a:pos x="T2" y="T3"/>
              </a:cxn>
              <a:cxn ang="0">
                <a:pos x="T4" y="T5"/>
              </a:cxn>
            </a:cxnLst>
            <a:rect l="0" t="0" r="r" b="b"/>
            <a:pathLst>
              <a:path w="386" h="300">
                <a:moveTo>
                  <a:pt x="0" y="0"/>
                </a:moveTo>
                <a:lnTo>
                  <a:pt x="386" y="0"/>
                </a:lnTo>
                <a:lnTo>
                  <a:pt x="386" y="300"/>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299" name="Freeform 75"/>
          <p:cNvSpPr>
            <a:spLocks/>
          </p:cNvSpPr>
          <p:nvPr/>
        </p:nvSpPr>
        <p:spPr bwMode="auto">
          <a:xfrm>
            <a:off x="3963988" y="4194175"/>
            <a:ext cx="1249362" cy="3175"/>
          </a:xfrm>
          <a:custGeom>
            <a:avLst/>
            <a:gdLst>
              <a:gd name="T0" fmla="*/ 0 w 643"/>
              <a:gd name="T1" fmla="*/ 643 w 643"/>
              <a:gd name="T2" fmla="*/ 643 w 643"/>
            </a:gdLst>
            <a:ahLst/>
            <a:cxnLst>
              <a:cxn ang="0">
                <a:pos x="T0" y="0"/>
              </a:cxn>
              <a:cxn ang="0">
                <a:pos x="T1" y="0"/>
              </a:cxn>
              <a:cxn ang="0">
                <a:pos x="T2" y="0"/>
              </a:cxn>
            </a:cxnLst>
            <a:rect l="0" t="0" r="r" b="b"/>
            <a:pathLst>
              <a:path w="643">
                <a:moveTo>
                  <a:pt x="0" y="0"/>
                </a:moveTo>
                <a:lnTo>
                  <a:pt x="643" y="0"/>
                </a:lnTo>
                <a:lnTo>
                  <a:pt x="643" y="0"/>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0300" name="Line 76"/>
          <p:cNvSpPr>
            <a:spLocks noChangeShapeType="1"/>
          </p:cNvSpPr>
          <p:nvPr/>
        </p:nvSpPr>
        <p:spPr bwMode="auto">
          <a:xfrm>
            <a:off x="1709738" y="4883150"/>
            <a:ext cx="3503612" cy="47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01" name="Line 77"/>
          <p:cNvSpPr>
            <a:spLocks noChangeShapeType="1"/>
          </p:cNvSpPr>
          <p:nvPr/>
        </p:nvSpPr>
        <p:spPr bwMode="auto">
          <a:xfrm>
            <a:off x="1709738" y="4883150"/>
            <a:ext cx="1587" cy="79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02" name="Rectangle 78"/>
          <p:cNvSpPr>
            <a:spLocks noChangeArrowheads="1"/>
          </p:cNvSpPr>
          <p:nvPr/>
        </p:nvSpPr>
        <p:spPr bwMode="auto">
          <a:xfrm>
            <a:off x="1630363" y="4987925"/>
            <a:ext cx="10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0</a:t>
            </a:r>
            <a:endParaRPr lang="en-US" b="1">
              <a:latin typeface="Times New Roman" pitchFamily="18" charset="0"/>
            </a:endParaRPr>
          </a:p>
        </p:txBody>
      </p:sp>
      <p:sp>
        <p:nvSpPr>
          <p:cNvPr id="180303" name="Line 79"/>
          <p:cNvSpPr>
            <a:spLocks noChangeShapeType="1"/>
          </p:cNvSpPr>
          <p:nvPr/>
        </p:nvSpPr>
        <p:spPr bwMode="auto">
          <a:xfrm>
            <a:off x="1958975" y="4883150"/>
            <a:ext cx="3175" cy="42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04" name="Line 80"/>
          <p:cNvSpPr>
            <a:spLocks noChangeShapeType="1"/>
          </p:cNvSpPr>
          <p:nvPr/>
        </p:nvSpPr>
        <p:spPr bwMode="auto">
          <a:xfrm>
            <a:off x="2209800" y="4883150"/>
            <a:ext cx="3175" cy="79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05" name="Rectangle 81"/>
          <p:cNvSpPr>
            <a:spLocks noChangeArrowheads="1"/>
          </p:cNvSpPr>
          <p:nvPr/>
        </p:nvSpPr>
        <p:spPr bwMode="auto">
          <a:xfrm>
            <a:off x="2130425" y="4987925"/>
            <a:ext cx="100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2</a:t>
            </a:r>
            <a:endParaRPr lang="en-US" b="1">
              <a:latin typeface="Times New Roman" pitchFamily="18" charset="0"/>
            </a:endParaRPr>
          </a:p>
        </p:txBody>
      </p:sp>
      <p:sp>
        <p:nvSpPr>
          <p:cNvPr id="180306" name="Line 82"/>
          <p:cNvSpPr>
            <a:spLocks noChangeShapeType="1"/>
          </p:cNvSpPr>
          <p:nvPr/>
        </p:nvSpPr>
        <p:spPr bwMode="auto">
          <a:xfrm>
            <a:off x="2457450" y="4883150"/>
            <a:ext cx="4763" cy="42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07" name="Line 83"/>
          <p:cNvSpPr>
            <a:spLocks noChangeShapeType="1"/>
          </p:cNvSpPr>
          <p:nvPr/>
        </p:nvSpPr>
        <p:spPr bwMode="auto">
          <a:xfrm>
            <a:off x="2711450" y="4883150"/>
            <a:ext cx="1588" cy="79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08" name="Rectangle 84"/>
          <p:cNvSpPr>
            <a:spLocks noChangeArrowheads="1"/>
          </p:cNvSpPr>
          <p:nvPr/>
        </p:nvSpPr>
        <p:spPr bwMode="auto">
          <a:xfrm>
            <a:off x="2632075" y="4987925"/>
            <a:ext cx="10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4</a:t>
            </a:r>
            <a:endParaRPr lang="en-US" b="1">
              <a:latin typeface="Times New Roman" pitchFamily="18" charset="0"/>
            </a:endParaRPr>
          </a:p>
        </p:txBody>
      </p:sp>
      <p:sp>
        <p:nvSpPr>
          <p:cNvPr id="180309" name="Line 85"/>
          <p:cNvSpPr>
            <a:spLocks noChangeShapeType="1"/>
          </p:cNvSpPr>
          <p:nvPr/>
        </p:nvSpPr>
        <p:spPr bwMode="auto">
          <a:xfrm>
            <a:off x="2959100" y="4883150"/>
            <a:ext cx="3175" cy="42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10" name="Line 86"/>
          <p:cNvSpPr>
            <a:spLocks noChangeShapeType="1"/>
          </p:cNvSpPr>
          <p:nvPr/>
        </p:nvSpPr>
        <p:spPr bwMode="auto">
          <a:xfrm>
            <a:off x="3211513" y="4883150"/>
            <a:ext cx="3175" cy="79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11" name="Rectangle 87"/>
          <p:cNvSpPr>
            <a:spLocks noChangeArrowheads="1"/>
          </p:cNvSpPr>
          <p:nvPr/>
        </p:nvSpPr>
        <p:spPr bwMode="auto">
          <a:xfrm>
            <a:off x="3130550" y="4987925"/>
            <a:ext cx="10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6</a:t>
            </a:r>
            <a:endParaRPr lang="en-US" b="1">
              <a:latin typeface="Times New Roman" pitchFamily="18" charset="0"/>
            </a:endParaRPr>
          </a:p>
        </p:txBody>
      </p:sp>
      <p:sp>
        <p:nvSpPr>
          <p:cNvPr id="180312" name="Line 88"/>
          <p:cNvSpPr>
            <a:spLocks noChangeShapeType="1"/>
          </p:cNvSpPr>
          <p:nvPr/>
        </p:nvSpPr>
        <p:spPr bwMode="auto">
          <a:xfrm>
            <a:off x="3460750" y="4883150"/>
            <a:ext cx="1588" cy="42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13" name="Line 89"/>
          <p:cNvSpPr>
            <a:spLocks noChangeShapeType="1"/>
          </p:cNvSpPr>
          <p:nvPr/>
        </p:nvSpPr>
        <p:spPr bwMode="auto">
          <a:xfrm>
            <a:off x="3713163" y="4883150"/>
            <a:ext cx="1587" cy="79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14" name="Rectangle 90"/>
          <p:cNvSpPr>
            <a:spLocks noChangeArrowheads="1"/>
          </p:cNvSpPr>
          <p:nvPr/>
        </p:nvSpPr>
        <p:spPr bwMode="auto">
          <a:xfrm>
            <a:off x="3632200" y="4987925"/>
            <a:ext cx="10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8</a:t>
            </a:r>
            <a:endParaRPr lang="en-US" b="1">
              <a:latin typeface="Times New Roman" pitchFamily="18" charset="0"/>
            </a:endParaRPr>
          </a:p>
        </p:txBody>
      </p:sp>
      <p:sp>
        <p:nvSpPr>
          <p:cNvPr id="180315" name="Line 91"/>
          <p:cNvSpPr>
            <a:spLocks noChangeShapeType="1"/>
          </p:cNvSpPr>
          <p:nvPr/>
        </p:nvSpPr>
        <p:spPr bwMode="auto">
          <a:xfrm>
            <a:off x="3960813" y="4883150"/>
            <a:ext cx="3175" cy="42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16" name="Line 92"/>
          <p:cNvSpPr>
            <a:spLocks noChangeShapeType="1"/>
          </p:cNvSpPr>
          <p:nvPr/>
        </p:nvSpPr>
        <p:spPr bwMode="auto">
          <a:xfrm>
            <a:off x="4213225" y="4883150"/>
            <a:ext cx="1588" cy="79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17" name="Rectangle 93"/>
          <p:cNvSpPr>
            <a:spLocks noChangeArrowheads="1"/>
          </p:cNvSpPr>
          <p:nvPr/>
        </p:nvSpPr>
        <p:spPr bwMode="auto">
          <a:xfrm>
            <a:off x="4086225" y="4987925"/>
            <a:ext cx="20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10</a:t>
            </a:r>
            <a:endParaRPr lang="en-US" b="1">
              <a:latin typeface="Times New Roman" pitchFamily="18" charset="0"/>
            </a:endParaRPr>
          </a:p>
        </p:txBody>
      </p:sp>
      <p:sp>
        <p:nvSpPr>
          <p:cNvPr id="180318" name="Line 94"/>
          <p:cNvSpPr>
            <a:spLocks noChangeShapeType="1"/>
          </p:cNvSpPr>
          <p:nvPr/>
        </p:nvSpPr>
        <p:spPr bwMode="auto">
          <a:xfrm>
            <a:off x="4462463" y="4883150"/>
            <a:ext cx="1587" cy="42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19" name="Line 95"/>
          <p:cNvSpPr>
            <a:spLocks noChangeShapeType="1"/>
          </p:cNvSpPr>
          <p:nvPr/>
        </p:nvSpPr>
        <p:spPr bwMode="auto">
          <a:xfrm>
            <a:off x="4713288" y="4883150"/>
            <a:ext cx="3175" cy="79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20" name="Rectangle 96"/>
          <p:cNvSpPr>
            <a:spLocks noChangeArrowheads="1"/>
          </p:cNvSpPr>
          <p:nvPr/>
        </p:nvSpPr>
        <p:spPr bwMode="auto">
          <a:xfrm>
            <a:off x="4586288" y="4987925"/>
            <a:ext cx="20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12</a:t>
            </a:r>
            <a:endParaRPr lang="en-US" b="1">
              <a:latin typeface="Times New Roman" pitchFamily="18" charset="0"/>
            </a:endParaRPr>
          </a:p>
        </p:txBody>
      </p:sp>
      <p:sp>
        <p:nvSpPr>
          <p:cNvPr id="180321" name="Line 97"/>
          <p:cNvSpPr>
            <a:spLocks noChangeShapeType="1"/>
          </p:cNvSpPr>
          <p:nvPr/>
        </p:nvSpPr>
        <p:spPr bwMode="auto">
          <a:xfrm>
            <a:off x="4960938" y="4883150"/>
            <a:ext cx="3175" cy="42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22" name="Line 98"/>
          <p:cNvSpPr>
            <a:spLocks noChangeShapeType="1"/>
          </p:cNvSpPr>
          <p:nvPr/>
        </p:nvSpPr>
        <p:spPr bwMode="auto">
          <a:xfrm>
            <a:off x="5213350" y="4883150"/>
            <a:ext cx="3175" cy="793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23" name="Rectangle 99"/>
          <p:cNvSpPr>
            <a:spLocks noChangeArrowheads="1"/>
          </p:cNvSpPr>
          <p:nvPr/>
        </p:nvSpPr>
        <p:spPr bwMode="auto">
          <a:xfrm>
            <a:off x="5086350" y="4987925"/>
            <a:ext cx="20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14</a:t>
            </a:r>
            <a:endParaRPr lang="en-US" b="1">
              <a:latin typeface="Times New Roman" pitchFamily="18" charset="0"/>
            </a:endParaRPr>
          </a:p>
        </p:txBody>
      </p:sp>
      <p:sp>
        <p:nvSpPr>
          <p:cNvPr id="180324" name="Line 100"/>
          <p:cNvSpPr>
            <a:spLocks noChangeShapeType="1"/>
          </p:cNvSpPr>
          <p:nvPr/>
        </p:nvSpPr>
        <p:spPr bwMode="auto">
          <a:xfrm flipV="1">
            <a:off x="1709738" y="2122488"/>
            <a:ext cx="1587" cy="27606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25" name="Line 101"/>
          <p:cNvSpPr>
            <a:spLocks noChangeShapeType="1"/>
          </p:cNvSpPr>
          <p:nvPr/>
        </p:nvSpPr>
        <p:spPr bwMode="auto">
          <a:xfrm flipH="1">
            <a:off x="1643063" y="4883150"/>
            <a:ext cx="66675" cy="47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26" name="Rectangle 102"/>
          <p:cNvSpPr>
            <a:spLocks noChangeArrowheads="1"/>
          </p:cNvSpPr>
          <p:nvPr/>
        </p:nvSpPr>
        <p:spPr bwMode="auto">
          <a:xfrm>
            <a:off x="1457325" y="4759325"/>
            <a:ext cx="10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0</a:t>
            </a:r>
            <a:endParaRPr lang="en-US" b="1">
              <a:latin typeface="Times New Roman" pitchFamily="18" charset="0"/>
            </a:endParaRPr>
          </a:p>
        </p:txBody>
      </p:sp>
      <p:sp>
        <p:nvSpPr>
          <p:cNvPr id="180327" name="Line 103"/>
          <p:cNvSpPr>
            <a:spLocks noChangeShapeType="1"/>
          </p:cNvSpPr>
          <p:nvPr/>
        </p:nvSpPr>
        <p:spPr bwMode="auto">
          <a:xfrm flipH="1">
            <a:off x="1643063" y="4194175"/>
            <a:ext cx="66675"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28" name="Rectangle 104"/>
          <p:cNvSpPr>
            <a:spLocks noChangeArrowheads="1"/>
          </p:cNvSpPr>
          <p:nvPr/>
        </p:nvSpPr>
        <p:spPr bwMode="auto">
          <a:xfrm>
            <a:off x="1365250" y="4070350"/>
            <a:ext cx="20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25</a:t>
            </a:r>
            <a:endParaRPr lang="en-US" b="1">
              <a:latin typeface="Times New Roman" pitchFamily="18" charset="0"/>
            </a:endParaRPr>
          </a:p>
        </p:txBody>
      </p:sp>
      <p:sp>
        <p:nvSpPr>
          <p:cNvPr id="180329" name="Line 105"/>
          <p:cNvSpPr>
            <a:spLocks noChangeShapeType="1"/>
          </p:cNvSpPr>
          <p:nvPr/>
        </p:nvSpPr>
        <p:spPr bwMode="auto">
          <a:xfrm flipH="1">
            <a:off x="1643063" y="3505200"/>
            <a:ext cx="66675"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30" name="Rectangle 106"/>
          <p:cNvSpPr>
            <a:spLocks noChangeArrowheads="1"/>
          </p:cNvSpPr>
          <p:nvPr/>
        </p:nvSpPr>
        <p:spPr bwMode="auto">
          <a:xfrm>
            <a:off x="1365250" y="3381375"/>
            <a:ext cx="20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50</a:t>
            </a:r>
            <a:endParaRPr lang="en-US" b="1">
              <a:latin typeface="Times New Roman" pitchFamily="18" charset="0"/>
            </a:endParaRPr>
          </a:p>
        </p:txBody>
      </p:sp>
      <p:sp>
        <p:nvSpPr>
          <p:cNvPr id="180331" name="Line 107"/>
          <p:cNvSpPr>
            <a:spLocks noChangeShapeType="1"/>
          </p:cNvSpPr>
          <p:nvPr/>
        </p:nvSpPr>
        <p:spPr bwMode="auto">
          <a:xfrm flipH="1">
            <a:off x="1643063" y="2813050"/>
            <a:ext cx="66675"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32" name="Rectangle 108"/>
          <p:cNvSpPr>
            <a:spLocks noChangeArrowheads="1"/>
          </p:cNvSpPr>
          <p:nvPr/>
        </p:nvSpPr>
        <p:spPr bwMode="auto">
          <a:xfrm>
            <a:off x="1365250" y="2687638"/>
            <a:ext cx="203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75</a:t>
            </a:r>
            <a:endParaRPr lang="en-US" b="1">
              <a:latin typeface="Times New Roman" pitchFamily="18" charset="0"/>
            </a:endParaRPr>
          </a:p>
        </p:txBody>
      </p:sp>
      <p:sp>
        <p:nvSpPr>
          <p:cNvPr id="180333" name="Line 109"/>
          <p:cNvSpPr>
            <a:spLocks noChangeShapeType="1"/>
          </p:cNvSpPr>
          <p:nvPr/>
        </p:nvSpPr>
        <p:spPr bwMode="auto">
          <a:xfrm flipH="1">
            <a:off x="1643063" y="2122488"/>
            <a:ext cx="66675"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0334" name="Rectangle 110"/>
          <p:cNvSpPr>
            <a:spLocks noChangeArrowheads="1"/>
          </p:cNvSpPr>
          <p:nvPr/>
        </p:nvSpPr>
        <p:spPr bwMode="auto">
          <a:xfrm>
            <a:off x="1281113" y="1998663"/>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solidFill>
                  <a:srgbClr val="000000"/>
                </a:solidFill>
                <a:latin typeface="Times New Roman" pitchFamily="18" charset="0"/>
              </a:rPr>
              <a:t>100</a:t>
            </a:r>
            <a:endParaRPr lang="en-US" b="1">
              <a:latin typeface="Times New Roman" pitchFamily="18" charset="0"/>
            </a:endParaRPr>
          </a:p>
        </p:txBody>
      </p:sp>
      <p:sp>
        <p:nvSpPr>
          <p:cNvPr id="180335" name="Rectangle 111"/>
          <p:cNvSpPr>
            <a:spLocks noChangeArrowheads="1"/>
          </p:cNvSpPr>
          <p:nvPr/>
        </p:nvSpPr>
        <p:spPr bwMode="auto">
          <a:xfrm>
            <a:off x="2435225" y="5311775"/>
            <a:ext cx="2398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000000"/>
                </a:solidFill>
                <a:latin typeface="Times New Roman" pitchFamily="18" charset="0"/>
              </a:rPr>
              <a:t>Number of rectal exposures</a:t>
            </a:r>
            <a:endParaRPr lang="en-US" b="1">
              <a:latin typeface="Times New Roman" pitchFamily="18" charset="0"/>
            </a:endParaRPr>
          </a:p>
        </p:txBody>
      </p:sp>
      <p:sp>
        <p:nvSpPr>
          <p:cNvPr id="180336" name="Rectangle 112"/>
          <p:cNvSpPr>
            <a:spLocks noChangeArrowheads="1"/>
          </p:cNvSpPr>
          <p:nvPr/>
        </p:nvSpPr>
        <p:spPr bwMode="auto">
          <a:xfrm rot="16200000">
            <a:off x="96044" y="3585369"/>
            <a:ext cx="21717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b="1">
                <a:solidFill>
                  <a:srgbClr val="000000"/>
                </a:solidFill>
                <a:latin typeface="Times New Roman" pitchFamily="18" charset="0"/>
              </a:rPr>
              <a:t>% Uninfected animals</a:t>
            </a:r>
            <a:endParaRPr lang="en-US" b="1">
              <a:latin typeface="Times New Roman" pitchFamily="18" charset="0"/>
            </a:endParaRPr>
          </a:p>
        </p:txBody>
      </p:sp>
      <p:sp>
        <p:nvSpPr>
          <p:cNvPr id="180337" name="Rectangle 113"/>
          <p:cNvSpPr>
            <a:spLocks noChangeArrowheads="1"/>
          </p:cNvSpPr>
          <p:nvPr/>
        </p:nvSpPr>
        <p:spPr bwMode="auto">
          <a:xfrm>
            <a:off x="5414963" y="4586288"/>
            <a:ext cx="1093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CC0000"/>
                </a:solidFill>
                <a:latin typeface="Times New Roman" pitchFamily="18" charset="0"/>
              </a:rPr>
              <a:t>Controls (n = 18)</a:t>
            </a:r>
            <a:endParaRPr lang="en-US" sz="1400" b="1">
              <a:solidFill>
                <a:srgbClr val="CC0000"/>
              </a:solidFill>
              <a:latin typeface="Times New Roman" pitchFamily="18" charset="0"/>
            </a:endParaRPr>
          </a:p>
        </p:txBody>
      </p:sp>
      <p:sp>
        <p:nvSpPr>
          <p:cNvPr id="180338" name="Rectangle 114"/>
          <p:cNvSpPr>
            <a:spLocks noChangeArrowheads="1"/>
          </p:cNvSpPr>
          <p:nvPr/>
        </p:nvSpPr>
        <p:spPr bwMode="auto">
          <a:xfrm>
            <a:off x="5414963" y="3830638"/>
            <a:ext cx="3192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99"/>
                </a:solidFill>
                <a:latin typeface="Times New Roman" pitchFamily="18" charset="0"/>
              </a:rPr>
              <a:t>Injectable FTC (n = 6); </a:t>
            </a:r>
            <a:r>
              <a:rPr lang="en-US" sz="1400" i="1">
                <a:solidFill>
                  <a:srgbClr val="000099"/>
                </a:solidFill>
                <a:latin typeface="Times New Roman" pitchFamily="18" charset="0"/>
              </a:rPr>
              <a:t>p</a:t>
            </a:r>
            <a:r>
              <a:rPr lang="en-US" sz="1400">
                <a:solidFill>
                  <a:srgbClr val="000099"/>
                </a:solidFill>
                <a:latin typeface="Times New Roman" pitchFamily="18" charset="0"/>
              </a:rPr>
              <a:t> = 0.005 [HR = 3.9]</a:t>
            </a:r>
            <a:endParaRPr lang="en-US" sz="1400" b="1">
              <a:solidFill>
                <a:srgbClr val="000099"/>
              </a:solidFill>
              <a:latin typeface="Times New Roman" pitchFamily="18" charset="0"/>
            </a:endParaRPr>
          </a:p>
        </p:txBody>
      </p:sp>
      <p:sp>
        <p:nvSpPr>
          <p:cNvPr id="180339" name="Rectangle 115"/>
          <p:cNvSpPr>
            <a:spLocks noChangeArrowheads="1"/>
          </p:cNvSpPr>
          <p:nvPr/>
        </p:nvSpPr>
        <p:spPr bwMode="auto">
          <a:xfrm>
            <a:off x="5414963" y="2012950"/>
            <a:ext cx="2359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chemeClr val="hlink"/>
                </a:solidFill>
                <a:latin typeface="Times New Roman" pitchFamily="18" charset="0"/>
              </a:rPr>
              <a:t>Injectable FTC/Tenofovir (n = 6)</a:t>
            </a:r>
            <a:endParaRPr lang="en-US" sz="1400" b="1">
              <a:solidFill>
                <a:schemeClr val="hlink"/>
              </a:solidFill>
              <a:latin typeface="Times New Roman" pitchFamily="18" charset="0"/>
            </a:endParaRPr>
          </a:p>
        </p:txBody>
      </p:sp>
      <p:sp>
        <p:nvSpPr>
          <p:cNvPr id="180340" name="Rectangle 116"/>
          <p:cNvSpPr>
            <a:spLocks noChangeArrowheads="1"/>
          </p:cNvSpPr>
          <p:nvPr/>
        </p:nvSpPr>
        <p:spPr bwMode="auto">
          <a:xfrm>
            <a:off x="5414963" y="2927350"/>
            <a:ext cx="3148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0000"/>
                </a:solidFill>
                <a:latin typeface="Times New Roman" pitchFamily="18" charset="0"/>
              </a:rPr>
              <a:t>Oral truvada (n = 6); p = 0.0004 [HR = 7.8] </a:t>
            </a:r>
            <a:endParaRPr lang="en-US" sz="1400" b="1">
              <a:latin typeface="Times New Roman" pitchFamily="18" charset="0"/>
            </a:endParaRPr>
          </a:p>
        </p:txBody>
      </p:sp>
      <p:sp>
        <p:nvSpPr>
          <p:cNvPr id="180341" name="Rectangle 117"/>
          <p:cNvSpPr>
            <a:spLocks noChangeArrowheads="1"/>
          </p:cNvSpPr>
          <p:nvPr/>
        </p:nvSpPr>
        <p:spPr bwMode="auto">
          <a:xfrm>
            <a:off x="5414963" y="4089400"/>
            <a:ext cx="1773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a:solidFill>
                  <a:srgbClr val="008000"/>
                </a:solidFill>
                <a:latin typeface="Times New Roman" pitchFamily="18" charset="0"/>
              </a:rPr>
              <a:t>Oral TDF (n = 4); </a:t>
            </a:r>
            <a:r>
              <a:rPr lang="en-US" sz="1400" i="1">
                <a:solidFill>
                  <a:srgbClr val="008000"/>
                </a:solidFill>
                <a:latin typeface="Times New Roman" pitchFamily="18" charset="0"/>
              </a:rPr>
              <a:t>p</a:t>
            </a:r>
            <a:r>
              <a:rPr lang="en-US" sz="1400">
                <a:solidFill>
                  <a:srgbClr val="008000"/>
                </a:solidFill>
                <a:latin typeface="Times New Roman" pitchFamily="18" charset="0"/>
              </a:rPr>
              <a:t> = 0.095</a:t>
            </a:r>
            <a:endParaRPr lang="en-US" sz="1400" b="1">
              <a:solidFill>
                <a:srgbClr val="008000"/>
              </a:solidFill>
              <a:latin typeface="Times New Roman" pitchFamily="18" charset="0"/>
            </a:endParaRPr>
          </a:p>
        </p:txBody>
      </p:sp>
      <p:sp>
        <p:nvSpPr>
          <p:cNvPr id="180342" name="Rectangle 118"/>
          <p:cNvSpPr>
            <a:spLocks noChangeArrowheads="1"/>
          </p:cNvSpPr>
          <p:nvPr/>
        </p:nvSpPr>
        <p:spPr bwMode="auto">
          <a:xfrm>
            <a:off x="5199063" y="3028950"/>
            <a:ext cx="77787" cy="628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0343" name="Rectangle 119"/>
          <p:cNvSpPr>
            <a:spLocks noGrp="1" noChangeArrowheads="1"/>
          </p:cNvSpPr>
          <p:nvPr>
            <p:ph type="title"/>
          </p:nvPr>
        </p:nvSpPr>
        <p:spPr>
          <a:xfrm>
            <a:off x="539750" y="0"/>
            <a:ext cx="8604250" cy="1219200"/>
          </a:xfrm>
          <a:noFill/>
          <a:ln/>
        </p:spPr>
        <p:txBody>
          <a:bodyPr/>
          <a:lstStyle/>
          <a:p>
            <a:r>
              <a:rPr lang="en-GB" sz="2400" b="1"/>
              <a:t>Protection from SIV infection following multiple rectal exposures in macaques using TDF,FTC or both</a:t>
            </a:r>
          </a:p>
        </p:txBody>
      </p:sp>
      <p:sp>
        <p:nvSpPr>
          <p:cNvPr id="180344" name="Text Box 120"/>
          <p:cNvSpPr txBox="1">
            <a:spLocks noChangeArrowheads="1"/>
          </p:cNvSpPr>
          <p:nvPr/>
        </p:nvSpPr>
        <p:spPr bwMode="auto">
          <a:xfrm>
            <a:off x="3563938" y="6308725"/>
            <a:ext cx="5113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1000"/>
              <a:t>Garcia-Lerma et al PLoS Medicine February 2008 | Volume 5 Issue 2 | e28</a:t>
            </a:r>
          </a:p>
        </p:txBody>
      </p:sp>
    </p:spTree>
    <p:extLst>
      <p:ext uri="{BB962C8B-B14F-4D97-AF65-F5344CB8AC3E}">
        <p14:creationId xmlns:p14="http://schemas.microsoft.com/office/powerpoint/2010/main" val="34618120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fontScale="90000"/>
          </a:bodyPr>
          <a:lstStyle/>
          <a:p>
            <a:r>
              <a:rPr lang="en-GB"/>
              <a:t>Both Timing and Duration of Chemoprophylaxis Important</a:t>
            </a:r>
            <a:endParaRPr lang="en-US"/>
          </a:p>
        </p:txBody>
      </p:sp>
      <p:sp>
        <p:nvSpPr>
          <p:cNvPr id="184323" name="Rectangle 3"/>
          <p:cNvSpPr>
            <a:spLocks noGrp="1" noChangeArrowheads="1"/>
          </p:cNvSpPr>
          <p:nvPr>
            <p:ph type="body" idx="1"/>
          </p:nvPr>
        </p:nvSpPr>
        <p:spPr>
          <a:xfrm>
            <a:off x="971550" y="1773238"/>
            <a:ext cx="7653338" cy="4868862"/>
          </a:xfrm>
        </p:spPr>
        <p:txBody>
          <a:bodyPr/>
          <a:lstStyle/>
          <a:p>
            <a:pPr>
              <a:lnSpc>
                <a:spcPct val="80000"/>
              </a:lnSpc>
              <a:buFont typeface="Wingdings" pitchFamily="2" charset="2"/>
              <a:buNone/>
              <a:tabLst>
                <a:tab pos="4303713" algn="l"/>
              </a:tabLst>
            </a:pPr>
            <a:r>
              <a:rPr lang="en-GB" sz="2500" b="1">
                <a:solidFill>
                  <a:schemeClr val="accent1"/>
                </a:solidFill>
              </a:rPr>
              <a:t>Duration of Rx</a:t>
            </a:r>
            <a:r>
              <a:rPr lang="en-GB" sz="2500" b="1">
                <a:solidFill>
                  <a:schemeClr val="accent2"/>
                </a:solidFill>
              </a:rPr>
              <a:t>	</a:t>
            </a:r>
            <a:r>
              <a:rPr lang="en-GB" sz="2500" b="1">
                <a:solidFill>
                  <a:schemeClr val="accent1"/>
                </a:solidFill>
              </a:rPr>
              <a:t>Protected</a:t>
            </a:r>
          </a:p>
          <a:p>
            <a:pPr>
              <a:lnSpc>
                <a:spcPct val="80000"/>
              </a:lnSpc>
              <a:buFont typeface="Wingdings" pitchFamily="2" charset="2"/>
              <a:buNone/>
              <a:tabLst>
                <a:tab pos="4303713" algn="l"/>
              </a:tabLst>
            </a:pPr>
            <a:r>
              <a:rPr lang="en-GB" sz="2500"/>
              <a:t>3 days	0</a:t>
            </a:r>
          </a:p>
          <a:p>
            <a:pPr>
              <a:lnSpc>
                <a:spcPct val="80000"/>
              </a:lnSpc>
              <a:buFont typeface="Wingdings" pitchFamily="2" charset="2"/>
              <a:buNone/>
              <a:tabLst>
                <a:tab pos="4303713" algn="l"/>
              </a:tabLst>
            </a:pPr>
            <a:r>
              <a:rPr lang="en-GB" sz="2500"/>
              <a:t>10 days	50%</a:t>
            </a:r>
          </a:p>
          <a:p>
            <a:pPr>
              <a:lnSpc>
                <a:spcPct val="80000"/>
              </a:lnSpc>
              <a:buFont typeface="Wingdings" pitchFamily="2" charset="2"/>
              <a:buNone/>
              <a:tabLst>
                <a:tab pos="4303713" algn="l"/>
              </a:tabLst>
            </a:pPr>
            <a:r>
              <a:rPr lang="en-GB" sz="2500"/>
              <a:t>4 weeks	All</a:t>
            </a:r>
          </a:p>
          <a:p>
            <a:pPr>
              <a:lnSpc>
                <a:spcPct val="80000"/>
              </a:lnSpc>
              <a:buFont typeface="Wingdings" pitchFamily="2" charset="2"/>
              <a:buNone/>
              <a:tabLst>
                <a:tab pos="4303713" algn="l"/>
              </a:tabLst>
            </a:pPr>
            <a:endParaRPr lang="en-GB" sz="2500"/>
          </a:p>
          <a:p>
            <a:pPr>
              <a:lnSpc>
                <a:spcPct val="80000"/>
              </a:lnSpc>
              <a:buFont typeface="Wingdings" pitchFamily="2" charset="2"/>
              <a:buNone/>
              <a:tabLst>
                <a:tab pos="4303713" algn="l"/>
              </a:tabLst>
            </a:pPr>
            <a:r>
              <a:rPr lang="en-GB" sz="2500" b="1">
                <a:solidFill>
                  <a:schemeClr val="accent1"/>
                </a:solidFill>
              </a:rPr>
              <a:t>Timing  (Initiation of Rx)</a:t>
            </a:r>
          </a:p>
          <a:p>
            <a:pPr>
              <a:lnSpc>
                <a:spcPct val="80000"/>
              </a:lnSpc>
              <a:buFont typeface="Wingdings" pitchFamily="2" charset="2"/>
              <a:buNone/>
              <a:tabLst>
                <a:tab pos="4303713" algn="l"/>
              </a:tabLst>
            </a:pPr>
            <a:r>
              <a:rPr lang="en-GB" sz="2500"/>
              <a:t>&lt; 24 hours	All</a:t>
            </a:r>
          </a:p>
          <a:p>
            <a:pPr>
              <a:lnSpc>
                <a:spcPct val="80000"/>
              </a:lnSpc>
              <a:buFont typeface="Wingdings" pitchFamily="2" charset="2"/>
              <a:buNone/>
              <a:tabLst>
                <a:tab pos="4303713" algn="l"/>
              </a:tabLst>
            </a:pPr>
            <a:r>
              <a:rPr lang="en-GB" sz="2500"/>
              <a:t>&gt; 48 hours	50%</a:t>
            </a:r>
          </a:p>
          <a:p>
            <a:pPr>
              <a:lnSpc>
                <a:spcPct val="80000"/>
              </a:lnSpc>
              <a:buFont typeface="Wingdings" pitchFamily="2" charset="2"/>
              <a:buNone/>
              <a:tabLst>
                <a:tab pos="4303713" algn="l"/>
              </a:tabLst>
            </a:pPr>
            <a:r>
              <a:rPr lang="en-GB" sz="2500"/>
              <a:t>&gt; 72 hours	25%</a:t>
            </a:r>
          </a:p>
          <a:p>
            <a:pPr algn="r">
              <a:lnSpc>
                <a:spcPct val="80000"/>
              </a:lnSpc>
              <a:buFont typeface="Wingdings" pitchFamily="2" charset="2"/>
              <a:buNone/>
              <a:tabLst>
                <a:tab pos="4303713" algn="l"/>
              </a:tabLst>
            </a:pPr>
            <a:endParaRPr lang="en-GB" sz="2100" i="1"/>
          </a:p>
          <a:p>
            <a:pPr>
              <a:lnSpc>
                <a:spcPct val="80000"/>
              </a:lnSpc>
              <a:buFont typeface="Wingdings" pitchFamily="2" charset="2"/>
              <a:buNone/>
              <a:tabLst>
                <a:tab pos="4303713" algn="l"/>
              </a:tabLst>
            </a:pPr>
            <a:r>
              <a:rPr lang="en-GB" sz="2500"/>
              <a:t>SIV/Macaque model – PEP/PMPA</a:t>
            </a:r>
          </a:p>
          <a:p>
            <a:pPr algn="r">
              <a:lnSpc>
                <a:spcPct val="80000"/>
              </a:lnSpc>
              <a:buFont typeface="Wingdings" pitchFamily="2" charset="2"/>
              <a:buNone/>
              <a:tabLst>
                <a:tab pos="4303713" algn="l"/>
              </a:tabLst>
            </a:pPr>
            <a:r>
              <a:rPr lang="en-GB" sz="2100" i="1"/>
              <a:t>Tsai 1998, J. Virol </a:t>
            </a:r>
            <a:r>
              <a:rPr lang="en-GB" sz="2100" i="1" u="sng"/>
              <a:t>72</a:t>
            </a:r>
            <a:r>
              <a:rPr lang="en-GB" sz="2100" i="1"/>
              <a:t> 4265-73</a:t>
            </a:r>
            <a:endParaRPr lang="en-US" sz="2100" i="1"/>
          </a:p>
        </p:txBody>
      </p:sp>
    </p:spTree>
    <p:extLst>
      <p:ext uri="{BB962C8B-B14F-4D97-AF65-F5344CB8AC3E}">
        <p14:creationId xmlns:p14="http://schemas.microsoft.com/office/powerpoint/2010/main" val="40537367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Prevention is the Foundation</a:t>
            </a:r>
            <a:br>
              <a:rPr lang="en-US" dirty="0" smtClean="0"/>
            </a:br>
            <a:r>
              <a:rPr lang="en-US" dirty="0" smtClean="0"/>
              <a:t>For Treatment Sustainability</a:t>
            </a:r>
            <a:endParaRPr lang="en-GB" dirty="0"/>
          </a:p>
        </p:txBody>
      </p:sp>
      <p:sp>
        <p:nvSpPr>
          <p:cNvPr id="93187" name="Rectangle 3"/>
          <p:cNvSpPr>
            <a:spLocks noGrp="1" noChangeArrowheads="1"/>
          </p:cNvSpPr>
          <p:nvPr>
            <p:ph idx="1"/>
          </p:nvPr>
        </p:nvSpPr>
        <p:spPr/>
        <p:txBody>
          <a:bodyPr lIns="91409" tIns="45703" rIns="91409" bIns="45703">
            <a:normAutofit/>
          </a:bodyPr>
          <a:lstStyle/>
          <a:p>
            <a:pPr marL="0" indent="0" algn="ctr" eaLnBrk="1" hangingPunct="1">
              <a:lnSpc>
                <a:spcPct val="90000"/>
              </a:lnSpc>
              <a:buFont typeface="Arial" pitchFamily="34" charset="0"/>
              <a:buNone/>
              <a:defRPr/>
            </a:pPr>
            <a:endParaRPr lang="en-US" sz="5400" b="1" dirty="0" smtClean="0"/>
          </a:p>
          <a:p>
            <a:pPr marL="0" indent="0" algn="ctr" eaLnBrk="1" hangingPunct="1">
              <a:lnSpc>
                <a:spcPct val="90000"/>
              </a:lnSpc>
              <a:buFont typeface="Arial" pitchFamily="34" charset="0"/>
              <a:buNone/>
              <a:defRPr/>
            </a:pPr>
            <a:r>
              <a:rPr lang="en-US" sz="5400" b="1" dirty="0" smtClean="0"/>
              <a:t>GLOBALLY</a:t>
            </a:r>
            <a:endParaRPr lang="en-US" sz="2200" b="1" dirty="0" smtClean="0"/>
          </a:p>
          <a:p>
            <a:pPr eaLnBrk="1" hangingPunct="1">
              <a:lnSpc>
                <a:spcPct val="90000"/>
              </a:lnSpc>
              <a:defRPr/>
            </a:pPr>
            <a:endParaRPr lang="en-US" sz="2200" dirty="0" smtClean="0">
              <a:solidFill>
                <a:srgbClr val="FF3300"/>
              </a:solidFill>
            </a:endParaRPr>
          </a:p>
          <a:p>
            <a:pPr marL="0" indent="0" algn="ctr" eaLnBrk="1" hangingPunct="1">
              <a:lnSpc>
                <a:spcPct val="90000"/>
              </a:lnSpc>
              <a:buFont typeface="Arial" pitchFamily="34" charset="0"/>
              <a:buNone/>
              <a:defRPr/>
            </a:pPr>
            <a:r>
              <a:rPr lang="en-US" sz="3600" b="1" dirty="0" smtClean="0">
                <a:solidFill>
                  <a:srgbClr val="C00000"/>
                </a:solidFill>
              </a:rPr>
              <a:t>6 new infections for every </a:t>
            </a:r>
          </a:p>
          <a:p>
            <a:pPr marL="0" indent="0" algn="ctr" eaLnBrk="1" hangingPunct="1">
              <a:lnSpc>
                <a:spcPct val="90000"/>
              </a:lnSpc>
              <a:buFont typeface="Arial" pitchFamily="34" charset="0"/>
              <a:buNone/>
              <a:defRPr/>
            </a:pPr>
            <a:r>
              <a:rPr lang="en-US" sz="3600" b="1" dirty="0" smtClean="0">
                <a:solidFill>
                  <a:srgbClr val="C00000"/>
                </a:solidFill>
              </a:rPr>
              <a:t>person started on therapy!</a:t>
            </a:r>
          </a:p>
        </p:txBody>
      </p:sp>
    </p:spTree>
    <p:extLst>
      <p:ext uri="{BB962C8B-B14F-4D97-AF65-F5344CB8AC3E}">
        <p14:creationId xmlns:p14="http://schemas.microsoft.com/office/powerpoint/2010/main" val="1376019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520329954"/>
              </p:ext>
            </p:extLst>
          </p:nvPr>
        </p:nvGraphicFramePr>
        <p:xfrm>
          <a:off x="433388" y="1571625"/>
          <a:ext cx="8351837" cy="4767263"/>
        </p:xfrm>
        <a:graphic>
          <a:graphicData uri="http://schemas.openxmlformats.org/drawingml/2006/chart">
            <c:chart xmlns:c="http://schemas.openxmlformats.org/drawingml/2006/chart" xmlns:r="http://schemas.openxmlformats.org/officeDocument/2006/relationships" r:id="rId3"/>
          </a:graphicData>
        </a:graphic>
      </p:graphicFrame>
      <p:sp>
        <p:nvSpPr>
          <p:cNvPr id="17412" name="Text Box 4"/>
          <p:cNvSpPr txBox="1">
            <a:spLocks noChangeArrowheads="1"/>
          </p:cNvSpPr>
          <p:nvPr/>
        </p:nvSpPr>
        <p:spPr bwMode="auto">
          <a:xfrm>
            <a:off x="-36512" y="6516052"/>
            <a:ext cx="6840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dirty="0" err="1"/>
              <a:t>Cardo</a:t>
            </a:r>
            <a:r>
              <a:rPr lang="en-GB" dirty="0"/>
              <a:t> DM et al. N. Engl. J Med 1997; 337:1485</a:t>
            </a:r>
            <a:endParaRPr lang="en-US" dirty="0"/>
          </a:p>
        </p:txBody>
      </p:sp>
      <p:sp>
        <p:nvSpPr>
          <p:cNvPr id="3" name="Title 2"/>
          <p:cNvSpPr>
            <a:spLocks noGrp="1"/>
          </p:cNvSpPr>
          <p:nvPr>
            <p:ph type="title"/>
          </p:nvPr>
        </p:nvSpPr>
        <p:spPr/>
        <p:txBody>
          <a:bodyPr>
            <a:normAutofit/>
          </a:bodyPr>
          <a:lstStyle/>
          <a:p>
            <a:r>
              <a:rPr lang="en-US" dirty="0" smtClean="0"/>
              <a:t>Evidence: HCW case control study</a:t>
            </a:r>
            <a:endParaRPr lang="en-GB" dirty="0"/>
          </a:p>
        </p:txBody>
      </p:sp>
    </p:spTree>
    <p:extLst>
      <p:ext uri="{BB962C8B-B14F-4D97-AF65-F5344CB8AC3E}">
        <p14:creationId xmlns:p14="http://schemas.microsoft.com/office/powerpoint/2010/main" val="1938030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PEP(SE): other evidence</a:t>
            </a:r>
          </a:p>
        </p:txBody>
      </p:sp>
      <p:sp>
        <p:nvSpPr>
          <p:cNvPr id="18435" name="Rectangle 3"/>
          <p:cNvSpPr>
            <a:spLocks noGrp="1" noChangeArrowheads="1"/>
          </p:cNvSpPr>
          <p:nvPr>
            <p:ph type="body" idx="1"/>
          </p:nvPr>
        </p:nvSpPr>
        <p:spPr/>
        <p:txBody>
          <a:bodyPr/>
          <a:lstStyle/>
          <a:p>
            <a:pPr eaLnBrk="1" hangingPunct="1">
              <a:lnSpc>
                <a:spcPct val="90000"/>
              </a:lnSpc>
            </a:pPr>
            <a:r>
              <a:rPr lang="en-GB" dirty="0" smtClean="0"/>
              <a:t>MTCT:</a:t>
            </a:r>
          </a:p>
          <a:p>
            <a:pPr lvl="1" eaLnBrk="1" hangingPunct="1">
              <a:lnSpc>
                <a:spcPct val="90000"/>
              </a:lnSpc>
            </a:pPr>
            <a:r>
              <a:rPr lang="en-GB" dirty="0" smtClean="0"/>
              <a:t>Further reduction in transmission with infant PEP</a:t>
            </a:r>
          </a:p>
          <a:p>
            <a:pPr eaLnBrk="1" hangingPunct="1">
              <a:lnSpc>
                <a:spcPct val="90000"/>
              </a:lnSpc>
            </a:pPr>
            <a:r>
              <a:rPr lang="en-GB" dirty="0" smtClean="0"/>
              <a:t>Animal model studies:</a:t>
            </a:r>
          </a:p>
          <a:p>
            <a:pPr lvl="1" eaLnBrk="1" hangingPunct="1">
              <a:lnSpc>
                <a:spcPct val="90000"/>
              </a:lnSpc>
            </a:pPr>
            <a:r>
              <a:rPr lang="en-GB" dirty="0" smtClean="0"/>
              <a:t>Protection with PEP (anal and vaginal)</a:t>
            </a:r>
          </a:p>
          <a:p>
            <a:pPr lvl="1" eaLnBrk="1" hangingPunct="1">
              <a:lnSpc>
                <a:spcPct val="90000"/>
              </a:lnSpc>
            </a:pPr>
            <a:r>
              <a:rPr lang="en-GB" dirty="0" smtClean="0"/>
              <a:t>Increased with: early initiation; longer duration</a:t>
            </a:r>
          </a:p>
          <a:p>
            <a:pPr eaLnBrk="1" hangingPunct="1">
              <a:lnSpc>
                <a:spcPct val="90000"/>
              </a:lnSpc>
            </a:pPr>
            <a:r>
              <a:rPr lang="en-GB" dirty="0" smtClean="0"/>
              <a:t>Observational </a:t>
            </a:r>
            <a:r>
              <a:rPr lang="en-GB" dirty="0" smtClean="0"/>
              <a:t>studies</a:t>
            </a:r>
            <a:endParaRPr lang="en-GB" dirty="0" smtClean="0"/>
          </a:p>
        </p:txBody>
      </p:sp>
    </p:spTree>
    <p:extLst>
      <p:ext uri="{BB962C8B-B14F-4D97-AF65-F5344CB8AC3E}">
        <p14:creationId xmlns:p14="http://schemas.microsoft.com/office/powerpoint/2010/main" val="3193213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PEPSE </a:t>
            </a:r>
            <a:r>
              <a:rPr lang="en-US" dirty="0" smtClean="0"/>
              <a:t>Studies</a:t>
            </a:r>
            <a:endParaRPr lang="en-US" dirty="0"/>
          </a:p>
        </p:txBody>
      </p:sp>
      <p:sp>
        <p:nvSpPr>
          <p:cNvPr id="68611" name="Rectangle 3"/>
          <p:cNvSpPr>
            <a:spLocks noGrp="1" noChangeArrowheads="1"/>
          </p:cNvSpPr>
          <p:nvPr>
            <p:ph idx="1"/>
          </p:nvPr>
        </p:nvSpPr>
        <p:spPr/>
        <p:txBody>
          <a:bodyPr/>
          <a:lstStyle/>
          <a:p>
            <a:r>
              <a:rPr lang="en-US" dirty="0" smtClean="0"/>
              <a:t>San Francisco</a:t>
            </a:r>
            <a:endParaRPr lang="en-US" dirty="0"/>
          </a:p>
          <a:p>
            <a:r>
              <a:rPr lang="en-US" dirty="0" smtClean="0"/>
              <a:t>n=401   </a:t>
            </a:r>
          </a:p>
          <a:p>
            <a:r>
              <a:rPr lang="en-US" dirty="0" smtClean="0"/>
              <a:t>94</a:t>
            </a:r>
            <a:r>
              <a:rPr lang="en-US" dirty="0"/>
              <a:t>% sexual risk </a:t>
            </a:r>
            <a:r>
              <a:rPr lang="en-US" dirty="0" smtClean="0"/>
              <a:t>(40% </a:t>
            </a:r>
            <a:r>
              <a:rPr lang="en-US" dirty="0" err="1" smtClean="0"/>
              <a:t>anoreceptive</a:t>
            </a:r>
            <a:r>
              <a:rPr lang="en-US" dirty="0" smtClean="0"/>
              <a:t>)</a:t>
            </a:r>
            <a:endParaRPr lang="en-US" dirty="0"/>
          </a:p>
          <a:p>
            <a:r>
              <a:rPr lang="en-US" dirty="0"/>
              <a:t>Median </a:t>
            </a:r>
            <a:r>
              <a:rPr lang="en-US" dirty="0" smtClean="0"/>
              <a:t>time to PEP = 33hrs</a:t>
            </a:r>
            <a:endParaRPr lang="en-US" dirty="0"/>
          </a:p>
          <a:p>
            <a:r>
              <a:rPr lang="en-US" dirty="0"/>
              <a:t>Dual </a:t>
            </a:r>
            <a:r>
              <a:rPr lang="en-US" dirty="0" smtClean="0"/>
              <a:t>therapy (usually </a:t>
            </a:r>
            <a:r>
              <a:rPr lang="en-US" dirty="0" err="1" smtClean="0"/>
              <a:t>combivir</a:t>
            </a:r>
            <a:r>
              <a:rPr lang="en-US" dirty="0" smtClean="0"/>
              <a:t>)</a:t>
            </a:r>
            <a:endParaRPr lang="en-US" dirty="0"/>
          </a:p>
          <a:p>
            <a:r>
              <a:rPr lang="en-US" dirty="0" smtClean="0"/>
              <a:t>At 6 months NO SEROCONVERSIONS (CI 0-4</a:t>
            </a:r>
            <a:r>
              <a:rPr lang="en-US" dirty="0"/>
              <a:t>)</a:t>
            </a:r>
          </a:p>
        </p:txBody>
      </p:sp>
      <p:sp>
        <p:nvSpPr>
          <p:cNvPr id="4" name="Text Box 4"/>
          <p:cNvSpPr txBox="1">
            <a:spLocks noChangeArrowheads="1"/>
          </p:cNvSpPr>
          <p:nvPr/>
        </p:nvSpPr>
        <p:spPr bwMode="auto">
          <a:xfrm>
            <a:off x="-36512" y="6516052"/>
            <a:ext cx="6840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dirty="0" smtClean="0"/>
              <a:t>Khan </a:t>
            </a:r>
            <a:r>
              <a:rPr lang="en-GB" i="1" dirty="0" smtClean="0"/>
              <a:t>et al</a:t>
            </a:r>
            <a:r>
              <a:rPr lang="en-GB" dirty="0" smtClean="0"/>
              <a:t>.  JID 2001;183:707-714.</a:t>
            </a:r>
            <a:endParaRPr lang="en-US" dirty="0"/>
          </a:p>
        </p:txBody>
      </p:sp>
    </p:spTree>
    <p:extLst>
      <p:ext uri="{BB962C8B-B14F-4D97-AF65-F5344CB8AC3E}">
        <p14:creationId xmlns:p14="http://schemas.microsoft.com/office/powerpoint/2010/main" val="417942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Seroconversion</a:t>
            </a:r>
            <a:r>
              <a:rPr lang="en-US" dirty="0" smtClean="0"/>
              <a:t> after PEPSE</a:t>
            </a:r>
            <a:endParaRPr lang="en-GB" dirty="0"/>
          </a:p>
        </p:txBody>
      </p:sp>
      <p:sp>
        <p:nvSpPr>
          <p:cNvPr id="3" name="Content Placeholder 2"/>
          <p:cNvSpPr>
            <a:spLocks noGrp="1"/>
          </p:cNvSpPr>
          <p:nvPr>
            <p:ph idx="1"/>
          </p:nvPr>
        </p:nvSpPr>
        <p:spPr/>
        <p:txBody>
          <a:bodyPr/>
          <a:lstStyle/>
          <a:p>
            <a:r>
              <a:rPr lang="en-GB" dirty="0" smtClean="0"/>
              <a:t>N=700 given dual NRTI PEP within 72 </a:t>
            </a:r>
            <a:r>
              <a:rPr lang="en-GB" dirty="0" err="1" smtClean="0"/>
              <a:t>hrs</a:t>
            </a:r>
            <a:endParaRPr lang="en-GB" dirty="0" smtClean="0"/>
          </a:p>
          <a:p>
            <a:r>
              <a:rPr lang="en-GB" dirty="0" err="1" smtClean="0"/>
              <a:t>Seroconvertors</a:t>
            </a:r>
            <a:r>
              <a:rPr lang="en-GB" dirty="0" smtClean="0"/>
              <a:t> (7) </a:t>
            </a:r>
            <a:r>
              <a:rPr lang="en-GB" dirty="0" err="1" smtClean="0"/>
              <a:t>vs</a:t>
            </a:r>
            <a:r>
              <a:rPr lang="en-GB" dirty="0" smtClean="0"/>
              <a:t> non </a:t>
            </a:r>
            <a:r>
              <a:rPr lang="en-GB" dirty="0" err="1" smtClean="0"/>
              <a:t>seroconvertors</a:t>
            </a:r>
            <a:r>
              <a:rPr lang="en-GB" dirty="0" smtClean="0"/>
              <a:t>:</a:t>
            </a:r>
          </a:p>
          <a:p>
            <a:pPr lvl="1"/>
            <a:r>
              <a:rPr lang="en-GB" dirty="0" smtClean="0"/>
              <a:t>More likely RAI: 100% </a:t>
            </a:r>
            <a:r>
              <a:rPr lang="en-GB" dirty="0" err="1" smtClean="0"/>
              <a:t>vs</a:t>
            </a:r>
            <a:r>
              <a:rPr lang="en-GB" dirty="0" smtClean="0"/>
              <a:t> 50% (p= 0.03)</a:t>
            </a:r>
          </a:p>
          <a:p>
            <a:pPr lvl="1"/>
            <a:r>
              <a:rPr lang="en-GB" dirty="0" smtClean="0"/>
              <a:t>Trend to later treatment: 46 </a:t>
            </a:r>
            <a:r>
              <a:rPr lang="en-GB" dirty="0" err="1" smtClean="0"/>
              <a:t>vs</a:t>
            </a:r>
            <a:r>
              <a:rPr lang="en-GB" dirty="0" smtClean="0"/>
              <a:t> 33 </a:t>
            </a:r>
            <a:r>
              <a:rPr lang="en-GB" dirty="0" err="1" smtClean="0"/>
              <a:t>hrs</a:t>
            </a:r>
            <a:r>
              <a:rPr lang="en-GB" dirty="0" smtClean="0"/>
              <a:t> (p=0.11)</a:t>
            </a:r>
          </a:p>
          <a:p>
            <a:pPr lvl="1"/>
            <a:r>
              <a:rPr lang="en-GB" dirty="0"/>
              <a:t>P</a:t>
            </a:r>
            <a:r>
              <a:rPr lang="en-GB" dirty="0" smtClean="0"/>
              <a:t>oor adherence in 3/7</a:t>
            </a:r>
          </a:p>
          <a:p>
            <a:pPr lvl="1"/>
            <a:r>
              <a:rPr lang="en-GB" dirty="0" smtClean="0"/>
              <a:t>No molecular epidemiology</a:t>
            </a:r>
          </a:p>
          <a:p>
            <a:endParaRPr lang="en-GB" dirty="0"/>
          </a:p>
        </p:txBody>
      </p:sp>
      <p:sp>
        <p:nvSpPr>
          <p:cNvPr id="4" name="Text Box 4"/>
          <p:cNvSpPr txBox="1">
            <a:spLocks noChangeArrowheads="1"/>
          </p:cNvSpPr>
          <p:nvPr/>
        </p:nvSpPr>
        <p:spPr bwMode="auto">
          <a:xfrm>
            <a:off x="-36512" y="6516052"/>
            <a:ext cx="6840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dirty="0" smtClean="0"/>
              <a:t>Roland </a:t>
            </a:r>
            <a:r>
              <a:rPr lang="en-GB" i="1" dirty="0" smtClean="0"/>
              <a:t>et al</a:t>
            </a:r>
            <a:r>
              <a:rPr lang="en-GB" dirty="0" smtClean="0"/>
              <a:t>.  CID 2005;41:1507-1513</a:t>
            </a:r>
            <a:endParaRPr lang="en-US" dirty="0"/>
          </a:p>
        </p:txBody>
      </p:sp>
    </p:spTree>
    <p:extLst>
      <p:ext uri="{BB962C8B-B14F-4D97-AF65-F5344CB8AC3E}">
        <p14:creationId xmlns:p14="http://schemas.microsoft.com/office/powerpoint/2010/main" val="900215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Sao Paulo PEP Study</a:t>
            </a:r>
            <a:endParaRPr lang="en-GB" dirty="0"/>
          </a:p>
        </p:txBody>
      </p:sp>
      <p:sp>
        <p:nvSpPr>
          <p:cNvPr id="3" name="Content Placeholder 2"/>
          <p:cNvSpPr>
            <a:spLocks noGrp="1"/>
          </p:cNvSpPr>
          <p:nvPr>
            <p:ph idx="1"/>
          </p:nvPr>
        </p:nvSpPr>
        <p:spPr/>
        <p:txBody>
          <a:bodyPr/>
          <a:lstStyle/>
          <a:p>
            <a:r>
              <a:rPr lang="en-US" dirty="0" smtClean="0"/>
              <a:t>Sexual Assault </a:t>
            </a:r>
          </a:p>
          <a:p>
            <a:pPr lvl="1"/>
            <a:r>
              <a:rPr lang="en-US" dirty="0" smtClean="0"/>
              <a:t>&lt;72hrs : given PEP</a:t>
            </a:r>
          </a:p>
          <a:p>
            <a:pPr lvl="1"/>
            <a:r>
              <a:rPr lang="en-US" dirty="0" smtClean="0"/>
              <a:t>&gt;72hrs: no PEP given (control group)</a:t>
            </a:r>
          </a:p>
          <a:p>
            <a:r>
              <a:rPr lang="en-US" dirty="0" err="1" smtClean="0"/>
              <a:t>Seroconversions</a:t>
            </a:r>
            <a:r>
              <a:rPr lang="en-US" dirty="0" smtClean="0"/>
              <a:t>:</a:t>
            </a:r>
          </a:p>
          <a:p>
            <a:pPr lvl="1"/>
            <a:r>
              <a:rPr lang="en-US" dirty="0" smtClean="0"/>
              <a:t>0/182 in PEP group</a:t>
            </a:r>
          </a:p>
          <a:p>
            <a:pPr lvl="1"/>
            <a:r>
              <a:rPr lang="en-US" dirty="0" smtClean="0"/>
              <a:t>4/145 (2.7%) in control group</a:t>
            </a:r>
          </a:p>
          <a:p>
            <a:pPr lvl="1"/>
            <a:r>
              <a:rPr lang="en-US" dirty="0" smtClean="0"/>
              <a:t>p=0.037 </a:t>
            </a:r>
          </a:p>
          <a:p>
            <a:endParaRPr lang="en-GB" dirty="0"/>
          </a:p>
        </p:txBody>
      </p:sp>
      <p:sp>
        <p:nvSpPr>
          <p:cNvPr id="4" name="Text Box 4"/>
          <p:cNvSpPr txBox="1">
            <a:spLocks noChangeArrowheads="1"/>
          </p:cNvSpPr>
          <p:nvPr/>
        </p:nvSpPr>
        <p:spPr bwMode="auto">
          <a:xfrm>
            <a:off x="-36512" y="6516052"/>
            <a:ext cx="6840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dirty="0" err="1" smtClean="0"/>
              <a:t>Drezett</a:t>
            </a:r>
            <a:r>
              <a:rPr lang="en-GB" dirty="0" smtClean="0"/>
              <a:t> </a:t>
            </a:r>
            <a:r>
              <a:rPr lang="en-GB" i="1" dirty="0" smtClean="0"/>
              <a:t>et al</a:t>
            </a:r>
            <a:r>
              <a:rPr lang="en-GB" dirty="0" smtClean="0"/>
              <a:t>.  2000</a:t>
            </a:r>
            <a:endParaRPr lang="en-US" dirty="0"/>
          </a:p>
        </p:txBody>
      </p:sp>
    </p:spTree>
    <p:extLst>
      <p:ext uri="{BB962C8B-B14F-4D97-AF65-F5344CB8AC3E}">
        <p14:creationId xmlns:p14="http://schemas.microsoft.com/office/powerpoint/2010/main" val="1705778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GB" dirty="0" smtClean="0"/>
              <a:t>PEPSE ineffective in MSM: </a:t>
            </a:r>
            <a:br>
              <a:rPr lang="en-GB" dirty="0" smtClean="0"/>
            </a:br>
            <a:r>
              <a:rPr lang="en-GB" dirty="0" err="1" smtClean="0"/>
              <a:t>Praca</a:t>
            </a:r>
            <a:r>
              <a:rPr lang="en-GB" dirty="0" smtClean="0"/>
              <a:t> </a:t>
            </a:r>
            <a:r>
              <a:rPr lang="en-GB" dirty="0" err="1" smtClean="0"/>
              <a:t>Onze</a:t>
            </a:r>
            <a:r>
              <a:rPr lang="en-GB" dirty="0" smtClean="0"/>
              <a:t> Study</a:t>
            </a:r>
          </a:p>
        </p:txBody>
      </p:sp>
      <p:sp>
        <p:nvSpPr>
          <p:cNvPr id="69635" name="Rectangle 3"/>
          <p:cNvSpPr>
            <a:spLocks noGrp="1" noChangeArrowheads="1"/>
          </p:cNvSpPr>
          <p:nvPr>
            <p:ph type="body" idx="1"/>
          </p:nvPr>
        </p:nvSpPr>
        <p:spPr/>
        <p:txBody>
          <a:bodyPr/>
          <a:lstStyle/>
          <a:p>
            <a:r>
              <a:rPr lang="en-GB" dirty="0" smtClean="0"/>
              <a:t>200 MSM in Rio, Brazil; 24 months follow-up</a:t>
            </a:r>
          </a:p>
          <a:p>
            <a:r>
              <a:rPr lang="en-GB" dirty="0" smtClean="0"/>
              <a:t>Given PEP pack to start after risk exposure</a:t>
            </a:r>
          </a:p>
          <a:p>
            <a:r>
              <a:rPr lang="en-GB" dirty="0" err="1" smtClean="0"/>
              <a:t>Seroconversions</a:t>
            </a:r>
            <a:endParaRPr lang="en-GB" dirty="0" smtClean="0"/>
          </a:p>
          <a:p>
            <a:pPr lvl="1"/>
            <a:r>
              <a:rPr lang="en-GB" dirty="0" smtClean="0"/>
              <a:t>10 in “non-PEP users” (4.2%)</a:t>
            </a:r>
          </a:p>
          <a:p>
            <a:pPr lvl="1"/>
            <a:r>
              <a:rPr lang="en-GB" dirty="0" smtClean="0"/>
              <a:t>1 </a:t>
            </a:r>
            <a:r>
              <a:rPr lang="en-GB" dirty="0" err="1" smtClean="0"/>
              <a:t>seroconversion</a:t>
            </a:r>
            <a:r>
              <a:rPr lang="en-GB" dirty="0" smtClean="0"/>
              <a:t> in “PEP user” (0.6%); p&lt;0.05</a:t>
            </a:r>
          </a:p>
          <a:p>
            <a:r>
              <a:rPr lang="en-GB" dirty="0" smtClean="0"/>
              <a:t>BUT overall HIV incidence </a:t>
            </a:r>
          </a:p>
          <a:p>
            <a:pPr lvl="1"/>
            <a:r>
              <a:rPr lang="en-GB" dirty="0" smtClean="0"/>
              <a:t>2.9/100PY </a:t>
            </a:r>
            <a:r>
              <a:rPr lang="en-GB" dirty="0" err="1" smtClean="0"/>
              <a:t>vs</a:t>
            </a:r>
            <a:r>
              <a:rPr lang="en-GB" dirty="0" smtClean="0"/>
              <a:t> to 3.1/100PY expected; p&gt;0.97</a:t>
            </a:r>
          </a:p>
        </p:txBody>
      </p:sp>
      <p:sp>
        <p:nvSpPr>
          <p:cNvPr id="69636" name="Text Box 4"/>
          <p:cNvSpPr txBox="1">
            <a:spLocks noChangeArrowheads="1"/>
          </p:cNvSpPr>
          <p:nvPr/>
        </p:nvSpPr>
        <p:spPr bwMode="auto">
          <a:xfrm>
            <a:off x="-36512" y="6518672"/>
            <a:ext cx="337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a:t>Schechter M et al; JAIDS, 2004</a:t>
            </a:r>
          </a:p>
        </p:txBody>
      </p:sp>
    </p:spTree>
    <p:extLst>
      <p:ext uri="{BB962C8B-B14F-4D97-AF65-F5344CB8AC3E}">
        <p14:creationId xmlns:p14="http://schemas.microsoft.com/office/powerpoint/2010/main" val="209852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GB" dirty="0" smtClean="0"/>
              <a:t>PEPSE ineffective in MSM: </a:t>
            </a:r>
            <a:br>
              <a:rPr lang="en-GB" dirty="0" smtClean="0"/>
            </a:br>
            <a:r>
              <a:rPr lang="en-GB" dirty="0" err="1" smtClean="0"/>
              <a:t>Praca</a:t>
            </a:r>
            <a:r>
              <a:rPr lang="en-GB" dirty="0" smtClean="0"/>
              <a:t> </a:t>
            </a:r>
            <a:r>
              <a:rPr lang="en-GB" dirty="0" err="1" smtClean="0"/>
              <a:t>Onze</a:t>
            </a:r>
            <a:r>
              <a:rPr lang="en-GB" dirty="0" smtClean="0"/>
              <a:t> Study</a:t>
            </a:r>
          </a:p>
        </p:txBody>
      </p:sp>
      <p:sp>
        <p:nvSpPr>
          <p:cNvPr id="69635" name="Rectangle 3"/>
          <p:cNvSpPr>
            <a:spLocks noGrp="1" noChangeArrowheads="1"/>
          </p:cNvSpPr>
          <p:nvPr>
            <p:ph type="body" idx="1"/>
          </p:nvPr>
        </p:nvSpPr>
        <p:spPr/>
        <p:txBody>
          <a:bodyPr>
            <a:normAutofit/>
          </a:bodyPr>
          <a:lstStyle/>
          <a:p>
            <a:r>
              <a:rPr lang="en-GB" dirty="0" smtClean="0"/>
              <a:t>Reasons for not starting PEP</a:t>
            </a:r>
          </a:p>
          <a:p>
            <a:pPr lvl="1"/>
            <a:r>
              <a:rPr lang="en-US" dirty="0" smtClean="0"/>
              <a:t>Not considered high risk practice</a:t>
            </a:r>
          </a:p>
          <a:p>
            <a:pPr lvl="1"/>
            <a:r>
              <a:rPr lang="en-US" dirty="0" smtClean="0"/>
              <a:t>Sex with steady partner </a:t>
            </a:r>
          </a:p>
          <a:p>
            <a:pPr lvl="1"/>
            <a:r>
              <a:rPr lang="en-US" dirty="0" smtClean="0"/>
              <a:t>Worried about side effects (AZT)</a:t>
            </a:r>
          </a:p>
          <a:p>
            <a:r>
              <a:rPr lang="en-US" dirty="0" err="1" smtClean="0"/>
              <a:t>Behaviour</a:t>
            </a:r>
            <a:r>
              <a:rPr lang="en-US" dirty="0" smtClean="0"/>
              <a:t> survey:</a:t>
            </a:r>
          </a:p>
          <a:p>
            <a:pPr lvl="1"/>
            <a:r>
              <a:rPr lang="en-US" dirty="0" smtClean="0"/>
              <a:t>No evidence of increased risk </a:t>
            </a:r>
            <a:r>
              <a:rPr lang="en-US" dirty="0" err="1" smtClean="0"/>
              <a:t>behaviour</a:t>
            </a:r>
            <a:r>
              <a:rPr lang="en-US" dirty="0" smtClean="0"/>
              <a:t> </a:t>
            </a:r>
          </a:p>
          <a:p>
            <a:r>
              <a:rPr lang="en-US" dirty="0" smtClean="0"/>
              <a:t>Cost effective &amp; safe</a:t>
            </a:r>
            <a:endParaRPr lang="en-GB" dirty="0" smtClean="0"/>
          </a:p>
        </p:txBody>
      </p:sp>
      <p:sp>
        <p:nvSpPr>
          <p:cNvPr id="69636" name="Text Box 4"/>
          <p:cNvSpPr txBox="1">
            <a:spLocks noChangeArrowheads="1"/>
          </p:cNvSpPr>
          <p:nvPr/>
        </p:nvSpPr>
        <p:spPr bwMode="auto">
          <a:xfrm>
            <a:off x="-36512" y="6518672"/>
            <a:ext cx="337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a:t>Schechter M et al; JAIDS, 2004</a:t>
            </a:r>
          </a:p>
        </p:txBody>
      </p:sp>
    </p:spTree>
    <p:extLst>
      <p:ext uri="{BB962C8B-B14F-4D97-AF65-F5344CB8AC3E}">
        <p14:creationId xmlns:p14="http://schemas.microsoft.com/office/powerpoint/2010/main" val="1693298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Missed PEP doses: </a:t>
            </a:r>
            <a:br>
              <a:rPr lang="en-US" dirty="0" smtClean="0"/>
            </a:br>
            <a:r>
              <a:rPr lang="en-US" dirty="0" smtClean="0"/>
              <a:t>UK 2011 Guidance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8711558"/>
              </p:ext>
            </p:extLst>
          </p:nvPr>
        </p:nvGraphicFramePr>
        <p:xfrm>
          <a:off x="251520" y="1600200"/>
          <a:ext cx="8568952" cy="4023360"/>
        </p:xfrm>
        <a:graphic>
          <a:graphicData uri="http://schemas.openxmlformats.org/drawingml/2006/table">
            <a:tbl>
              <a:tblPr firstRow="1" bandRow="1">
                <a:tableStyleId>{073A0DAA-6AF3-43AB-8588-CEC1D06C72B9}</a:tableStyleId>
              </a:tblPr>
              <a:tblGrid>
                <a:gridCol w="2098576"/>
                <a:gridCol w="3528392"/>
                <a:gridCol w="2941984"/>
              </a:tblGrid>
              <a:tr h="370840">
                <a:tc>
                  <a:txBody>
                    <a:bodyPr/>
                    <a:lstStyle/>
                    <a:p>
                      <a:pPr algn="ctr"/>
                      <a:r>
                        <a:rPr lang="en-US" sz="2400" dirty="0" smtClean="0"/>
                        <a:t>MISSED DOSES</a:t>
                      </a:r>
                      <a:endParaRPr lang="en-GB" sz="2400" dirty="0"/>
                    </a:p>
                  </a:txBody>
                  <a:tcPr/>
                </a:tc>
                <a:tc>
                  <a:txBody>
                    <a:bodyPr/>
                    <a:lstStyle/>
                    <a:p>
                      <a:pPr algn="ctr"/>
                      <a:r>
                        <a:rPr lang="en-US" sz="2400" dirty="0" smtClean="0"/>
                        <a:t>RECOMMENDATION</a:t>
                      </a:r>
                      <a:endParaRPr lang="en-GB" sz="2400" dirty="0"/>
                    </a:p>
                  </a:txBody>
                  <a:tcPr/>
                </a:tc>
                <a:tc>
                  <a:txBody>
                    <a:bodyPr/>
                    <a:lstStyle/>
                    <a:p>
                      <a:pPr algn="ctr"/>
                      <a:r>
                        <a:rPr lang="en-US" sz="2400" dirty="0" smtClean="0"/>
                        <a:t>COMMENTS</a:t>
                      </a:r>
                      <a:endParaRPr lang="en-GB" sz="2400" dirty="0"/>
                    </a:p>
                  </a:txBody>
                  <a:tcPr/>
                </a:tc>
              </a:tr>
              <a:tr h="370840">
                <a:tc>
                  <a:txBody>
                    <a:bodyPr/>
                    <a:lstStyle/>
                    <a:p>
                      <a:r>
                        <a:rPr lang="en-US" sz="2400" dirty="0" smtClean="0"/>
                        <a:t>&lt;24h</a:t>
                      </a:r>
                      <a:r>
                        <a:rPr lang="en-US" sz="2400" baseline="0" dirty="0" smtClean="0"/>
                        <a:t> since missed dose</a:t>
                      </a:r>
                      <a:endParaRPr lang="en-GB" sz="2400" dirty="0"/>
                    </a:p>
                  </a:txBody>
                  <a:tcPr/>
                </a:tc>
                <a:tc>
                  <a:txBody>
                    <a:bodyPr/>
                    <a:lstStyle/>
                    <a:p>
                      <a:r>
                        <a:rPr lang="en-US" sz="2400" dirty="0" smtClean="0"/>
                        <a:t>Take</a:t>
                      </a:r>
                      <a:r>
                        <a:rPr lang="en-US" sz="2400" baseline="0" dirty="0" smtClean="0"/>
                        <a:t> missed dose immediately and following doses at usual time</a:t>
                      </a:r>
                      <a:endParaRPr lang="en-GB" sz="2400" dirty="0"/>
                    </a:p>
                  </a:txBody>
                  <a:tcPr/>
                </a:tc>
                <a:tc>
                  <a:txBody>
                    <a:bodyPr/>
                    <a:lstStyle/>
                    <a:p>
                      <a:r>
                        <a:rPr lang="en-US" sz="2400" dirty="0" smtClean="0"/>
                        <a:t>Reinforce</a:t>
                      </a:r>
                      <a:r>
                        <a:rPr lang="en-US" sz="2400" baseline="0" dirty="0" smtClean="0"/>
                        <a:t> adherence, review motivation to take PEP</a:t>
                      </a:r>
                      <a:endParaRPr lang="en-GB" sz="2400" dirty="0"/>
                    </a:p>
                  </a:txBody>
                  <a:tcPr/>
                </a:tc>
              </a:tr>
              <a:tr h="370840">
                <a:tc>
                  <a:txBody>
                    <a:bodyPr/>
                    <a:lstStyle/>
                    <a:p>
                      <a:r>
                        <a:rPr lang="en-US" sz="2400" dirty="0" smtClean="0"/>
                        <a:t>24-72h since</a:t>
                      </a:r>
                      <a:r>
                        <a:rPr lang="en-US" sz="2400" baseline="0" dirty="0" smtClean="0"/>
                        <a:t> missed dose</a:t>
                      </a:r>
                      <a:endParaRPr lang="en-GB" sz="2400" dirty="0"/>
                    </a:p>
                  </a:txBody>
                  <a:tcPr/>
                </a:tc>
                <a:tc>
                  <a:txBody>
                    <a:bodyPr/>
                    <a:lstStyle/>
                    <a:p>
                      <a:r>
                        <a:rPr lang="en-US" sz="2400" dirty="0" smtClean="0"/>
                        <a:t>Re-start PEP</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Reinforce</a:t>
                      </a:r>
                      <a:r>
                        <a:rPr lang="en-US" sz="2400" baseline="0" dirty="0" smtClean="0"/>
                        <a:t> adherence and review motivation to take PEP</a:t>
                      </a:r>
                      <a:endParaRPr lang="en-GB" sz="2400" dirty="0" smtClean="0"/>
                    </a:p>
                  </a:txBody>
                  <a:tcPr/>
                </a:tc>
              </a:tr>
              <a:tr h="370840">
                <a:tc>
                  <a:txBody>
                    <a:bodyPr/>
                    <a:lstStyle/>
                    <a:p>
                      <a:r>
                        <a:rPr lang="en-US" sz="2400" dirty="0" smtClean="0"/>
                        <a:t>&gt;72h since missed dose</a:t>
                      </a:r>
                      <a:endParaRPr lang="en-GB" sz="2400" dirty="0"/>
                    </a:p>
                  </a:txBody>
                  <a:tcPr/>
                </a:tc>
                <a:tc>
                  <a:txBody>
                    <a:bodyPr/>
                    <a:lstStyle/>
                    <a:p>
                      <a:r>
                        <a:rPr lang="en-US" sz="2400" dirty="0" smtClean="0"/>
                        <a:t>Stop</a:t>
                      </a:r>
                      <a:r>
                        <a:rPr lang="en-US" sz="2400" baseline="0" dirty="0" smtClean="0"/>
                        <a:t> PEP</a:t>
                      </a:r>
                      <a:endParaRPr lang="en-GB" sz="2400" dirty="0"/>
                    </a:p>
                  </a:txBody>
                  <a:tcPr/>
                </a:tc>
                <a:tc>
                  <a:txBody>
                    <a:bodyPr/>
                    <a:lstStyle/>
                    <a:p>
                      <a:endParaRPr lang="en-GB" sz="2400" dirty="0"/>
                    </a:p>
                  </a:txBody>
                  <a:tcPr/>
                </a:tc>
              </a:tr>
            </a:tbl>
          </a:graphicData>
        </a:graphic>
      </p:graphicFrame>
    </p:spTree>
    <p:extLst>
      <p:ext uri="{BB962C8B-B14F-4D97-AF65-F5344CB8AC3E}">
        <p14:creationId xmlns:p14="http://schemas.microsoft.com/office/powerpoint/2010/main" val="227453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PrEP</a:t>
            </a:r>
            <a:endParaRPr lang="en-GB" dirty="0"/>
          </a:p>
        </p:txBody>
      </p:sp>
      <p:sp>
        <p:nvSpPr>
          <p:cNvPr id="3" name="Content Placeholder 2"/>
          <p:cNvSpPr>
            <a:spLocks noGrp="1"/>
          </p:cNvSpPr>
          <p:nvPr>
            <p:ph idx="1"/>
          </p:nvPr>
        </p:nvSpPr>
        <p:spPr/>
        <p:txBody>
          <a:bodyPr/>
          <a:lstStyle/>
          <a:p>
            <a:r>
              <a:rPr lang="en-US" dirty="0" smtClean="0"/>
              <a:t>ART to HIV- prior to exposure </a:t>
            </a:r>
          </a:p>
          <a:p>
            <a:r>
              <a:rPr lang="en-US" dirty="0" smtClean="0"/>
              <a:t>Effective in animal studies</a:t>
            </a:r>
          </a:p>
          <a:p>
            <a:r>
              <a:rPr lang="en-US" dirty="0" smtClean="0"/>
              <a:t>Continuous </a:t>
            </a:r>
            <a:r>
              <a:rPr lang="en-US" dirty="0" err="1" smtClean="0"/>
              <a:t>vs</a:t>
            </a:r>
            <a:r>
              <a:rPr lang="en-US" dirty="0" smtClean="0"/>
              <a:t> episodic</a:t>
            </a:r>
          </a:p>
          <a:p>
            <a:r>
              <a:rPr lang="en-US" dirty="0" smtClean="0"/>
              <a:t>Even if &lt;100% efficacy has large potential to reduce incidence</a:t>
            </a:r>
          </a:p>
        </p:txBody>
      </p:sp>
    </p:spTree>
    <p:extLst>
      <p:ext uri="{BB962C8B-B14F-4D97-AF65-F5344CB8AC3E}">
        <p14:creationId xmlns:p14="http://schemas.microsoft.com/office/powerpoint/2010/main" val="3269460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xfrm>
            <a:off x="685800" y="304800"/>
            <a:ext cx="7772400" cy="1143000"/>
          </a:xfrm>
        </p:spPr>
        <p:txBody>
          <a:bodyPr/>
          <a:lstStyle/>
          <a:p>
            <a:r>
              <a:rPr lang="en-US"/>
              <a:t>Recent Events</a:t>
            </a:r>
          </a:p>
        </p:txBody>
      </p:sp>
      <p:sp>
        <p:nvSpPr>
          <p:cNvPr id="864259" name="Rectangle 3"/>
          <p:cNvSpPr>
            <a:spLocks noGrp="1" noChangeArrowheads="1"/>
          </p:cNvSpPr>
          <p:nvPr>
            <p:ph type="body" idx="1"/>
          </p:nvPr>
        </p:nvSpPr>
        <p:spPr>
          <a:xfrm>
            <a:off x="685800" y="1371600"/>
            <a:ext cx="7772400" cy="5029200"/>
          </a:xfrm>
        </p:spPr>
        <p:txBody>
          <a:bodyPr/>
          <a:lstStyle/>
          <a:p>
            <a:pPr>
              <a:lnSpc>
                <a:spcPct val="90000"/>
              </a:lnSpc>
            </a:pPr>
            <a:r>
              <a:rPr lang="en-US" dirty="0"/>
              <a:t>FEM-</a:t>
            </a:r>
            <a:r>
              <a:rPr lang="en-US" dirty="0" err="1"/>
              <a:t>PrEP</a:t>
            </a:r>
            <a:r>
              <a:rPr lang="en-US" dirty="0"/>
              <a:t> study stopped for futility</a:t>
            </a:r>
          </a:p>
          <a:p>
            <a:pPr lvl="1">
              <a:lnSpc>
                <a:spcPct val="90000"/>
              </a:lnSpc>
            </a:pPr>
            <a:r>
              <a:rPr lang="en-US" dirty="0"/>
              <a:t>April 18</a:t>
            </a:r>
            <a:r>
              <a:rPr lang="en-US" baseline="30000" dirty="0"/>
              <a:t>th</a:t>
            </a:r>
            <a:r>
              <a:rPr lang="en-US" dirty="0"/>
              <a:t>, </a:t>
            </a:r>
            <a:r>
              <a:rPr lang="en-US" dirty="0" smtClean="0"/>
              <a:t>2011</a:t>
            </a:r>
            <a:endParaRPr lang="en-US" dirty="0"/>
          </a:p>
          <a:p>
            <a:pPr>
              <a:lnSpc>
                <a:spcPct val="90000"/>
              </a:lnSpc>
            </a:pPr>
            <a:r>
              <a:rPr lang="en-US" dirty="0"/>
              <a:t>Partners </a:t>
            </a:r>
            <a:r>
              <a:rPr lang="en-US" dirty="0" err="1"/>
              <a:t>PrEP</a:t>
            </a:r>
            <a:r>
              <a:rPr lang="en-US" dirty="0"/>
              <a:t> placebo arm stopped for efficacy</a:t>
            </a:r>
          </a:p>
          <a:p>
            <a:pPr lvl="1">
              <a:lnSpc>
                <a:spcPct val="90000"/>
              </a:lnSpc>
            </a:pPr>
            <a:r>
              <a:rPr lang="en-US" dirty="0"/>
              <a:t>July 13</a:t>
            </a:r>
            <a:r>
              <a:rPr lang="en-US" baseline="30000" dirty="0"/>
              <a:t>th</a:t>
            </a:r>
            <a:r>
              <a:rPr lang="en-US" dirty="0"/>
              <a:t>, 2011</a:t>
            </a:r>
          </a:p>
          <a:p>
            <a:pPr>
              <a:lnSpc>
                <a:spcPct val="90000"/>
              </a:lnSpc>
            </a:pPr>
            <a:r>
              <a:rPr lang="en-US" dirty="0"/>
              <a:t>CDC announce positive TDF2 results</a:t>
            </a:r>
          </a:p>
          <a:p>
            <a:pPr lvl="1">
              <a:lnSpc>
                <a:spcPct val="90000"/>
              </a:lnSpc>
            </a:pPr>
            <a:r>
              <a:rPr lang="en-US" dirty="0"/>
              <a:t>July 13</a:t>
            </a:r>
            <a:r>
              <a:rPr lang="en-US" baseline="30000" dirty="0"/>
              <a:t>th</a:t>
            </a:r>
            <a:r>
              <a:rPr lang="en-US" dirty="0"/>
              <a:t>, 2011</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737509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03575" y="1773238"/>
            <a:ext cx="2736850" cy="115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HIV Prevention</a:t>
            </a:r>
            <a:endParaRPr lang="en-GB" sz="3200" b="1" dirty="0"/>
          </a:p>
        </p:txBody>
      </p:sp>
      <p:sp>
        <p:nvSpPr>
          <p:cNvPr id="4" name="Rounded Rectangle 3"/>
          <p:cNvSpPr/>
          <p:nvPr/>
        </p:nvSpPr>
        <p:spPr>
          <a:xfrm>
            <a:off x="3203575" y="3789363"/>
            <a:ext cx="2736850" cy="12239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smtClean="0"/>
          </a:p>
          <a:p>
            <a:pPr algn="ctr">
              <a:defRPr/>
            </a:pPr>
            <a:r>
              <a:rPr lang="en-US" sz="3200" b="1" dirty="0" smtClean="0"/>
              <a:t>Structural</a:t>
            </a:r>
            <a:endParaRPr lang="en-US" sz="3200" b="1" dirty="0"/>
          </a:p>
          <a:p>
            <a:pPr algn="ctr">
              <a:defRPr/>
            </a:pPr>
            <a:endParaRPr lang="en-GB" sz="3200" b="1" dirty="0"/>
          </a:p>
        </p:txBody>
      </p:sp>
      <p:sp>
        <p:nvSpPr>
          <p:cNvPr id="5" name="Rounded Rectangle 4"/>
          <p:cNvSpPr/>
          <p:nvPr/>
        </p:nvSpPr>
        <p:spPr>
          <a:xfrm>
            <a:off x="6227763" y="3789363"/>
            <a:ext cx="2736850" cy="1223962"/>
          </a:xfrm>
          <a:prstGeom prst="round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smtClean="0"/>
          </a:p>
          <a:p>
            <a:pPr algn="ctr">
              <a:defRPr/>
            </a:pPr>
            <a:r>
              <a:rPr lang="en-US" sz="3200" b="1" dirty="0" smtClean="0"/>
              <a:t>Biomedical</a:t>
            </a:r>
            <a:endParaRPr lang="en-US" sz="3200" b="1" dirty="0"/>
          </a:p>
          <a:p>
            <a:pPr algn="ctr">
              <a:defRPr/>
            </a:pPr>
            <a:endParaRPr lang="en-GB" sz="3200" b="1" dirty="0"/>
          </a:p>
        </p:txBody>
      </p:sp>
      <p:sp>
        <p:nvSpPr>
          <p:cNvPr id="6" name="Rounded Rectangle 5"/>
          <p:cNvSpPr/>
          <p:nvPr/>
        </p:nvSpPr>
        <p:spPr>
          <a:xfrm>
            <a:off x="179388" y="3789363"/>
            <a:ext cx="2736850" cy="12239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smtClean="0"/>
          </a:p>
          <a:p>
            <a:pPr algn="ctr">
              <a:defRPr/>
            </a:pPr>
            <a:r>
              <a:rPr lang="en-US" sz="3200" b="1" dirty="0" err="1" smtClean="0"/>
              <a:t>Behavioural</a:t>
            </a:r>
            <a:endParaRPr lang="en-US" sz="3200" b="1" dirty="0"/>
          </a:p>
          <a:p>
            <a:pPr algn="ctr">
              <a:defRPr/>
            </a:pPr>
            <a:endParaRPr lang="en-GB" sz="3200" b="1" dirty="0"/>
          </a:p>
        </p:txBody>
      </p:sp>
      <p:cxnSp>
        <p:nvCxnSpPr>
          <p:cNvPr id="8" name="Straight Arrow Connector 7"/>
          <p:cNvCxnSpPr>
            <a:stCxn id="3" idx="2"/>
          </p:cNvCxnSpPr>
          <p:nvPr/>
        </p:nvCxnSpPr>
        <p:spPr>
          <a:xfrm>
            <a:off x="4572000" y="2924175"/>
            <a:ext cx="0" cy="8651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2"/>
          </p:cNvCxnSpPr>
          <p:nvPr/>
        </p:nvCxnSpPr>
        <p:spPr>
          <a:xfrm>
            <a:off x="4572000" y="2924175"/>
            <a:ext cx="3024188" cy="7207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547813" y="2924175"/>
            <a:ext cx="3024187" cy="7207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Prevention Methods</a:t>
            </a:r>
            <a:endParaRPr lang="en-GB" dirty="0"/>
          </a:p>
        </p:txBody>
      </p:sp>
    </p:spTree>
    <p:extLst>
      <p:ext uri="{BB962C8B-B14F-4D97-AF65-F5344CB8AC3E}">
        <p14:creationId xmlns:p14="http://schemas.microsoft.com/office/powerpoint/2010/main" val="2876336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idx="4294967295"/>
          </p:nvPr>
        </p:nvSpPr>
        <p:spPr>
          <a:xfrm>
            <a:off x="457200" y="381000"/>
            <a:ext cx="8229600" cy="838200"/>
          </a:xfrm>
        </p:spPr>
        <p:txBody>
          <a:bodyPr anchor="b" anchorCtr="1"/>
          <a:lstStyle/>
          <a:p>
            <a:r>
              <a:rPr lang="en-US" dirty="0"/>
              <a:t>A Brief History of ART </a:t>
            </a:r>
            <a:r>
              <a:rPr lang="en-US" dirty="0" err="1"/>
              <a:t>PrEP</a:t>
            </a:r>
            <a:endParaRPr lang="en-US" dirty="0"/>
          </a:p>
        </p:txBody>
      </p:sp>
      <p:sp>
        <p:nvSpPr>
          <p:cNvPr id="839684" name="Line 4"/>
          <p:cNvSpPr>
            <a:spLocks noChangeShapeType="1"/>
          </p:cNvSpPr>
          <p:nvPr/>
        </p:nvSpPr>
        <p:spPr bwMode="auto">
          <a:xfrm>
            <a:off x="914400" y="4191000"/>
            <a:ext cx="7467600" cy="0"/>
          </a:xfrm>
          <a:prstGeom prst="line">
            <a:avLst/>
          </a:prstGeom>
          <a:noFill/>
          <a:ln w="63500">
            <a:solidFill>
              <a:schemeClr val="tx1"/>
            </a:solidFill>
            <a:round/>
            <a:headEnd/>
            <a:tailEnd type="triangle" w="med" len="med"/>
          </a:ln>
          <a:effectLst/>
        </p:spPr>
        <p:txBody>
          <a:bodyPr/>
          <a:lstStyle/>
          <a:p>
            <a:endParaRPr lang="en-US"/>
          </a:p>
        </p:txBody>
      </p:sp>
      <p:sp>
        <p:nvSpPr>
          <p:cNvPr id="839685" name="Text Box 5"/>
          <p:cNvSpPr txBox="1">
            <a:spLocks noChangeArrowheads="1"/>
          </p:cNvSpPr>
          <p:nvPr/>
        </p:nvSpPr>
        <p:spPr bwMode="auto">
          <a:xfrm>
            <a:off x="152400" y="1524000"/>
            <a:ext cx="1752600" cy="1490663"/>
          </a:xfrm>
          <a:prstGeom prst="rect">
            <a:avLst/>
          </a:prstGeom>
          <a:noFill/>
          <a:ln w="25400">
            <a:solidFill>
              <a:schemeClr val="tx1"/>
            </a:solidFill>
            <a:miter lim="800000"/>
            <a:headEnd/>
            <a:tailEnd/>
          </a:ln>
          <a:effectLst/>
        </p:spPr>
        <p:txBody>
          <a:bodyPr>
            <a:spAutoFit/>
          </a:bodyPr>
          <a:lstStyle/>
          <a:p>
            <a:pPr algn="ctr" eaLnBrk="0" hangingPunct="0"/>
            <a:r>
              <a:rPr lang="en-US" sz="1800" b="1"/>
              <a:t>1995</a:t>
            </a:r>
          </a:p>
          <a:p>
            <a:pPr algn="ctr" eaLnBrk="0" hangingPunct="0"/>
            <a:r>
              <a:rPr lang="en-US" sz="1800"/>
              <a:t>PMPA effective</a:t>
            </a:r>
          </a:p>
          <a:p>
            <a:pPr algn="ctr" eaLnBrk="0" hangingPunct="0"/>
            <a:r>
              <a:rPr lang="en-US" sz="1800"/>
              <a:t>in macaque </a:t>
            </a:r>
          </a:p>
          <a:p>
            <a:pPr algn="ctr" eaLnBrk="0" hangingPunct="0"/>
            <a:r>
              <a:rPr lang="en-US" sz="1800"/>
              <a:t>model</a:t>
            </a:r>
          </a:p>
        </p:txBody>
      </p:sp>
      <p:sp>
        <p:nvSpPr>
          <p:cNvPr id="839686" name="Line 6"/>
          <p:cNvSpPr>
            <a:spLocks noChangeShapeType="1"/>
          </p:cNvSpPr>
          <p:nvPr/>
        </p:nvSpPr>
        <p:spPr bwMode="auto">
          <a:xfrm>
            <a:off x="1066800" y="3124200"/>
            <a:ext cx="0" cy="1066800"/>
          </a:xfrm>
          <a:prstGeom prst="line">
            <a:avLst/>
          </a:prstGeom>
          <a:noFill/>
          <a:ln w="25400">
            <a:solidFill>
              <a:schemeClr val="tx1"/>
            </a:solidFill>
            <a:round/>
            <a:headEnd/>
            <a:tailEnd/>
          </a:ln>
          <a:effectLst/>
        </p:spPr>
        <p:txBody>
          <a:bodyPr/>
          <a:lstStyle/>
          <a:p>
            <a:endParaRPr lang="en-US"/>
          </a:p>
        </p:txBody>
      </p:sp>
      <p:sp>
        <p:nvSpPr>
          <p:cNvPr id="839687" name="Line 7"/>
          <p:cNvSpPr>
            <a:spLocks noChangeShapeType="1"/>
          </p:cNvSpPr>
          <p:nvPr/>
        </p:nvSpPr>
        <p:spPr bwMode="auto">
          <a:xfrm>
            <a:off x="1219200" y="4191000"/>
            <a:ext cx="0" cy="838200"/>
          </a:xfrm>
          <a:prstGeom prst="line">
            <a:avLst/>
          </a:prstGeom>
          <a:noFill/>
          <a:ln w="25400">
            <a:solidFill>
              <a:schemeClr val="tx1"/>
            </a:solidFill>
            <a:round/>
            <a:headEnd/>
            <a:tailEnd/>
          </a:ln>
          <a:effectLst/>
        </p:spPr>
        <p:txBody>
          <a:bodyPr/>
          <a:lstStyle/>
          <a:p>
            <a:endParaRPr lang="en-US"/>
          </a:p>
        </p:txBody>
      </p:sp>
      <p:sp>
        <p:nvSpPr>
          <p:cNvPr id="839688" name="Text Box 8"/>
          <p:cNvSpPr txBox="1">
            <a:spLocks noChangeArrowheads="1"/>
          </p:cNvSpPr>
          <p:nvPr/>
        </p:nvSpPr>
        <p:spPr bwMode="auto">
          <a:xfrm>
            <a:off x="376377" y="5085184"/>
            <a:ext cx="1514196" cy="1477328"/>
          </a:xfrm>
          <a:prstGeom prst="rect">
            <a:avLst/>
          </a:prstGeom>
          <a:noFill/>
          <a:ln w="25400">
            <a:solidFill>
              <a:schemeClr val="tx1"/>
            </a:solidFill>
            <a:miter lim="800000"/>
            <a:headEnd/>
            <a:tailEnd/>
          </a:ln>
          <a:effectLst/>
        </p:spPr>
        <p:txBody>
          <a:bodyPr wrap="none">
            <a:spAutoFit/>
          </a:bodyPr>
          <a:lstStyle/>
          <a:p>
            <a:pPr algn="ctr" eaLnBrk="0" hangingPunct="0"/>
            <a:r>
              <a:rPr lang="en-US" sz="1800" b="1" dirty="0"/>
              <a:t>2005</a:t>
            </a:r>
          </a:p>
          <a:p>
            <a:pPr algn="ctr" eaLnBrk="0" hangingPunct="0"/>
            <a:r>
              <a:rPr lang="en-US" sz="1800" dirty="0"/>
              <a:t>HPTN-050 </a:t>
            </a:r>
          </a:p>
          <a:p>
            <a:pPr algn="ctr" eaLnBrk="0" hangingPunct="0"/>
            <a:r>
              <a:rPr lang="en-US" sz="1800" dirty="0"/>
              <a:t>Phase </a:t>
            </a:r>
            <a:r>
              <a:rPr lang="en-US" sz="1800" dirty="0" smtClean="0"/>
              <a:t>1 PMPA</a:t>
            </a:r>
          </a:p>
          <a:p>
            <a:pPr algn="ctr" eaLnBrk="0" hangingPunct="0"/>
            <a:r>
              <a:rPr lang="en-US" dirty="0" smtClean="0"/>
              <a:t>PV gel (PK &amp;</a:t>
            </a:r>
          </a:p>
          <a:p>
            <a:pPr algn="ctr" eaLnBrk="0" hangingPunct="0"/>
            <a:r>
              <a:rPr lang="en-US" sz="1800" dirty="0" smtClean="0"/>
              <a:t>Safety)</a:t>
            </a:r>
            <a:endParaRPr lang="en-US" sz="1800" dirty="0"/>
          </a:p>
        </p:txBody>
      </p:sp>
      <p:sp>
        <p:nvSpPr>
          <p:cNvPr id="839689" name="Text Box 9"/>
          <p:cNvSpPr txBox="1">
            <a:spLocks noChangeArrowheads="1"/>
          </p:cNvSpPr>
          <p:nvPr/>
        </p:nvSpPr>
        <p:spPr bwMode="auto">
          <a:xfrm>
            <a:off x="2139950" y="2133600"/>
            <a:ext cx="1289050" cy="941388"/>
          </a:xfrm>
          <a:prstGeom prst="rect">
            <a:avLst/>
          </a:prstGeom>
          <a:noFill/>
          <a:ln w="25400">
            <a:solidFill>
              <a:schemeClr val="tx1"/>
            </a:solidFill>
            <a:miter lim="800000"/>
            <a:headEnd/>
            <a:tailEnd/>
          </a:ln>
          <a:effectLst/>
        </p:spPr>
        <p:txBody>
          <a:bodyPr wrap="none">
            <a:spAutoFit/>
          </a:bodyPr>
          <a:lstStyle/>
          <a:p>
            <a:pPr algn="ctr" eaLnBrk="0" hangingPunct="0"/>
            <a:r>
              <a:rPr lang="en-US" sz="1800" b="1"/>
              <a:t>2006</a:t>
            </a:r>
          </a:p>
          <a:p>
            <a:pPr algn="ctr" eaLnBrk="0" hangingPunct="0"/>
            <a:r>
              <a:rPr lang="en-US" sz="1800"/>
              <a:t>HPTN-059</a:t>
            </a:r>
          </a:p>
          <a:p>
            <a:pPr algn="ctr" eaLnBrk="0" hangingPunct="0"/>
            <a:r>
              <a:rPr lang="en-US" sz="1800"/>
              <a:t>Phase 2</a:t>
            </a:r>
          </a:p>
        </p:txBody>
      </p:sp>
      <p:sp>
        <p:nvSpPr>
          <p:cNvPr id="839690" name="Line 10"/>
          <p:cNvSpPr>
            <a:spLocks noChangeShapeType="1"/>
          </p:cNvSpPr>
          <p:nvPr/>
        </p:nvSpPr>
        <p:spPr bwMode="auto">
          <a:xfrm>
            <a:off x="2590800" y="3124200"/>
            <a:ext cx="0" cy="1066800"/>
          </a:xfrm>
          <a:prstGeom prst="line">
            <a:avLst/>
          </a:prstGeom>
          <a:noFill/>
          <a:ln w="25400">
            <a:solidFill>
              <a:schemeClr val="tx1"/>
            </a:solidFill>
            <a:round/>
            <a:headEnd/>
            <a:tailEnd/>
          </a:ln>
          <a:effectLst/>
        </p:spPr>
        <p:txBody>
          <a:bodyPr/>
          <a:lstStyle/>
          <a:p>
            <a:endParaRPr lang="en-US"/>
          </a:p>
        </p:txBody>
      </p:sp>
      <p:sp>
        <p:nvSpPr>
          <p:cNvPr id="839691" name="Line 11"/>
          <p:cNvSpPr>
            <a:spLocks noChangeShapeType="1"/>
          </p:cNvSpPr>
          <p:nvPr/>
        </p:nvSpPr>
        <p:spPr bwMode="auto">
          <a:xfrm>
            <a:off x="4191000" y="4191000"/>
            <a:ext cx="0" cy="838200"/>
          </a:xfrm>
          <a:prstGeom prst="line">
            <a:avLst/>
          </a:prstGeom>
          <a:noFill/>
          <a:ln w="25400">
            <a:solidFill>
              <a:schemeClr val="tx1"/>
            </a:solidFill>
            <a:round/>
            <a:headEnd/>
            <a:tailEnd/>
          </a:ln>
          <a:effectLst/>
        </p:spPr>
        <p:txBody>
          <a:bodyPr/>
          <a:lstStyle/>
          <a:p>
            <a:endParaRPr lang="en-US"/>
          </a:p>
        </p:txBody>
      </p:sp>
      <p:sp>
        <p:nvSpPr>
          <p:cNvPr id="839692" name="Text Box 12"/>
          <p:cNvSpPr txBox="1">
            <a:spLocks noChangeArrowheads="1"/>
          </p:cNvSpPr>
          <p:nvPr/>
        </p:nvSpPr>
        <p:spPr bwMode="auto">
          <a:xfrm>
            <a:off x="3429000" y="5105400"/>
            <a:ext cx="1720850" cy="941388"/>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b="1"/>
              <a:t>2010</a:t>
            </a:r>
          </a:p>
          <a:p>
            <a:pPr algn="ctr" eaLnBrk="0" hangingPunct="0"/>
            <a:r>
              <a:rPr lang="en-US" sz="1800"/>
              <a:t>CAPRISA 004 </a:t>
            </a:r>
          </a:p>
          <a:p>
            <a:pPr algn="ctr" eaLnBrk="0" hangingPunct="0"/>
            <a:r>
              <a:rPr lang="en-US" sz="1800"/>
              <a:t>Phase 2B</a:t>
            </a:r>
          </a:p>
        </p:txBody>
      </p:sp>
      <p:sp>
        <p:nvSpPr>
          <p:cNvPr id="839701" name="Text Box 21"/>
          <p:cNvSpPr txBox="1">
            <a:spLocks noChangeArrowheads="1"/>
          </p:cNvSpPr>
          <p:nvPr/>
        </p:nvSpPr>
        <p:spPr bwMode="auto">
          <a:xfrm>
            <a:off x="4038600" y="2362200"/>
            <a:ext cx="793750" cy="666750"/>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b="1"/>
              <a:t>2010</a:t>
            </a:r>
          </a:p>
          <a:p>
            <a:pPr algn="ctr" eaLnBrk="0" hangingPunct="0"/>
            <a:r>
              <a:rPr lang="en-US" sz="1800"/>
              <a:t>iPrEX</a:t>
            </a:r>
          </a:p>
        </p:txBody>
      </p:sp>
      <p:sp>
        <p:nvSpPr>
          <p:cNvPr id="839702" name="Line 22"/>
          <p:cNvSpPr>
            <a:spLocks noChangeShapeType="1"/>
          </p:cNvSpPr>
          <p:nvPr/>
        </p:nvSpPr>
        <p:spPr bwMode="auto">
          <a:xfrm>
            <a:off x="4419600" y="3124200"/>
            <a:ext cx="0" cy="1066800"/>
          </a:xfrm>
          <a:prstGeom prst="line">
            <a:avLst/>
          </a:prstGeom>
          <a:noFill/>
          <a:ln w="25400">
            <a:solidFill>
              <a:schemeClr val="tx1"/>
            </a:solidFill>
            <a:round/>
            <a:headEnd/>
            <a:tailEnd/>
          </a:ln>
          <a:effectLst/>
        </p:spPr>
        <p:txBody>
          <a:bodyPr/>
          <a:lstStyle/>
          <a:p>
            <a:endParaRPr lang="en-US"/>
          </a:p>
        </p:txBody>
      </p:sp>
      <p:sp>
        <p:nvSpPr>
          <p:cNvPr id="839703" name="Text Box 23"/>
          <p:cNvSpPr txBox="1">
            <a:spLocks noChangeArrowheads="1"/>
          </p:cNvSpPr>
          <p:nvPr/>
        </p:nvSpPr>
        <p:spPr bwMode="auto">
          <a:xfrm>
            <a:off x="4953000" y="2362200"/>
            <a:ext cx="1301750" cy="666750"/>
          </a:xfrm>
          <a:prstGeom prst="rect">
            <a:avLst/>
          </a:prstGeom>
          <a:solidFill>
            <a:srgbClr val="FFCCCC"/>
          </a:solidFill>
          <a:ln w="25400">
            <a:solidFill>
              <a:schemeClr val="tx1"/>
            </a:solidFill>
            <a:miter lim="800000"/>
            <a:headEnd/>
            <a:tailEnd/>
          </a:ln>
          <a:effectLst/>
        </p:spPr>
        <p:txBody>
          <a:bodyPr wrap="none">
            <a:spAutoFit/>
          </a:bodyPr>
          <a:lstStyle/>
          <a:p>
            <a:pPr algn="ctr" eaLnBrk="0" hangingPunct="0"/>
            <a:r>
              <a:rPr lang="en-US" sz="1800" b="1"/>
              <a:t>2011</a:t>
            </a:r>
          </a:p>
          <a:p>
            <a:pPr algn="ctr" eaLnBrk="0" hangingPunct="0"/>
            <a:r>
              <a:rPr lang="en-US" sz="1800"/>
              <a:t>FEM-PrEP</a:t>
            </a:r>
          </a:p>
        </p:txBody>
      </p:sp>
      <p:sp>
        <p:nvSpPr>
          <p:cNvPr id="839704" name="Line 24"/>
          <p:cNvSpPr>
            <a:spLocks noChangeShapeType="1"/>
          </p:cNvSpPr>
          <p:nvPr/>
        </p:nvSpPr>
        <p:spPr bwMode="auto">
          <a:xfrm>
            <a:off x="5562600" y="3200400"/>
            <a:ext cx="0" cy="990600"/>
          </a:xfrm>
          <a:prstGeom prst="line">
            <a:avLst/>
          </a:prstGeom>
          <a:noFill/>
          <a:ln w="25400">
            <a:solidFill>
              <a:schemeClr val="tx1"/>
            </a:solidFill>
            <a:round/>
            <a:headEnd/>
            <a:tailEnd/>
          </a:ln>
          <a:effectLst/>
        </p:spPr>
        <p:txBody>
          <a:bodyPr/>
          <a:lstStyle/>
          <a:p>
            <a:endParaRPr lang="en-US"/>
          </a:p>
        </p:txBody>
      </p:sp>
      <p:sp>
        <p:nvSpPr>
          <p:cNvPr id="839705" name="Line 25"/>
          <p:cNvSpPr>
            <a:spLocks noChangeShapeType="1"/>
          </p:cNvSpPr>
          <p:nvPr/>
        </p:nvSpPr>
        <p:spPr bwMode="auto">
          <a:xfrm>
            <a:off x="5943600" y="4191000"/>
            <a:ext cx="0" cy="838200"/>
          </a:xfrm>
          <a:prstGeom prst="line">
            <a:avLst/>
          </a:prstGeom>
          <a:noFill/>
          <a:ln w="25400">
            <a:solidFill>
              <a:schemeClr val="tx1"/>
            </a:solidFill>
            <a:round/>
            <a:headEnd/>
            <a:tailEnd/>
          </a:ln>
          <a:effectLst/>
        </p:spPr>
        <p:txBody>
          <a:bodyPr/>
          <a:lstStyle/>
          <a:p>
            <a:endParaRPr lang="en-US"/>
          </a:p>
        </p:txBody>
      </p:sp>
      <p:sp>
        <p:nvSpPr>
          <p:cNvPr id="839706" name="Text Box 26"/>
          <p:cNvSpPr txBox="1">
            <a:spLocks noChangeArrowheads="1"/>
          </p:cNvSpPr>
          <p:nvPr/>
        </p:nvSpPr>
        <p:spPr bwMode="auto">
          <a:xfrm>
            <a:off x="5257800" y="5105400"/>
            <a:ext cx="1289050" cy="666750"/>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b="1"/>
              <a:t>2011</a:t>
            </a:r>
          </a:p>
          <a:p>
            <a:pPr algn="ctr" eaLnBrk="0" hangingPunct="0"/>
            <a:r>
              <a:rPr lang="en-US" sz="1800"/>
              <a:t>HPTN-052</a:t>
            </a:r>
          </a:p>
        </p:txBody>
      </p:sp>
      <p:sp>
        <p:nvSpPr>
          <p:cNvPr id="839707" name="Text Box 27"/>
          <p:cNvSpPr txBox="1">
            <a:spLocks noChangeArrowheads="1"/>
          </p:cNvSpPr>
          <p:nvPr/>
        </p:nvSpPr>
        <p:spPr bwMode="auto">
          <a:xfrm>
            <a:off x="6477000" y="2133600"/>
            <a:ext cx="1073150" cy="941388"/>
          </a:xfrm>
          <a:prstGeom prst="rect">
            <a:avLst/>
          </a:prstGeom>
          <a:noFill/>
          <a:ln w="25400">
            <a:solidFill>
              <a:schemeClr val="tx1"/>
            </a:solidFill>
            <a:miter lim="800000"/>
            <a:headEnd/>
            <a:tailEnd/>
          </a:ln>
          <a:effectLst/>
        </p:spPr>
        <p:txBody>
          <a:bodyPr wrap="none">
            <a:spAutoFit/>
          </a:bodyPr>
          <a:lstStyle/>
          <a:p>
            <a:pPr algn="ctr" eaLnBrk="0" hangingPunct="0"/>
            <a:r>
              <a:rPr lang="en-US" sz="1800" b="1"/>
              <a:t>2011</a:t>
            </a:r>
          </a:p>
          <a:p>
            <a:pPr algn="ctr" eaLnBrk="0" hangingPunct="0"/>
            <a:r>
              <a:rPr lang="en-US" sz="1800"/>
              <a:t>Partners</a:t>
            </a:r>
          </a:p>
          <a:p>
            <a:pPr algn="ctr" eaLnBrk="0" hangingPunct="0"/>
            <a:r>
              <a:rPr lang="en-US" sz="1800"/>
              <a:t>PrEP</a:t>
            </a:r>
          </a:p>
        </p:txBody>
      </p:sp>
      <p:sp>
        <p:nvSpPr>
          <p:cNvPr id="839708" name="Line 28"/>
          <p:cNvSpPr>
            <a:spLocks noChangeShapeType="1"/>
          </p:cNvSpPr>
          <p:nvPr/>
        </p:nvSpPr>
        <p:spPr bwMode="auto">
          <a:xfrm>
            <a:off x="7010400" y="3200400"/>
            <a:ext cx="0" cy="990600"/>
          </a:xfrm>
          <a:prstGeom prst="line">
            <a:avLst/>
          </a:prstGeom>
          <a:noFill/>
          <a:ln w="25400">
            <a:solidFill>
              <a:schemeClr val="tx1"/>
            </a:solidFill>
            <a:round/>
            <a:headEnd/>
            <a:tailEnd/>
          </a:ln>
          <a:effectLst/>
        </p:spPr>
        <p:txBody>
          <a:bodyPr/>
          <a:lstStyle/>
          <a:p>
            <a:endParaRPr lang="en-US"/>
          </a:p>
        </p:txBody>
      </p:sp>
      <p:sp>
        <p:nvSpPr>
          <p:cNvPr id="839709" name="Text Box 29"/>
          <p:cNvSpPr txBox="1">
            <a:spLocks noChangeArrowheads="1"/>
          </p:cNvSpPr>
          <p:nvPr/>
        </p:nvSpPr>
        <p:spPr bwMode="auto">
          <a:xfrm>
            <a:off x="6629400" y="4800600"/>
            <a:ext cx="781050" cy="666750"/>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b="1"/>
              <a:t>2011</a:t>
            </a:r>
          </a:p>
          <a:p>
            <a:pPr algn="ctr" eaLnBrk="0" hangingPunct="0"/>
            <a:r>
              <a:rPr lang="en-US" sz="1800"/>
              <a:t>TDF2</a:t>
            </a:r>
          </a:p>
        </p:txBody>
      </p:sp>
      <p:sp>
        <p:nvSpPr>
          <p:cNvPr id="839710" name="Line 30"/>
          <p:cNvSpPr>
            <a:spLocks noChangeShapeType="1"/>
          </p:cNvSpPr>
          <p:nvPr/>
        </p:nvSpPr>
        <p:spPr bwMode="auto">
          <a:xfrm>
            <a:off x="6934200" y="4191000"/>
            <a:ext cx="0" cy="457200"/>
          </a:xfrm>
          <a:prstGeom prst="line">
            <a:avLst/>
          </a:prstGeom>
          <a:noFill/>
          <a:ln w="25400">
            <a:solidFill>
              <a:schemeClr val="tx1"/>
            </a:solidFill>
            <a:round/>
            <a:headEnd/>
            <a:tailEnd/>
          </a:ln>
          <a:effectLst/>
        </p:spPr>
        <p:txBody>
          <a:bodyPr/>
          <a:lstStyle/>
          <a:p>
            <a:endParaRPr lang="en-US"/>
          </a:p>
        </p:txBody>
      </p:sp>
      <p:sp>
        <p:nvSpPr>
          <p:cNvPr id="839711" name="Text Box 31"/>
          <p:cNvSpPr txBox="1">
            <a:spLocks noChangeArrowheads="1"/>
          </p:cNvSpPr>
          <p:nvPr/>
        </p:nvSpPr>
        <p:spPr bwMode="auto">
          <a:xfrm>
            <a:off x="6477000" y="2133600"/>
            <a:ext cx="1073150" cy="941388"/>
          </a:xfrm>
          <a:prstGeom prst="rect">
            <a:avLst/>
          </a:prstGeom>
          <a:solidFill>
            <a:srgbClr val="CCFFCC"/>
          </a:solidFill>
          <a:ln w="25400">
            <a:solidFill>
              <a:schemeClr val="tx1"/>
            </a:solidFill>
            <a:miter lim="800000"/>
            <a:headEnd/>
            <a:tailEnd/>
          </a:ln>
          <a:effectLst/>
        </p:spPr>
        <p:txBody>
          <a:bodyPr wrap="none">
            <a:spAutoFit/>
          </a:bodyPr>
          <a:lstStyle/>
          <a:p>
            <a:pPr algn="ctr" eaLnBrk="0" hangingPunct="0"/>
            <a:r>
              <a:rPr lang="en-US" sz="1800"/>
              <a:t>2011</a:t>
            </a:r>
          </a:p>
          <a:p>
            <a:pPr algn="ctr" eaLnBrk="0" hangingPunct="0"/>
            <a:r>
              <a:rPr lang="en-US" sz="1800"/>
              <a:t>Partners</a:t>
            </a:r>
          </a:p>
          <a:p>
            <a:pPr algn="ctr" eaLnBrk="0" hangingPunct="0"/>
            <a:r>
              <a:rPr lang="en-US" sz="1800"/>
              <a:t>PrEP</a:t>
            </a:r>
          </a:p>
        </p:txBody>
      </p:sp>
      <p:sp>
        <p:nvSpPr>
          <p:cNvPr id="839714" name="Text Box 34"/>
          <p:cNvSpPr txBox="1">
            <a:spLocks noChangeArrowheads="1"/>
          </p:cNvSpPr>
          <p:nvPr/>
        </p:nvSpPr>
        <p:spPr bwMode="auto">
          <a:xfrm>
            <a:off x="7651750" y="2133600"/>
            <a:ext cx="1162050" cy="941388"/>
          </a:xfrm>
          <a:prstGeom prst="rect">
            <a:avLst/>
          </a:prstGeom>
          <a:noFill/>
          <a:ln w="25400">
            <a:solidFill>
              <a:schemeClr val="tx1"/>
            </a:solidFill>
            <a:prstDash val="sysDot"/>
            <a:miter lim="800000"/>
            <a:headEnd/>
            <a:tailEnd/>
          </a:ln>
          <a:effectLst/>
        </p:spPr>
        <p:txBody>
          <a:bodyPr wrap="none">
            <a:spAutoFit/>
          </a:bodyPr>
          <a:lstStyle/>
          <a:p>
            <a:pPr algn="ctr" eaLnBrk="0" hangingPunct="0"/>
            <a:r>
              <a:rPr lang="en-US" sz="1800" b="1"/>
              <a:t>2012</a:t>
            </a:r>
          </a:p>
          <a:p>
            <a:pPr algn="ctr" eaLnBrk="0" hangingPunct="0"/>
            <a:r>
              <a:rPr lang="en-US" sz="1800"/>
              <a:t>MTN-003</a:t>
            </a:r>
          </a:p>
          <a:p>
            <a:pPr algn="ctr" eaLnBrk="0" hangingPunct="0"/>
            <a:r>
              <a:rPr lang="en-US" sz="1800"/>
              <a:t>VOICE</a:t>
            </a:r>
          </a:p>
        </p:txBody>
      </p:sp>
      <p:sp>
        <p:nvSpPr>
          <p:cNvPr id="839715" name="Line 35"/>
          <p:cNvSpPr>
            <a:spLocks noChangeShapeType="1"/>
          </p:cNvSpPr>
          <p:nvPr/>
        </p:nvSpPr>
        <p:spPr bwMode="auto">
          <a:xfrm>
            <a:off x="8153400" y="3200400"/>
            <a:ext cx="0" cy="990600"/>
          </a:xfrm>
          <a:prstGeom prst="line">
            <a:avLst/>
          </a:prstGeom>
          <a:noFill/>
          <a:ln w="25400">
            <a:solidFill>
              <a:schemeClr val="tx1"/>
            </a:solidFill>
            <a:round/>
            <a:headEnd/>
            <a:tailEnd/>
          </a:ln>
          <a:effectLst/>
        </p:spPr>
        <p:txBody>
          <a:bodyPr/>
          <a:lstStyle/>
          <a:p>
            <a:endParaRPr lang="en-US"/>
          </a:p>
        </p:txBody>
      </p:sp>
      <p:sp>
        <p:nvSpPr>
          <p:cNvPr id="839716" name="Text Box 36"/>
          <p:cNvSpPr txBox="1">
            <a:spLocks noChangeArrowheads="1"/>
          </p:cNvSpPr>
          <p:nvPr/>
        </p:nvSpPr>
        <p:spPr bwMode="auto">
          <a:xfrm>
            <a:off x="2368550" y="5181600"/>
            <a:ext cx="793750" cy="1216025"/>
          </a:xfrm>
          <a:prstGeom prst="rect">
            <a:avLst/>
          </a:prstGeom>
          <a:noFill/>
          <a:ln w="25400">
            <a:solidFill>
              <a:schemeClr val="tx1"/>
            </a:solidFill>
            <a:miter lim="800000"/>
            <a:headEnd/>
            <a:tailEnd/>
          </a:ln>
          <a:effectLst/>
        </p:spPr>
        <p:txBody>
          <a:bodyPr wrap="none">
            <a:spAutoFit/>
          </a:bodyPr>
          <a:lstStyle/>
          <a:p>
            <a:pPr algn="ctr" eaLnBrk="0" hangingPunct="0"/>
            <a:r>
              <a:rPr lang="en-US" sz="1800" b="1"/>
              <a:t>2007</a:t>
            </a:r>
          </a:p>
          <a:p>
            <a:pPr algn="ctr" eaLnBrk="0" hangingPunct="0"/>
            <a:r>
              <a:rPr lang="en-US" sz="1800"/>
              <a:t>TDF</a:t>
            </a:r>
          </a:p>
          <a:p>
            <a:pPr algn="ctr" eaLnBrk="0" hangingPunct="0"/>
            <a:r>
              <a:rPr lang="en-US" sz="1800"/>
              <a:t>PrEP</a:t>
            </a:r>
          </a:p>
          <a:p>
            <a:pPr algn="ctr" eaLnBrk="0" hangingPunct="0"/>
            <a:r>
              <a:rPr lang="en-US" sz="1800"/>
              <a:t>Study</a:t>
            </a:r>
          </a:p>
        </p:txBody>
      </p:sp>
      <p:sp>
        <p:nvSpPr>
          <p:cNvPr id="839717" name="Line 37"/>
          <p:cNvSpPr>
            <a:spLocks noChangeShapeType="1"/>
          </p:cNvSpPr>
          <p:nvPr/>
        </p:nvSpPr>
        <p:spPr bwMode="auto">
          <a:xfrm>
            <a:off x="2895600" y="4191000"/>
            <a:ext cx="0" cy="838200"/>
          </a:xfrm>
          <a:prstGeom prst="line">
            <a:avLst/>
          </a:prstGeom>
          <a:noFill/>
          <a:ln w="25400">
            <a:solidFill>
              <a:schemeClr val="tx1"/>
            </a:solidFill>
            <a:round/>
            <a:headEnd/>
            <a:tailEnd/>
          </a:ln>
          <a:effectLst/>
        </p:spPr>
        <p:txBody>
          <a:bodyPr/>
          <a:lstStyle/>
          <a:p>
            <a:endParaRPr lang="en-US"/>
          </a:p>
        </p:txBody>
      </p:sp>
      <p:sp>
        <p:nvSpPr>
          <p:cNvPr id="839718" name="Text Box 38"/>
          <p:cNvSpPr txBox="1">
            <a:spLocks noChangeArrowheads="1"/>
          </p:cNvSpPr>
          <p:nvPr/>
        </p:nvSpPr>
        <p:spPr bwMode="auto">
          <a:xfrm>
            <a:off x="7568016" y="4800600"/>
            <a:ext cx="1367618" cy="1754326"/>
          </a:xfrm>
          <a:prstGeom prst="rect">
            <a:avLst/>
          </a:prstGeom>
          <a:noFill/>
          <a:ln w="25400">
            <a:solidFill>
              <a:schemeClr val="tx1"/>
            </a:solidFill>
            <a:prstDash val="sysDot"/>
            <a:miter lim="800000"/>
            <a:headEnd/>
            <a:tailEnd/>
          </a:ln>
          <a:effectLst/>
        </p:spPr>
        <p:txBody>
          <a:bodyPr wrap="none">
            <a:spAutoFit/>
          </a:bodyPr>
          <a:lstStyle/>
          <a:p>
            <a:pPr algn="ctr" eaLnBrk="0" hangingPunct="0"/>
            <a:r>
              <a:rPr lang="en-US" sz="1800" b="1" dirty="0"/>
              <a:t>2011</a:t>
            </a:r>
          </a:p>
          <a:p>
            <a:pPr algn="ctr" eaLnBrk="0" hangingPunct="0"/>
            <a:r>
              <a:rPr lang="en-US" sz="1800" dirty="0" smtClean="0"/>
              <a:t>FACTS-001</a:t>
            </a:r>
          </a:p>
          <a:p>
            <a:pPr algn="ctr" eaLnBrk="0" hangingPunct="0"/>
            <a:r>
              <a:rPr lang="en-US" dirty="0" smtClean="0"/>
              <a:t>TDF gel to </a:t>
            </a:r>
          </a:p>
          <a:p>
            <a:pPr algn="ctr" eaLnBrk="0" hangingPunct="0"/>
            <a:r>
              <a:rPr lang="en-US" dirty="0"/>
              <a:t>c</a:t>
            </a:r>
            <a:r>
              <a:rPr lang="en-US" sz="1800" dirty="0" smtClean="0"/>
              <a:t>onfirm 004 </a:t>
            </a:r>
          </a:p>
          <a:p>
            <a:pPr algn="ctr" eaLnBrk="0" hangingPunct="0"/>
            <a:r>
              <a:rPr lang="en-US" dirty="0"/>
              <a:t>i</a:t>
            </a:r>
            <a:r>
              <a:rPr lang="en-US" dirty="0" smtClean="0"/>
              <a:t>n diverse</a:t>
            </a:r>
          </a:p>
          <a:p>
            <a:pPr algn="ctr" eaLnBrk="0" hangingPunct="0"/>
            <a:r>
              <a:rPr lang="en-US" sz="1800" dirty="0" smtClean="0"/>
              <a:t>population</a:t>
            </a:r>
            <a:endParaRPr lang="en-US" sz="1800" dirty="0"/>
          </a:p>
        </p:txBody>
      </p:sp>
      <p:sp>
        <p:nvSpPr>
          <p:cNvPr id="839719" name="Line 39"/>
          <p:cNvSpPr>
            <a:spLocks noChangeShapeType="1"/>
          </p:cNvSpPr>
          <p:nvPr/>
        </p:nvSpPr>
        <p:spPr bwMode="auto">
          <a:xfrm>
            <a:off x="7924800" y="4191000"/>
            <a:ext cx="0" cy="457200"/>
          </a:xfrm>
          <a:prstGeom prst="line">
            <a:avLst/>
          </a:prstGeom>
          <a:noFill/>
          <a:ln w="25400">
            <a:solidFill>
              <a:schemeClr val="tx1"/>
            </a:solidFill>
            <a:round/>
            <a:headEnd/>
            <a:tailEnd/>
          </a:ln>
          <a:effectLst/>
        </p:spPr>
        <p:txBody>
          <a:bodyPr/>
          <a:lstStyle/>
          <a:p>
            <a:endParaRPr lang="en-US"/>
          </a:p>
        </p:txBody>
      </p:sp>
      <p:sp>
        <p:nvSpPr>
          <p:cNvPr id="29" name="Text Box 4"/>
          <p:cNvSpPr txBox="1">
            <a:spLocks noChangeArrowheads="1"/>
          </p:cNvSpPr>
          <p:nvPr/>
        </p:nvSpPr>
        <p:spPr bwMode="auto">
          <a:xfrm>
            <a:off x="-36512" y="6518672"/>
            <a:ext cx="37967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smtClean="0"/>
              <a:t>Adapted from McGowan</a:t>
            </a:r>
            <a:r>
              <a:rPr lang="en-GB" dirty="0" smtClean="0"/>
              <a:t>; IAS 2011.</a:t>
            </a:r>
            <a:endParaRPr lang="en-GB" dirty="0"/>
          </a:p>
        </p:txBody>
      </p:sp>
    </p:spTree>
    <p:custDataLst>
      <p:tags r:id="rId1"/>
    </p:custDataLst>
    <p:extLst>
      <p:ext uri="{BB962C8B-B14F-4D97-AF65-F5344CB8AC3E}">
        <p14:creationId xmlns:p14="http://schemas.microsoft.com/office/powerpoint/2010/main" val="1594403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to </a:t>
            </a:r>
            <a:r>
              <a:rPr lang="en-US" dirty="0" smtClean="0"/>
              <a:t>date</a:t>
            </a:r>
            <a:endParaRPr lang="en-GB" dirty="0"/>
          </a:p>
        </p:txBody>
      </p:sp>
      <p:sp>
        <p:nvSpPr>
          <p:cNvPr id="4" name="Text Placeholder 3"/>
          <p:cNvSpPr>
            <a:spLocks noGrp="1"/>
          </p:cNvSpPr>
          <p:nvPr>
            <p:ph type="body" idx="1"/>
          </p:nvPr>
        </p:nvSpPr>
        <p:spPr/>
        <p:txBody>
          <a:bodyPr>
            <a:normAutofit/>
          </a:bodyPr>
          <a:lstStyle/>
          <a:p>
            <a:pPr algn="ctr"/>
            <a:r>
              <a:rPr lang="en-US" sz="2800" dirty="0" smtClean="0"/>
              <a:t>What has worked</a:t>
            </a:r>
            <a:endParaRPr lang="en-GB" sz="2800" dirty="0"/>
          </a:p>
        </p:txBody>
      </p:sp>
      <p:sp>
        <p:nvSpPr>
          <p:cNvPr id="3" name="Content Placeholder 2"/>
          <p:cNvSpPr>
            <a:spLocks noGrp="1"/>
          </p:cNvSpPr>
          <p:nvPr>
            <p:ph sz="half" idx="2"/>
          </p:nvPr>
        </p:nvSpPr>
        <p:spPr>
          <a:xfrm>
            <a:off x="457200" y="2174874"/>
            <a:ext cx="4040188" cy="4278461"/>
          </a:xfrm>
        </p:spPr>
        <p:txBody>
          <a:bodyPr>
            <a:normAutofit lnSpcReduction="10000"/>
          </a:bodyPr>
          <a:lstStyle/>
          <a:p>
            <a:r>
              <a:rPr lang="en-US" dirty="0" smtClean="0"/>
              <a:t>Oral TDF/FTC in MSM</a:t>
            </a:r>
          </a:p>
          <a:p>
            <a:pPr lvl="1"/>
            <a:r>
              <a:rPr lang="en-US" dirty="0" err="1" smtClean="0"/>
              <a:t>iPrEx</a:t>
            </a:r>
            <a:endParaRPr lang="en-US" dirty="0" smtClean="0"/>
          </a:p>
          <a:p>
            <a:r>
              <a:rPr lang="en-US" dirty="0" smtClean="0"/>
              <a:t>Oral TDF/FTC in heterosexuals in Africa</a:t>
            </a:r>
          </a:p>
          <a:p>
            <a:pPr lvl="1"/>
            <a:r>
              <a:rPr lang="en-US" dirty="0" smtClean="0"/>
              <a:t>TDF2</a:t>
            </a:r>
          </a:p>
          <a:p>
            <a:pPr lvl="1"/>
            <a:r>
              <a:rPr lang="en-US" dirty="0" smtClean="0"/>
              <a:t>Partners </a:t>
            </a:r>
            <a:r>
              <a:rPr lang="en-US" dirty="0" err="1" smtClean="0"/>
              <a:t>PrEP</a:t>
            </a:r>
            <a:r>
              <a:rPr lang="en-US" dirty="0" smtClean="0"/>
              <a:t> Study</a:t>
            </a:r>
          </a:p>
          <a:p>
            <a:r>
              <a:rPr lang="en-US" dirty="0" smtClean="0"/>
              <a:t>Oral TDF in heterosexuals in Africa</a:t>
            </a:r>
          </a:p>
          <a:p>
            <a:pPr lvl="1"/>
            <a:r>
              <a:rPr lang="en-US" dirty="0" smtClean="0"/>
              <a:t>Partners </a:t>
            </a:r>
            <a:r>
              <a:rPr lang="en-US" dirty="0" err="1" smtClean="0"/>
              <a:t>PrEP</a:t>
            </a:r>
            <a:r>
              <a:rPr lang="en-US" dirty="0" smtClean="0"/>
              <a:t> Study</a:t>
            </a:r>
          </a:p>
          <a:p>
            <a:r>
              <a:rPr lang="en-US" dirty="0" smtClean="0"/>
              <a:t>TDF gel in women in Africa</a:t>
            </a:r>
          </a:p>
          <a:p>
            <a:pPr lvl="1"/>
            <a:r>
              <a:rPr lang="en-US" dirty="0" smtClean="0"/>
              <a:t>CAPRISA 004</a:t>
            </a:r>
          </a:p>
          <a:p>
            <a:endParaRPr lang="en-US" dirty="0" smtClean="0"/>
          </a:p>
          <a:p>
            <a:endParaRPr lang="en-US" dirty="0" smtClean="0"/>
          </a:p>
          <a:p>
            <a:endParaRPr lang="en-GB" dirty="0"/>
          </a:p>
        </p:txBody>
      </p:sp>
      <p:sp>
        <p:nvSpPr>
          <p:cNvPr id="5" name="Text Placeholder 4"/>
          <p:cNvSpPr>
            <a:spLocks noGrp="1"/>
          </p:cNvSpPr>
          <p:nvPr>
            <p:ph type="body" sz="quarter" idx="3"/>
          </p:nvPr>
        </p:nvSpPr>
        <p:spPr/>
        <p:txBody>
          <a:bodyPr>
            <a:normAutofit/>
          </a:bodyPr>
          <a:lstStyle/>
          <a:p>
            <a:pPr algn="ctr"/>
            <a:r>
              <a:rPr lang="en-US" sz="2800" dirty="0" smtClean="0"/>
              <a:t>What hasn’t worked</a:t>
            </a:r>
            <a:endParaRPr lang="en-GB" sz="2800" dirty="0"/>
          </a:p>
        </p:txBody>
      </p:sp>
      <p:sp>
        <p:nvSpPr>
          <p:cNvPr id="6" name="Content Placeholder 5"/>
          <p:cNvSpPr>
            <a:spLocks noGrp="1"/>
          </p:cNvSpPr>
          <p:nvPr>
            <p:ph sz="quarter" idx="4"/>
          </p:nvPr>
        </p:nvSpPr>
        <p:spPr>
          <a:xfrm>
            <a:off x="4645025" y="2174875"/>
            <a:ext cx="4041775" cy="2190229"/>
          </a:xfrm>
        </p:spPr>
        <p:txBody>
          <a:bodyPr/>
          <a:lstStyle/>
          <a:p>
            <a:r>
              <a:rPr lang="en-US" dirty="0" smtClean="0"/>
              <a:t>Oral TDF in women in </a:t>
            </a:r>
            <a:r>
              <a:rPr lang="en-US" dirty="0" smtClean="0"/>
              <a:t>Africa</a:t>
            </a:r>
            <a:endParaRPr lang="en-US" dirty="0" smtClean="0"/>
          </a:p>
          <a:p>
            <a:pPr lvl="1"/>
            <a:r>
              <a:rPr lang="en-US" dirty="0" smtClean="0"/>
              <a:t>VOICE stopped early</a:t>
            </a:r>
          </a:p>
          <a:p>
            <a:r>
              <a:rPr lang="en-US" dirty="0" smtClean="0"/>
              <a:t>Oral TDF/FTC in women in Africa</a:t>
            </a:r>
          </a:p>
          <a:p>
            <a:pPr lvl="1"/>
            <a:r>
              <a:rPr lang="en-US" dirty="0" smtClean="0"/>
              <a:t>FEMPREP stopped early</a:t>
            </a:r>
            <a:endParaRPr lang="en-GB" dirty="0"/>
          </a:p>
        </p:txBody>
      </p:sp>
      <p:sp>
        <p:nvSpPr>
          <p:cNvPr id="7" name="Text Placeholder 4"/>
          <p:cNvSpPr txBox="1">
            <a:spLocks/>
          </p:cNvSpPr>
          <p:nvPr/>
        </p:nvSpPr>
        <p:spPr>
          <a:xfrm>
            <a:off x="4644008" y="4358419"/>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0B0F0"/>
              </a:buClr>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Clr>
                <a:srgbClr val="00B0F0"/>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00B0F0"/>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00B0F0"/>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00B0F0"/>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2800" dirty="0" smtClean="0"/>
              <a:t>What is working so far</a:t>
            </a:r>
            <a:endParaRPr lang="en-GB" sz="2800" dirty="0"/>
          </a:p>
        </p:txBody>
      </p:sp>
      <p:sp>
        <p:nvSpPr>
          <p:cNvPr id="8" name="Content Placeholder 5"/>
          <p:cNvSpPr txBox="1">
            <a:spLocks/>
          </p:cNvSpPr>
          <p:nvPr/>
        </p:nvSpPr>
        <p:spPr>
          <a:xfrm>
            <a:off x="4644008" y="4926174"/>
            <a:ext cx="4041775" cy="10951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B0F0"/>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TDF gel in women in Africa</a:t>
            </a:r>
          </a:p>
          <a:p>
            <a:pPr lvl="1"/>
            <a:r>
              <a:rPr lang="en-US" dirty="0" smtClean="0"/>
              <a:t>VOICE</a:t>
            </a:r>
          </a:p>
          <a:p>
            <a:pPr lvl="1"/>
            <a:endParaRPr lang="en-GB" dirty="0"/>
          </a:p>
        </p:txBody>
      </p:sp>
    </p:spTree>
    <p:extLst>
      <p:ext uri="{BB962C8B-B14F-4D97-AF65-F5344CB8AC3E}">
        <p14:creationId xmlns:p14="http://schemas.microsoft.com/office/powerpoint/2010/main" val="3604078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3813"/>
            <a:ext cx="1603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029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3813"/>
            <a:ext cx="34925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029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475" y="6350"/>
            <a:ext cx="4794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0293"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0"/>
            <a:ext cx="14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0294" name="Rectangle 6"/>
          <p:cNvSpPr>
            <a:spLocks/>
          </p:cNvSpPr>
          <p:nvPr/>
        </p:nvSpPr>
        <p:spPr bwMode="auto">
          <a:xfrm>
            <a:off x="3132138" y="2133600"/>
            <a:ext cx="57245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266700" indent="-238125" defTabSz="641350">
              <a:buClr>
                <a:srgbClr val="000000"/>
              </a:buClr>
              <a:buSzPct val="100000"/>
              <a:buFont typeface="Arial" pitchFamily="34" charset="0"/>
              <a:buChar char="•"/>
            </a:pPr>
            <a:r>
              <a:rPr lang="en-US" sz="2200" b="1" dirty="0">
                <a:latin typeface="Helvetica Neue"/>
                <a:sym typeface="Helvetica Neue"/>
              </a:rPr>
              <a:t>MSM and Trans Women</a:t>
            </a:r>
          </a:p>
          <a:p>
            <a:pPr marL="266700" indent="-238125" defTabSz="641350">
              <a:buClr>
                <a:srgbClr val="000000"/>
              </a:buClr>
              <a:buSzPct val="100000"/>
              <a:buFont typeface="Arial" pitchFamily="34" charset="0"/>
              <a:buChar char="•"/>
            </a:pPr>
            <a:r>
              <a:rPr lang="en-US" sz="2200" b="1" dirty="0">
                <a:solidFill>
                  <a:srgbClr val="990033"/>
                </a:solidFill>
                <a:latin typeface="Helvetica Neue"/>
                <a:sym typeface="Helvetica Neue"/>
              </a:rPr>
              <a:t>Comprehensive Prevention Package</a:t>
            </a:r>
          </a:p>
          <a:p>
            <a:pPr marL="266700" indent="-238125" defTabSz="641350">
              <a:buClr>
                <a:srgbClr val="000000"/>
              </a:buClr>
              <a:buSzPct val="100000"/>
              <a:buFont typeface="Arial" pitchFamily="34" charset="0"/>
              <a:buChar char="•"/>
            </a:pPr>
            <a:r>
              <a:rPr lang="en-US" sz="2200" b="1" dirty="0">
                <a:latin typeface="Helvetica Neue"/>
                <a:sym typeface="Helvetica Neue"/>
              </a:rPr>
              <a:t>Randomized 1:1 </a:t>
            </a:r>
            <a:r>
              <a:rPr lang="en-US" sz="2200" b="1" dirty="0">
                <a:solidFill>
                  <a:srgbClr val="990033"/>
                </a:solidFill>
                <a:latin typeface="Helvetica Neue"/>
                <a:sym typeface="Helvetica Neue"/>
              </a:rPr>
              <a:t>Daily</a:t>
            </a:r>
            <a:r>
              <a:rPr lang="en-US" sz="2200" b="1" dirty="0">
                <a:latin typeface="Helvetica Neue"/>
                <a:sym typeface="Helvetica Neue"/>
              </a:rPr>
              <a:t> Oral PREP</a:t>
            </a:r>
          </a:p>
          <a:p>
            <a:pPr marL="266700" indent="-238125" defTabSz="641350">
              <a:buClr>
                <a:srgbClr val="000000"/>
              </a:buClr>
              <a:buSzPct val="100000"/>
              <a:buFont typeface="Arial" pitchFamily="34" charset="0"/>
              <a:buChar char="•"/>
            </a:pPr>
            <a:r>
              <a:rPr lang="en-US" sz="2200" b="1" dirty="0">
                <a:latin typeface="Helvetica Neue"/>
                <a:sym typeface="Helvetica Neue"/>
              </a:rPr>
              <a:t>FTC/TDF </a:t>
            </a:r>
            <a:r>
              <a:rPr lang="en-US" sz="2200" b="1" dirty="0" err="1">
                <a:latin typeface="Helvetica Neue"/>
                <a:sym typeface="Helvetica Neue"/>
              </a:rPr>
              <a:t>vs</a:t>
            </a:r>
            <a:r>
              <a:rPr lang="en-US" sz="2200" b="1" dirty="0">
                <a:latin typeface="Helvetica Neue"/>
                <a:sym typeface="Helvetica Neue"/>
              </a:rPr>
              <a:t> Placebo</a:t>
            </a:r>
          </a:p>
          <a:p>
            <a:pPr marL="266700" indent="-238125" defTabSz="641350">
              <a:buClr>
                <a:srgbClr val="000000"/>
              </a:buClr>
              <a:buSzPct val="100000"/>
              <a:buFont typeface="Arial" pitchFamily="34" charset="0"/>
              <a:buChar char="•"/>
            </a:pPr>
            <a:r>
              <a:rPr lang="en-US" sz="2200" b="1" dirty="0">
                <a:solidFill>
                  <a:srgbClr val="990033"/>
                </a:solidFill>
                <a:latin typeface="Helvetica Neue"/>
                <a:sym typeface="Helvetica Neue"/>
              </a:rPr>
              <a:t>Followed Monthly</a:t>
            </a:r>
            <a:r>
              <a:rPr lang="en-US" sz="2200" b="1" dirty="0">
                <a:latin typeface="Helvetica Neue"/>
                <a:sym typeface="Helvetica Neue"/>
              </a:rPr>
              <a:t> on </a:t>
            </a:r>
            <a:r>
              <a:rPr lang="en-US" sz="2200" b="1" dirty="0" smtClean="0">
                <a:latin typeface="Helvetica Neue"/>
                <a:sym typeface="Helvetica Neue"/>
              </a:rPr>
              <a:t>Drug</a:t>
            </a:r>
            <a:endParaRPr lang="en-US" sz="2200" b="1" dirty="0">
              <a:latin typeface="Helvetica Neue"/>
              <a:sym typeface="Helvetica Neue"/>
            </a:endParaRPr>
          </a:p>
        </p:txBody>
      </p:sp>
      <p:pic>
        <p:nvPicPr>
          <p:cNvPr id="114695" name="Picture 7"/>
          <p:cNvPicPr>
            <a:picLocks noChangeAspect="1" noChangeArrowheads="1"/>
          </p:cNvPicPr>
          <p:nvPr/>
        </p:nvPicPr>
        <p:blipFill>
          <a:blip r:embed="rId6"/>
          <a:srcRect/>
          <a:stretch>
            <a:fillRect/>
          </a:stretch>
        </p:blipFill>
        <p:spPr bwMode="auto">
          <a:xfrm rot="-678595">
            <a:off x="536575" y="2970213"/>
            <a:ext cx="2419350" cy="3375025"/>
          </a:xfrm>
          <a:prstGeom prst="rect">
            <a:avLst/>
          </a:prstGeom>
          <a:noFill/>
          <a:ln w="12700">
            <a:noFill/>
            <a:miter lim="800000"/>
            <a:headEnd/>
            <a:tailEnd/>
          </a:ln>
          <a:effectLst>
            <a:outerShdw dist="76199" dir="2700000" algn="ctr" rotWithShape="0">
              <a:schemeClr val="bg2">
                <a:alpha val="75000"/>
              </a:schemeClr>
            </a:outerShdw>
          </a:effectLst>
        </p:spPr>
      </p:pic>
      <p:sp>
        <p:nvSpPr>
          <p:cNvPr id="140296" name="Rectangle 8"/>
          <p:cNvSpPr>
            <a:spLocks/>
          </p:cNvSpPr>
          <p:nvPr/>
        </p:nvSpPr>
        <p:spPr bwMode="auto">
          <a:xfrm>
            <a:off x="3108325" y="419100"/>
            <a:ext cx="334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319088"/>
            <a:r>
              <a:rPr lang="en-US" sz="3400" b="1">
                <a:solidFill>
                  <a:srgbClr val="C00000"/>
                </a:solidFill>
                <a:latin typeface="Helvetica Neue"/>
                <a:sym typeface="Helvetica Neue"/>
              </a:rPr>
              <a:t>The iPrEx Study</a:t>
            </a:r>
          </a:p>
        </p:txBody>
      </p:sp>
    </p:spTree>
    <p:extLst>
      <p:ext uri="{BB962C8B-B14F-4D97-AF65-F5344CB8AC3E}">
        <p14:creationId xmlns:p14="http://schemas.microsoft.com/office/powerpoint/2010/main" val="417345885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p:cNvSpPr>
          <p:nvPr/>
        </p:nvSpPr>
        <p:spPr bwMode="auto">
          <a:xfrm>
            <a:off x="0" y="0"/>
            <a:ext cx="9144000" cy="6858000"/>
          </a:xfrm>
          <a:prstGeom prst="rect">
            <a:avLst/>
          </a:prstGeom>
          <a:solidFill>
            <a:schemeClr val="accent1">
              <a:alpha val="48627"/>
            </a:schemeClr>
          </a:solidFill>
          <a:ln w="25400">
            <a:solidFill>
              <a:schemeClr val="tx1"/>
            </a:solidFill>
            <a:miter lim="800000"/>
            <a:headEnd/>
            <a:tailEnd/>
          </a:ln>
        </p:spPr>
        <p:txBody>
          <a:bodyPr lIns="0" tIns="0" rIns="0" bIns="0"/>
          <a:lstStyle/>
          <a:p>
            <a:pPr defTabSz="457200"/>
            <a:endParaRPr lang="en-US">
              <a:latin typeface="Calibri" pitchFamily="34" charset="0"/>
            </a:endParaRPr>
          </a:p>
        </p:txBody>
      </p:sp>
      <p:pic>
        <p:nvPicPr>
          <p:cNvPr id="143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2347913"/>
            <a:ext cx="86455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3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913" y="407988"/>
            <a:ext cx="892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65" name="Rectangle 4"/>
          <p:cNvSpPr>
            <a:spLocks/>
          </p:cNvSpPr>
          <p:nvPr/>
        </p:nvSpPr>
        <p:spPr bwMode="auto">
          <a:xfrm>
            <a:off x="1411288" y="1538288"/>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nchor="ctr">
            <a:spAutoFit/>
          </a:bodyPr>
          <a:lstStyle/>
          <a:p>
            <a:pPr marL="39688" defTabSz="457200"/>
            <a:r>
              <a:rPr lang="en-US" sz="3400" b="1">
                <a:solidFill>
                  <a:srgbClr val="FF4100"/>
                </a:solidFill>
                <a:latin typeface="Helvetica" pitchFamily="34" charset="0"/>
                <a:ea typeface="Helvetica Neue"/>
                <a:cs typeface="Helvetica Neue"/>
                <a:sym typeface="Helvetica Neue"/>
              </a:rPr>
              <a:t>Fully enrolled as of December 2009</a:t>
            </a:r>
          </a:p>
        </p:txBody>
      </p:sp>
      <p:sp>
        <p:nvSpPr>
          <p:cNvPr id="143366" name="Rectangle 5"/>
          <p:cNvSpPr>
            <a:spLocks/>
          </p:cNvSpPr>
          <p:nvPr/>
        </p:nvSpPr>
        <p:spPr bwMode="auto">
          <a:xfrm>
            <a:off x="1765300" y="5230813"/>
            <a:ext cx="5095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Lima</a:t>
            </a:r>
          </a:p>
        </p:txBody>
      </p:sp>
      <p:pic>
        <p:nvPicPr>
          <p:cNvPr id="14336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525" y="5143500"/>
            <a:ext cx="142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36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888" y="5286375"/>
            <a:ext cx="142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36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4875213"/>
            <a:ext cx="142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70" name="Rectangle 9"/>
          <p:cNvSpPr>
            <a:spLocks/>
          </p:cNvSpPr>
          <p:nvPr/>
        </p:nvSpPr>
        <p:spPr bwMode="auto">
          <a:xfrm>
            <a:off x="2719388" y="4570413"/>
            <a:ext cx="714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Iquitos</a:t>
            </a:r>
          </a:p>
        </p:txBody>
      </p:sp>
      <p:sp>
        <p:nvSpPr>
          <p:cNvPr id="143371" name="Rectangle 10"/>
          <p:cNvSpPr>
            <a:spLocks/>
          </p:cNvSpPr>
          <p:nvPr/>
        </p:nvSpPr>
        <p:spPr bwMode="auto">
          <a:xfrm>
            <a:off x="1149350" y="4821238"/>
            <a:ext cx="1057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Guayaquil</a:t>
            </a:r>
          </a:p>
        </p:txBody>
      </p:sp>
      <p:pic>
        <p:nvPicPr>
          <p:cNvPr id="14337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911725"/>
            <a:ext cx="1428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37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513" y="5286375"/>
            <a:ext cx="142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37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5025" y="5446713"/>
            <a:ext cx="142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37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5581650"/>
            <a:ext cx="1428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76" name="Rectangle 15"/>
          <p:cNvSpPr>
            <a:spLocks/>
          </p:cNvSpPr>
          <p:nvPr/>
        </p:nvSpPr>
        <p:spPr bwMode="auto">
          <a:xfrm>
            <a:off x="3533775" y="5070475"/>
            <a:ext cx="1057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Sao Paulo</a:t>
            </a:r>
          </a:p>
        </p:txBody>
      </p:sp>
      <p:sp>
        <p:nvSpPr>
          <p:cNvPr id="143377" name="Rectangle 16"/>
          <p:cNvSpPr>
            <a:spLocks/>
          </p:cNvSpPr>
          <p:nvPr/>
        </p:nvSpPr>
        <p:spPr bwMode="auto">
          <a:xfrm>
            <a:off x="3073400" y="5730875"/>
            <a:ext cx="15065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Rio de Janeiro</a:t>
            </a:r>
          </a:p>
        </p:txBody>
      </p:sp>
      <p:pic>
        <p:nvPicPr>
          <p:cNvPr id="14337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081463"/>
            <a:ext cx="1428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37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3840163"/>
            <a:ext cx="1428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80" name="Rectangle 19"/>
          <p:cNvSpPr>
            <a:spLocks/>
          </p:cNvSpPr>
          <p:nvPr/>
        </p:nvSpPr>
        <p:spPr bwMode="auto">
          <a:xfrm>
            <a:off x="2703513" y="3990975"/>
            <a:ext cx="7508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Boston</a:t>
            </a:r>
          </a:p>
        </p:txBody>
      </p:sp>
      <p:sp>
        <p:nvSpPr>
          <p:cNvPr id="143381" name="Rectangle 20"/>
          <p:cNvSpPr>
            <a:spLocks/>
          </p:cNvSpPr>
          <p:nvPr/>
        </p:nvSpPr>
        <p:spPr bwMode="auto">
          <a:xfrm>
            <a:off x="517525" y="3570288"/>
            <a:ext cx="14938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San Francisco</a:t>
            </a:r>
          </a:p>
        </p:txBody>
      </p:sp>
      <p:pic>
        <p:nvPicPr>
          <p:cNvPr id="14338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850" y="5776913"/>
            <a:ext cx="1428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83" name="Rectangle 22"/>
          <p:cNvSpPr>
            <a:spLocks/>
          </p:cNvSpPr>
          <p:nvPr/>
        </p:nvSpPr>
        <p:spPr bwMode="auto">
          <a:xfrm>
            <a:off x="4929188" y="5730875"/>
            <a:ext cx="1147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Cape Town</a:t>
            </a:r>
          </a:p>
        </p:txBody>
      </p:sp>
      <p:pic>
        <p:nvPicPr>
          <p:cNvPr id="14338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150" y="4411663"/>
            <a:ext cx="1428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85" name="Rectangle 24"/>
          <p:cNvSpPr>
            <a:spLocks/>
          </p:cNvSpPr>
          <p:nvPr/>
        </p:nvSpPr>
        <p:spPr bwMode="auto">
          <a:xfrm>
            <a:off x="5859463" y="4106863"/>
            <a:ext cx="1163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defTabSz="457200"/>
            <a:r>
              <a:rPr lang="en-US" sz="1700" b="1">
                <a:latin typeface="Helvetica Neue"/>
                <a:ea typeface="Helvetica Neue"/>
                <a:cs typeface="Helvetica Neue"/>
                <a:sym typeface="Helvetica Neue"/>
              </a:rPr>
              <a:t>Chiang Mai</a:t>
            </a:r>
          </a:p>
        </p:txBody>
      </p:sp>
      <p:graphicFrame>
        <p:nvGraphicFramePr>
          <p:cNvPr id="44057" name="Group 25"/>
          <p:cNvGraphicFramePr>
            <a:graphicFrameLocks noGrp="1"/>
          </p:cNvGraphicFramePr>
          <p:nvPr/>
        </p:nvGraphicFramePr>
        <p:xfrm>
          <a:off x="4589463" y="2376488"/>
          <a:ext cx="3581400" cy="463550"/>
        </p:xfrm>
        <a:graphic>
          <a:graphicData uri="http://schemas.openxmlformats.org/drawingml/2006/table">
            <a:tbl>
              <a:tblPr/>
              <a:tblGrid>
                <a:gridCol w="2143481"/>
                <a:gridCol w="1437919"/>
              </a:tblGrid>
              <a:tr h="463550">
                <a:tc>
                  <a:txBody>
                    <a:bodyPr/>
                    <a:lstStyle/>
                    <a:p>
                      <a:pPr marL="0" marR="0" lvl="0" indent="0" algn="r" defTabSz="914400" rtl="0" eaLnBrk="1" fontAlgn="base" latinLnBrk="0" hangingPunct="1">
                        <a:lnSpc>
                          <a:spcPct val="100000"/>
                        </a:lnSpc>
                        <a:spcBef>
                          <a:spcPct val="0"/>
                        </a:spcBef>
                        <a:spcAft>
                          <a:spcPct val="0"/>
                        </a:spcAft>
                        <a:buClrTx/>
                        <a:buSzPct val="171000"/>
                        <a:buFont typeface="GillSans" charset="0"/>
                        <a:buNone/>
                        <a:tabLst>
                          <a:tab pos="9817100" algn="ctr"/>
                          <a:tab pos="10452100" algn="l"/>
                        </a:tabLst>
                      </a:pPr>
                      <a:r>
                        <a:rPr kumimoji="0" lang="en-US" sz="2500" b="1" i="0" u="none" strike="noStrike" cap="none" normalizeH="0" baseline="0" dirty="0">
                          <a:ln>
                            <a:noFill/>
                          </a:ln>
                          <a:solidFill>
                            <a:schemeClr val="tx1"/>
                          </a:solidFill>
                          <a:effectLst/>
                          <a:latin typeface="Helvetica"/>
                          <a:ea typeface="Helvetica Neue" charset="0"/>
                          <a:cs typeface="Helvetica"/>
                          <a:sym typeface="Helvetica Neue" charset="0"/>
                        </a:rPr>
                        <a:t>Sites</a:t>
                      </a:r>
                    </a:p>
                  </a:txBody>
                  <a:tcPr marL="35725" marR="35725" marT="35658" marB="3565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alpha val="29803"/>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Sans" charset="0"/>
                        <a:buNone/>
                        <a:tabLst>
                          <a:tab pos="9817100" algn="ctr"/>
                          <a:tab pos="10452100" algn="l"/>
                        </a:tabLst>
                      </a:pPr>
                      <a:r>
                        <a:rPr kumimoji="0" lang="en-US" sz="2500" b="1" i="0" u="none" strike="noStrike" cap="none" normalizeH="0" baseline="0" dirty="0">
                          <a:ln>
                            <a:noFill/>
                          </a:ln>
                          <a:solidFill>
                            <a:schemeClr val="tx1"/>
                          </a:solidFill>
                          <a:effectLst/>
                          <a:latin typeface="Helvetica"/>
                          <a:ea typeface="Helvetica Neue" charset="0"/>
                          <a:cs typeface="Helvetica"/>
                          <a:sym typeface="Helvetica Neue" charset="0"/>
                        </a:rPr>
                        <a:t>11</a:t>
                      </a:r>
                    </a:p>
                  </a:txBody>
                  <a:tcPr marL="35725" marR="35725" marT="35658" marB="3565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DBCD"/>
                    </a:solidFill>
                  </a:tcPr>
                </a:tc>
              </a:tr>
            </a:tbl>
          </a:graphicData>
        </a:graphic>
      </p:graphicFrame>
      <p:graphicFrame>
        <p:nvGraphicFramePr>
          <p:cNvPr id="44067" name="Group 35"/>
          <p:cNvGraphicFramePr>
            <a:graphicFrameLocks noGrp="1"/>
          </p:cNvGraphicFramePr>
          <p:nvPr/>
        </p:nvGraphicFramePr>
        <p:xfrm>
          <a:off x="4589463" y="2840038"/>
          <a:ext cx="3581400" cy="465137"/>
        </p:xfrm>
        <a:graphic>
          <a:graphicData uri="http://schemas.openxmlformats.org/drawingml/2006/table">
            <a:tbl>
              <a:tblPr/>
              <a:tblGrid>
                <a:gridCol w="2143481"/>
                <a:gridCol w="1437919"/>
              </a:tblGrid>
              <a:tr h="465137">
                <a:tc>
                  <a:txBody>
                    <a:bodyPr/>
                    <a:lstStyle/>
                    <a:p>
                      <a:pPr marL="0" marR="0" lvl="0" indent="0" algn="r" defTabSz="914400" rtl="0" eaLnBrk="1" fontAlgn="base" latinLnBrk="0" hangingPunct="1">
                        <a:lnSpc>
                          <a:spcPct val="100000"/>
                        </a:lnSpc>
                        <a:spcBef>
                          <a:spcPct val="0"/>
                        </a:spcBef>
                        <a:spcAft>
                          <a:spcPct val="0"/>
                        </a:spcAft>
                        <a:buClrTx/>
                        <a:buSzPct val="171000"/>
                        <a:buFont typeface="GillSans" charset="0"/>
                        <a:buNone/>
                        <a:tabLst>
                          <a:tab pos="9817100" algn="ctr"/>
                          <a:tab pos="10452100" algn="l"/>
                        </a:tabLst>
                      </a:pPr>
                      <a:r>
                        <a:rPr kumimoji="0" lang="en-US" sz="2500" b="1" i="0" u="none" strike="noStrike" cap="none" normalizeH="0" baseline="0" dirty="0">
                          <a:ln>
                            <a:noFill/>
                          </a:ln>
                          <a:solidFill>
                            <a:schemeClr val="tx1"/>
                          </a:solidFill>
                          <a:effectLst/>
                          <a:latin typeface="Helvetica"/>
                          <a:ea typeface="Helvetica Neue" charset="0"/>
                          <a:cs typeface="Helvetica"/>
                          <a:sym typeface="Helvetica Neue" charset="0"/>
                        </a:rPr>
                        <a:t>Participants</a:t>
                      </a:r>
                    </a:p>
                  </a:txBody>
                  <a:tcPr marL="35725" marR="35725" marT="35780" marB="3578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alpha val="29803"/>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Sans" charset="0"/>
                        <a:buNone/>
                        <a:tabLst>
                          <a:tab pos="9817100" algn="ctr"/>
                          <a:tab pos="10452100" algn="l"/>
                        </a:tabLst>
                      </a:pPr>
                      <a:r>
                        <a:rPr kumimoji="0" lang="en-US" sz="2500" b="1" i="0" u="none" strike="noStrike" cap="none" normalizeH="0" baseline="0" dirty="0" smtClean="0">
                          <a:ln>
                            <a:noFill/>
                          </a:ln>
                          <a:solidFill>
                            <a:schemeClr val="tx1"/>
                          </a:solidFill>
                          <a:effectLst/>
                          <a:latin typeface="Helvetica"/>
                          <a:ea typeface="Helvetica Neue" charset="0"/>
                          <a:cs typeface="Helvetica"/>
                          <a:sym typeface="Helvetica Neue" charset="0"/>
                        </a:rPr>
                        <a:t>2499</a:t>
                      </a:r>
                      <a:endParaRPr kumimoji="0" lang="en-US" sz="2500" b="1" i="0" u="none" strike="noStrike" cap="none" normalizeH="0" baseline="0" dirty="0">
                        <a:ln>
                          <a:noFill/>
                        </a:ln>
                        <a:solidFill>
                          <a:schemeClr val="tx1"/>
                        </a:solidFill>
                        <a:effectLst/>
                        <a:latin typeface="Helvetica"/>
                        <a:ea typeface="Helvetica Neue" charset="0"/>
                        <a:cs typeface="Helvetica"/>
                        <a:sym typeface="Helvetica Neue" charset="0"/>
                      </a:endParaRPr>
                    </a:p>
                  </a:txBody>
                  <a:tcPr marL="35725" marR="35725" marT="35780" marB="3578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DBCD"/>
                    </a:solidFill>
                  </a:tcPr>
                </a:tc>
              </a:tr>
            </a:tbl>
          </a:graphicData>
        </a:graphic>
      </p:graphicFrame>
      <p:sp>
        <p:nvSpPr>
          <p:cNvPr id="143402" name="Rectangle 2"/>
          <p:cNvSpPr>
            <a:spLocks/>
          </p:cNvSpPr>
          <p:nvPr/>
        </p:nvSpPr>
        <p:spPr bwMode="auto">
          <a:xfrm>
            <a:off x="5786438" y="6535738"/>
            <a:ext cx="3200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defTabSz="457200"/>
            <a:r>
              <a:rPr lang="en-US" sz="1000">
                <a:latin typeface="Helvetica" pitchFamily="34" charset="0"/>
                <a:cs typeface="Helvetica" pitchFamily="34" charset="0"/>
                <a:sym typeface="Helvetica" pitchFamily="34" charset="0"/>
              </a:rPr>
              <a:t>New England Journal of Medicine, online Nov 23, 2010</a:t>
            </a:r>
          </a:p>
        </p:txBody>
      </p:sp>
    </p:spTree>
    <p:extLst>
      <p:ext uri="{BB962C8B-B14F-4D97-AF65-F5344CB8AC3E}">
        <p14:creationId xmlns:p14="http://schemas.microsoft.com/office/powerpoint/2010/main" val="214901537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
          <p:cNvPicPr>
            <a:picLocks noChangeArrowheads="1"/>
          </p:cNvPicPr>
          <p:nvPr/>
        </p:nvPicPr>
        <p:blipFill>
          <a:blip r:embed="rId3">
            <a:extLst>
              <a:ext uri="{28A0092B-C50C-407E-A947-70E740481C1C}">
                <a14:useLocalDpi xmlns:a14="http://schemas.microsoft.com/office/drawing/2010/main" val="0"/>
              </a:ext>
            </a:extLst>
          </a:blip>
          <a:srcRect l="6477" t="15877" r="10626" b="4178"/>
          <a:stretch>
            <a:fillRect/>
          </a:stretch>
        </p:blipFill>
        <p:spPr bwMode="auto">
          <a:xfrm>
            <a:off x="874713" y="1490663"/>
            <a:ext cx="7313612"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Rectangle 4"/>
          <p:cNvSpPr>
            <a:spLocks/>
          </p:cNvSpPr>
          <p:nvPr/>
        </p:nvSpPr>
        <p:spPr bwMode="auto">
          <a:xfrm>
            <a:off x="1901825" y="2374900"/>
            <a:ext cx="8874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4" bIns="0">
            <a:spAutoFit/>
          </a:bodyPr>
          <a:lstStyle/>
          <a:p>
            <a:pPr marL="26988" defTabSz="457200"/>
            <a:r>
              <a:rPr lang="en-US" sz="1700">
                <a:latin typeface="Calibri" pitchFamily="34" charset="0"/>
                <a:ea typeface="GillSans"/>
                <a:cs typeface="GillSans"/>
              </a:rPr>
              <a:t>P = 0.002</a:t>
            </a:r>
          </a:p>
        </p:txBody>
      </p:sp>
      <p:sp>
        <p:nvSpPr>
          <p:cNvPr id="144390" name="TextBox 5"/>
          <p:cNvSpPr txBox="1">
            <a:spLocks noChangeArrowheads="1"/>
          </p:cNvSpPr>
          <p:nvPr/>
        </p:nvSpPr>
        <p:spPr bwMode="auto">
          <a:xfrm>
            <a:off x="7367588" y="6597650"/>
            <a:ext cx="16335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300">
                <a:latin typeface="Calibri" pitchFamily="34" charset="0"/>
              </a:rPr>
              <a:t>Grant et al, CROI 2011</a:t>
            </a:r>
          </a:p>
        </p:txBody>
      </p:sp>
      <p:sp>
        <p:nvSpPr>
          <p:cNvPr id="2" name="Title 1"/>
          <p:cNvSpPr>
            <a:spLocks noGrp="1"/>
          </p:cNvSpPr>
          <p:nvPr>
            <p:ph type="title"/>
          </p:nvPr>
        </p:nvSpPr>
        <p:spPr/>
        <p:txBody>
          <a:bodyPr>
            <a:normAutofit fontScale="90000"/>
          </a:bodyPr>
          <a:lstStyle/>
          <a:p>
            <a:r>
              <a:rPr lang="en-US" dirty="0" smtClean="0"/>
              <a:t>Efficacy (MITT) 44% (15-63%) Durable Through 144 Weeks (Final Analysis)</a:t>
            </a:r>
            <a:endParaRPr lang="en-GB" dirty="0"/>
          </a:p>
        </p:txBody>
      </p:sp>
    </p:spTree>
    <p:extLst>
      <p:ext uri="{BB962C8B-B14F-4D97-AF65-F5344CB8AC3E}">
        <p14:creationId xmlns:p14="http://schemas.microsoft.com/office/powerpoint/2010/main" val="125325648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3" descr="Grant Interaction Slides.0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Box 2"/>
          <p:cNvSpPr txBox="1">
            <a:spLocks noChangeArrowheads="1"/>
          </p:cNvSpPr>
          <p:nvPr/>
        </p:nvSpPr>
        <p:spPr bwMode="auto">
          <a:xfrm>
            <a:off x="7367588" y="6597650"/>
            <a:ext cx="163353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1300">
                <a:latin typeface="Calibri" pitchFamily="34" charset="0"/>
              </a:rPr>
              <a:t>Grant et al, CROI 2011</a:t>
            </a:r>
          </a:p>
        </p:txBody>
      </p:sp>
    </p:spTree>
    <p:extLst>
      <p:ext uri="{BB962C8B-B14F-4D97-AF65-F5344CB8AC3E}">
        <p14:creationId xmlns:p14="http://schemas.microsoft.com/office/powerpoint/2010/main" val="394155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p:cNvSpPr>
          <p:nvPr/>
        </p:nvSpPr>
        <p:spPr bwMode="auto">
          <a:xfrm>
            <a:off x="5943600" y="6613525"/>
            <a:ext cx="32004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defTabSz="457200"/>
            <a:r>
              <a:rPr lang="en-US" sz="1000">
                <a:latin typeface="Helvetica" pitchFamily="34" charset="0"/>
                <a:cs typeface="Helvetica" pitchFamily="34" charset="0"/>
                <a:sym typeface="Helvetica" pitchFamily="34" charset="0"/>
              </a:rPr>
              <a:t>New England Journal of Medicine, online Nov 23, 2010</a:t>
            </a:r>
          </a:p>
        </p:txBody>
      </p:sp>
      <p:sp>
        <p:nvSpPr>
          <p:cNvPr id="146436" name="Rectangle 3"/>
          <p:cNvSpPr>
            <a:spLocks/>
          </p:cNvSpPr>
          <p:nvPr/>
        </p:nvSpPr>
        <p:spPr bwMode="auto">
          <a:xfrm>
            <a:off x="3278188" y="369888"/>
            <a:ext cx="2698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4" bIns="0" anchor="ctr">
            <a:spAutoFit/>
          </a:bodyPr>
          <a:lstStyle/>
          <a:p>
            <a:pPr marL="26988" defTabSz="457200"/>
            <a:r>
              <a:rPr lang="en-US" sz="3600" b="1">
                <a:solidFill>
                  <a:srgbClr val="FFFFFF"/>
                </a:solidFill>
                <a:latin typeface="Helvetica" pitchFamily="34" charset="0"/>
                <a:ea typeface="Helvetica Neue"/>
                <a:cs typeface="Helvetica Neue"/>
                <a:sym typeface="Helvetica Neue"/>
              </a:rPr>
              <a:t>Drug Levels</a:t>
            </a:r>
          </a:p>
        </p:txBody>
      </p:sp>
      <p:pic>
        <p:nvPicPr>
          <p:cNvPr id="146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1858963"/>
            <a:ext cx="4843462"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Rectangle 3"/>
          <p:cNvSpPr>
            <a:spLocks/>
          </p:cNvSpPr>
          <p:nvPr/>
        </p:nvSpPr>
        <p:spPr bwMode="auto">
          <a:xfrm>
            <a:off x="319088" y="1960563"/>
            <a:ext cx="3341687"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28574" bIns="0" anchor="ctr"/>
          <a:lstStyle/>
          <a:p>
            <a:pPr marL="268288" indent="-239713" defTabSz="457200">
              <a:spcBef>
                <a:spcPts val="525"/>
              </a:spcBef>
              <a:buClr>
                <a:srgbClr val="00B0F0"/>
              </a:buClr>
              <a:buSzPct val="100000"/>
              <a:buFont typeface="Helvetica Neue"/>
              <a:buChar char="•"/>
            </a:pPr>
            <a:r>
              <a:rPr lang="en-US" sz="2400" dirty="0">
                <a:latin typeface="Helvetica" pitchFamily="34" charset="0"/>
                <a:ea typeface="Helvetica Neue"/>
                <a:cs typeface="Helvetica Neue"/>
                <a:sym typeface="Helvetica Neue"/>
              </a:rPr>
              <a:t>Cases matched to controls by site and time on study</a:t>
            </a:r>
          </a:p>
          <a:p>
            <a:pPr marL="268288" indent="-239713" defTabSz="457200">
              <a:spcBef>
                <a:spcPts val="525"/>
              </a:spcBef>
              <a:buClr>
                <a:srgbClr val="00B0F0"/>
              </a:buClr>
              <a:buSzPct val="100000"/>
              <a:buFont typeface="Helvetica Neue"/>
              <a:buChar char="•"/>
            </a:pPr>
            <a:r>
              <a:rPr lang="en-US" sz="2400" dirty="0">
                <a:latin typeface="Helvetica" pitchFamily="34" charset="0"/>
                <a:ea typeface="Helvetica Neue"/>
                <a:cs typeface="Helvetica Neue"/>
                <a:sym typeface="Helvetica Neue"/>
              </a:rPr>
              <a:t>Drug </a:t>
            </a:r>
            <a:r>
              <a:rPr lang="en-US" sz="2400" dirty="0" smtClean="0">
                <a:latin typeface="Helvetica" pitchFamily="34" charset="0"/>
                <a:ea typeface="Helvetica Neue"/>
                <a:cs typeface="Helvetica Neue"/>
                <a:sym typeface="Helvetica Neue"/>
              </a:rPr>
              <a:t>detection </a:t>
            </a:r>
            <a:r>
              <a:rPr lang="en-US" sz="2400" dirty="0">
                <a:latin typeface="Helvetica" pitchFamily="34" charset="0"/>
                <a:ea typeface="Helvetica Neue"/>
                <a:cs typeface="Helvetica Neue"/>
                <a:sym typeface="Helvetica Neue"/>
              </a:rPr>
              <a:t>Correlated with </a:t>
            </a:r>
            <a:r>
              <a:rPr lang="en-US" sz="2400" dirty="0" err="1">
                <a:latin typeface="Helvetica" pitchFamily="34" charset="0"/>
                <a:ea typeface="Helvetica Neue"/>
                <a:cs typeface="Helvetica Neue"/>
                <a:sym typeface="Helvetica Neue"/>
              </a:rPr>
              <a:t>Seronegative</a:t>
            </a:r>
            <a:r>
              <a:rPr lang="en-US" sz="2400" dirty="0">
                <a:latin typeface="Helvetica" pitchFamily="34" charset="0"/>
                <a:ea typeface="Helvetica Neue"/>
                <a:cs typeface="Helvetica Neue"/>
                <a:sym typeface="Helvetica Neue"/>
              </a:rPr>
              <a:t> Status (OR 12.9, P&lt;0.001)</a:t>
            </a:r>
          </a:p>
          <a:p>
            <a:pPr marL="588963" lvl="1" indent="-239713" defTabSz="457200">
              <a:spcBef>
                <a:spcPts val="525"/>
              </a:spcBef>
              <a:buClr>
                <a:srgbClr val="00B0F0"/>
              </a:buClr>
              <a:buSzPct val="100000"/>
              <a:buFont typeface="Helvetica Neue"/>
              <a:buChar char="•"/>
            </a:pPr>
            <a:r>
              <a:rPr lang="en-US" sz="2400" dirty="0">
                <a:latin typeface="Helvetica" pitchFamily="34" charset="0"/>
                <a:ea typeface="Helvetica Neue"/>
                <a:cs typeface="Helvetica Neue"/>
                <a:sym typeface="Helvetica Neue"/>
              </a:rPr>
              <a:t>92% reduction in HIV risk</a:t>
            </a:r>
          </a:p>
          <a:p>
            <a:pPr marL="588963" lvl="1" indent="-239713" defTabSz="457200">
              <a:spcBef>
                <a:spcPts val="525"/>
              </a:spcBef>
              <a:buClr>
                <a:srgbClr val="00B0F0"/>
              </a:buClr>
              <a:buSzPct val="100000"/>
              <a:buFont typeface="Helvetica Neue"/>
              <a:buChar char="•"/>
            </a:pPr>
            <a:r>
              <a:rPr lang="en-US" sz="2400" dirty="0">
                <a:latin typeface="Helvetica" pitchFamily="34" charset="0"/>
                <a:ea typeface="Helvetica Neue"/>
                <a:cs typeface="Helvetica Neue"/>
                <a:sym typeface="Helvetica Neue"/>
              </a:rPr>
              <a:t>95% if controlled for Unprotected </a:t>
            </a:r>
            <a:r>
              <a:rPr lang="en-US" sz="2400" dirty="0" smtClean="0">
                <a:latin typeface="Helvetica" pitchFamily="34" charset="0"/>
                <a:ea typeface="Helvetica Neue"/>
                <a:cs typeface="Helvetica Neue"/>
                <a:sym typeface="Helvetica Neue"/>
              </a:rPr>
              <a:t>RAI</a:t>
            </a:r>
            <a:endParaRPr lang="en-US" sz="2400" dirty="0">
              <a:latin typeface="Helvetica" pitchFamily="34" charset="0"/>
              <a:ea typeface="Helvetica Neue"/>
              <a:cs typeface="Helvetica Neue"/>
              <a:sym typeface="Helvetica Neue"/>
            </a:endParaRPr>
          </a:p>
        </p:txBody>
      </p:sp>
      <p:sp>
        <p:nvSpPr>
          <p:cNvPr id="2" name="Title 1"/>
          <p:cNvSpPr>
            <a:spLocks noGrp="1"/>
          </p:cNvSpPr>
          <p:nvPr>
            <p:ph type="title"/>
          </p:nvPr>
        </p:nvSpPr>
        <p:spPr/>
        <p:txBody>
          <a:bodyPr/>
          <a:lstStyle/>
          <a:p>
            <a:r>
              <a:rPr lang="en-US" dirty="0" smtClean="0"/>
              <a:t>Drug levels</a:t>
            </a:r>
            <a:endParaRPr lang="en-GB" dirty="0"/>
          </a:p>
        </p:txBody>
      </p:sp>
    </p:spTree>
    <p:extLst>
      <p:ext uri="{BB962C8B-B14F-4D97-AF65-F5344CB8AC3E}">
        <p14:creationId xmlns:p14="http://schemas.microsoft.com/office/powerpoint/2010/main" val="83557709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mtClean="0"/>
              <a:t>FEMPREP</a:t>
            </a:r>
          </a:p>
        </p:txBody>
      </p:sp>
      <p:sp>
        <p:nvSpPr>
          <p:cNvPr id="64515" name="Rectangle 3"/>
          <p:cNvSpPr>
            <a:spLocks noGrp="1" noChangeArrowheads="1"/>
          </p:cNvSpPr>
          <p:nvPr>
            <p:ph type="body" idx="1"/>
          </p:nvPr>
        </p:nvSpPr>
        <p:spPr>
          <a:xfrm>
            <a:off x="457200" y="1600200"/>
            <a:ext cx="8229600" cy="2289175"/>
          </a:xfrm>
        </p:spPr>
        <p:txBody>
          <a:bodyPr>
            <a:normAutofit fontScale="92500" lnSpcReduction="10000"/>
          </a:bodyPr>
          <a:lstStyle/>
          <a:p>
            <a:r>
              <a:rPr lang="en-US" smtClean="0"/>
              <a:t>Study of oral Truvada in HIV-negative women in Kenya, Tanzania &amp; South Africa</a:t>
            </a:r>
          </a:p>
          <a:p>
            <a:r>
              <a:rPr lang="en-US" smtClean="0"/>
              <a:t>Terminated early (2000 of planned 4000 recruited)</a:t>
            </a:r>
          </a:p>
          <a:p>
            <a:pPr lvl="1"/>
            <a:r>
              <a:rPr lang="en-US" smtClean="0">
                <a:ea typeface="ＭＳ Ｐゴシック" pitchFamily="34" charset="-128"/>
              </a:rPr>
              <a:t>28 new HIV infections in each arm</a:t>
            </a:r>
          </a:p>
          <a:p>
            <a:pPr lvl="1"/>
            <a:endParaRPr lang="en-GB" smtClean="0">
              <a:ea typeface="ＭＳ Ｐゴシック" pitchFamily="34" charset="-128"/>
            </a:endParaRPr>
          </a:p>
        </p:txBody>
      </p:sp>
    </p:spTree>
    <p:extLst>
      <p:ext uri="{BB962C8B-B14F-4D97-AF65-F5344CB8AC3E}">
        <p14:creationId xmlns:p14="http://schemas.microsoft.com/office/powerpoint/2010/main" val="520404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smtClean="0"/>
              <a:t>FEMPREP</a:t>
            </a:r>
          </a:p>
        </p:txBody>
      </p:sp>
      <p:sp>
        <p:nvSpPr>
          <p:cNvPr id="65539" name="Rectangle 3"/>
          <p:cNvSpPr>
            <a:spLocks noGrp="1" noChangeArrowheads="1"/>
          </p:cNvSpPr>
          <p:nvPr>
            <p:ph type="body" idx="1"/>
          </p:nvPr>
        </p:nvSpPr>
        <p:spPr>
          <a:xfrm>
            <a:off x="457200" y="1600200"/>
            <a:ext cx="8229600" cy="2289175"/>
          </a:xfrm>
        </p:spPr>
        <p:txBody>
          <a:bodyPr>
            <a:normAutofit fontScale="92500" lnSpcReduction="10000"/>
          </a:bodyPr>
          <a:lstStyle/>
          <a:p>
            <a:r>
              <a:rPr lang="en-US" smtClean="0"/>
              <a:t>Study of oral Truvada in HIV-negative women in Kenya, Tanzania &amp; South Africa</a:t>
            </a:r>
          </a:p>
          <a:p>
            <a:r>
              <a:rPr lang="en-US" smtClean="0"/>
              <a:t>Terminated early (2000 of planned 4000 recruited)</a:t>
            </a:r>
          </a:p>
          <a:p>
            <a:pPr lvl="1"/>
            <a:r>
              <a:rPr lang="en-US" smtClean="0">
                <a:ea typeface="ＭＳ Ｐゴシック" pitchFamily="34" charset="-128"/>
              </a:rPr>
              <a:t>28 new HIV infections in each arm</a:t>
            </a:r>
          </a:p>
          <a:p>
            <a:pPr lvl="1"/>
            <a:endParaRPr lang="en-GB" smtClean="0">
              <a:ea typeface="ＭＳ Ｐゴシック" pitchFamily="34" charset="-128"/>
            </a:endParaRPr>
          </a:p>
        </p:txBody>
      </p:sp>
      <p:sp>
        <p:nvSpPr>
          <p:cNvPr id="4" name="Rounded Rectangle 3"/>
          <p:cNvSpPr/>
          <p:nvPr/>
        </p:nvSpPr>
        <p:spPr>
          <a:xfrm>
            <a:off x="2627313" y="4077865"/>
            <a:ext cx="3673475" cy="230346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CDC has cautioned women AGAINST using </a:t>
            </a:r>
            <a:r>
              <a:rPr lang="en-US" sz="2800" b="1" dirty="0" err="1"/>
              <a:t>PrEP</a:t>
            </a:r>
            <a:endParaRPr lang="en-GB" sz="2800" b="1" dirty="0"/>
          </a:p>
        </p:txBody>
      </p:sp>
    </p:spTree>
    <p:extLst>
      <p:ext uri="{BB962C8B-B14F-4D97-AF65-F5344CB8AC3E}">
        <p14:creationId xmlns:p14="http://schemas.microsoft.com/office/powerpoint/2010/main" val="841601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57912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Line 4"/>
          <p:cNvSpPr>
            <a:spLocks noChangeShapeType="1"/>
          </p:cNvSpPr>
          <p:nvPr/>
        </p:nvSpPr>
        <p:spPr bwMode="auto">
          <a:xfrm flipV="1">
            <a:off x="5562600" y="2514600"/>
            <a:ext cx="1905000" cy="144780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15716" name="Text Box 5"/>
          <p:cNvSpPr txBox="1">
            <a:spLocks noChangeArrowheads="1"/>
          </p:cNvSpPr>
          <p:nvPr/>
        </p:nvSpPr>
        <p:spPr bwMode="auto">
          <a:xfrm>
            <a:off x="7543800" y="4343400"/>
            <a:ext cx="182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t>Jinja,</a:t>
            </a:r>
          </a:p>
          <a:p>
            <a:pPr eaLnBrk="0" hangingPunct="0"/>
            <a:r>
              <a:rPr lang="en-US"/>
              <a:t>Kabwohe,</a:t>
            </a:r>
          </a:p>
          <a:p>
            <a:pPr eaLnBrk="0" hangingPunct="0"/>
            <a:r>
              <a:rPr lang="en-US"/>
              <a:t>Kampala,</a:t>
            </a:r>
          </a:p>
          <a:p>
            <a:pPr eaLnBrk="0" hangingPunct="0"/>
            <a:r>
              <a:rPr lang="en-US"/>
              <a:t>Mbale,</a:t>
            </a:r>
          </a:p>
          <a:p>
            <a:pPr eaLnBrk="0" hangingPunct="0"/>
            <a:r>
              <a:rPr lang="en-US"/>
              <a:t>Tororo,</a:t>
            </a:r>
          </a:p>
          <a:p>
            <a:pPr eaLnBrk="0" hangingPunct="0"/>
            <a:r>
              <a:rPr lang="en-US" b="1"/>
              <a:t>Uganda</a:t>
            </a:r>
            <a:endParaRPr lang="en-US" b="1">
              <a:solidFill>
                <a:srgbClr val="FFFF00"/>
              </a:solidFill>
              <a:latin typeface="Arial Narrow" pitchFamily="34" charset="0"/>
            </a:endParaRPr>
          </a:p>
        </p:txBody>
      </p:sp>
      <p:sp>
        <p:nvSpPr>
          <p:cNvPr id="115717" name="Line 8"/>
          <p:cNvSpPr>
            <a:spLocks noChangeShapeType="1"/>
          </p:cNvSpPr>
          <p:nvPr/>
        </p:nvSpPr>
        <p:spPr bwMode="auto">
          <a:xfrm>
            <a:off x="5410200" y="4419600"/>
            <a:ext cx="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115718" name="Line 10"/>
          <p:cNvSpPr>
            <a:spLocks noChangeShapeType="1"/>
          </p:cNvSpPr>
          <p:nvPr/>
        </p:nvSpPr>
        <p:spPr bwMode="auto">
          <a:xfrm>
            <a:off x="5181600" y="3962400"/>
            <a:ext cx="2286000" cy="914400"/>
          </a:xfrm>
          <a:prstGeom prst="line">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15719" name="Text Box 11"/>
          <p:cNvSpPr txBox="1">
            <a:spLocks noChangeArrowheads="1"/>
          </p:cNvSpPr>
          <p:nvPr/>
        </p:nvSpPr>
        <p:spPr bwMode="auto">
          <a:xfrm>
            <a:off x="7543800" y="1658938"/>
            <a:ext cx="1828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t>Eldoret,</a:t>
            </a:r>
          </a:p>
          <a:p>
            <a:pPr eaLnBrk="0" hangingPunct="0"/>
            <a:r>
              <a:rPr lang="en-US"/>
              <a:t>Kisumu,</a:t>
            </a:r>
          </a:p>
          <a:p>
            <a:pPr eaLnBrk="0" hangingPunct="0"/>
            <a:r>
              <a:rPr lang="en-US"/>
              <a:t>Nairobi,</a:t>
            </a:r>
          </a:p>
          <a:p>
            <a:pPr eaLnBrk="0" hangingPunct="0"/>
            <a:r>
              <a:rPr lang="en-US"/>
              <a:t>Thika,</a:t>
            </a:r>
          </a:p>
          <a:p>
            <a:pPr eaLnBrk="0" hangingPunct="0"/>
            <a:r>
              <a:rPr lang="en-US" b="1"/>
              <a:t>Kenya</a:t>
            </a:r>
            <a:endParaRPr lang="en-US" b="1">
              <a:solidFill>
                <a:srgbClr val="FFFF00"/>
              </a:solidFill>
              <a:latin typeface="Arial Narrow" pitchFamily="34" charset="0"/>
            </a:endParaRPr>
          </a:p>
        </p:txBody>
      </p:sp>
      <p:sp>
        <p:nvSpPr>
          <p:cNvPr id="115720" name="Rectangle 13"/>
          <p:cNvSpPr>
            <a:spLocks noGrp="1" noChangeArrowheads="1"/>
          </p:cNvSpPr>
          <p:nvPr>
            <p:ph type="title" idx="4294967295"/>
          </p:nvPr>
        </p:nvSpPr>
        <p:spPr>
          <a:xfrm>
            <a:off x="457200" y="76200"/>
            <a:ext cx="8229600" cy="868363"/>
          </a:xfrm>
        </p:spPr>
        <p:txBody>
          <a:bodyPr/>
          <a:lstStyle/>
          <a:p>
            <a:pPr eaLnBrk="1" hangingPunct="1"/>
            <a:r>
              <a:rPr lang="en-US" sz="4000" dirty="0"/>
              <a:t>Partners </a:t>
            </a:r>
            <a:r>
              <a:rPr lang="en-US" sz="4000" dirty="0" err="1"/>
              <a:t>PrEP</a:t>
            </a:r>
            <a:r>
              <a:rPr lang="en-US" sz="4000" dirty="0"/>
              <a:t> Study: Sites</a:t>
            </a:r>
          </a:p>
        </p:txBody>
      </p:sp>
      <p:sp>
        <p:nvSpPr>
          <p:cNvPr id="5129" name="Rectangle 5"/>
          <p:cNvSpPr>
            <a:spLocks noChangeArrowheads="1"/>
          </p:cNvSpPr>
          <p:nvPr/>
        </p:nvSpPr>
        <p:spPr bwMode="auto">
          <a:xfrm flipV="1">
            <a:off x="0" y="914400"/>
            <a:ext cx="9144000" cy="76200"/>
          </a:xfrm>
          <a:prstGeom prst="rect">
            <a:avLst/>
          </a:prstGeom>
          <a:solidFill>
            <a:schemeClr val="accent1"/>
          </a:solidFill>
          <a:ln w="12700">
            <a:noFill/>
            <a:miter lim="800000"/>
            <a:headEnd/>
            <a:tailEnd/>
          </a:ln>
          <a:effectLst>
            <a:outerShdw dist="45791" dir="3378596" algn="ctr" rotWithShape="0">
              <a:srgbClr val="3F000B"/>
            </a:outerShdw>
          </a:effectLst>
        </p:spPr>
        <p:txBody>
          <a:bodyPr rot="10800000" wrap="none" anchor="ctr"/>
          <a:lstStyle/>
          <a:p>
            <a:pPr eaLnBrk="0" hangingPunct="0">
              <a:defRPr/>
            </a:pPr>
            <a:endParaRPr lang="en-US" sz="2000">
              <a:latin typeface="Arial" charset="0"/>
            </a:endParaRPr>
          </a:p>
        </p:txBody>
      </p:sp>
      <p:pic>
        <p:nvPicPr>
          <p:cNvPr id="11572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8688"/>
            <a:ext cx="9144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46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GB" dirty="0" smtClean="0"/>
              <a:t>Determinants of risky sexual behaviour</a:t>
            </a:r>
            <a:endParaRPr lang="en-US" dirty="0" smtClean="0"/>
          </a:p>
        </p:txBody>
      </p:sp>
      <p:sp>
        <p:nvSpPr>
          <p:cNvPr id="2" name="Content Placeholder 1"/>
          <p:cNvSpPr>
            <a:spLocks noGrp="1"/>
          </p:cNvSpPr>
          <p:nvPr>
            <p:ph idx="1"/>
          </p:nvPr>
        </p:nvSpPr>
        <p:spPr/>
        <p:txBody>
          <a:bodyPr>
            <a:normAutofit/>
          </a:bodyPr>
          <a:lstStyle/>
          <a:p>
            <a:pPr marL="895350" lvl="1" indent="-438150" defTabSz="762000">
              <a:spcAft>
                <a:spcPct val="50000"/>
              </a:spcAft>
              <a:tabLst>
                <a:tab pos="171450" algn="l"/>
              </a:tabLst>
            </a:pPr>
            <a:r>
              <a:rPr lang="en-GB" b="1" dirty="0" smtClean="0">
                <a:ea typeface="Arial" pitchFamily="34" charset="0"/>
              </a:rPr>
              <a:t>Individual factors</a:t>
            </a:r>
          </a:p>
          <a:p>
            <a:pPr marL="1295400" lvl="2" indent="-438150" defTabSz="762000">
              <a:spcAft>
                <a:spcPct val="50000"/>
              </a:spcAft>
              <a:tabLst>
                <a:tab pos="171450" algn="l"/>
              </a:tabLst>
            </a:pPr>
            <a:r>
              <a:rPr lang="en-GB" dirty="0" smtClean="0">
                <a:ea typeface="Arial" pitchFamily="34" charset="0"/>
              </a:rPr>
              <a:t>Low self-esteem, lack of skills, lack of knowledge </a:t>
            </a:r>
          </a:p>
          <a:p>
            <a:pPr marL="895350" lvl="1" indent="-438150" defTabSz="762000">
              <a:spcAft>
                <a:spcPct val="50000"/>
              </a:spcAft>
              <a:tabLst>
                <a:tab pos="171450" algn="l"/>
              </a:tabLst>
            </a:pPr>
            <a:r>
              <a:rPr lang="en-GB" b="1" dirty="0" smtClean="0">
                <a:ea typeface="Arial" pitchFamily="34" charset="0"/>
              </a:rPr>
              <a:t>External influences</a:t>
            </a:r>
          </a:p>
          <a:p>
            <a:pPr marL="1295400" lvl="2" indent="-438150" defTabSz="762000">
              <a:spcAft>
                <a:spcPct val="50000"/>
              </a:spcAft>
              <a:tabLst>
                <a:tab pos="171450" algn="l"/>
              </a:tabLst>
            </a:pPr>
            <a:r>
              <a:rPr lang="en-GB" dirty="0">
                <a:ea typeface="Arial" pitchFamily="34" charset="0"/>
              </a:rPr>
              <a:t>P</a:t>
            </a:r>
            <a:r>
              <a:rPr lang="en-GB" dirty="0" smtClean="0">
                <a:ea typeface="Arial" pitchFamily="34" charset="0"/>
              </a:rPr>
              <a:t>eer pressure/attitudes &amp; prejudices of society</a:t>
            </a:r>
          </a:p>
          <a:p>
            <a:pPr marL="895350" lvl="1" indent="-438150" defTabSz="762000">
              <a:spcAft>
                <a:spcPct val="50000"/>
              </a:spcAft>
              <a:tabLst>
                <a:tab pos="171450" algn="l"/>
              </a:tabLst>
            </a:pPr>
            <a:r>
              <a:rPr lang="en-GB" b="1" dirty="0" smtClean="0">
                <a:ea typeface="Arial" pitchFamily="34" charset="0"/>
              </a:rPr>
              <a:t>Service provision </a:t>
            </a:r>
          </a:p>
          <a:p>
            <a:pPr marL="1295400" lvl="2" indent="-438150" defTabSz="762000">
              <a:spcAft>
                <a:spcPct val="50000"/>
              </a:spcAft>
              <a:tabLst>
                <a:tab pos="171450" algn="l"/>
              </a:tabLst>
            </a:pPr>
            <a:r>
              <a:rPr lang="en-GB" dirty="0">
                <a:ea typeface="Arial" pitchFamily="34" charset="0"/>
              </a:rPr>
              <a:t>A</a:t>
            </a:r>
            <a:r>
              <a:rPr lang="en-GB" dirty="0" smtClean="0">
                <a:ea typeface="Arial" pitchFamily="34" charset="0"/>
              </a:rPr>
              <a:t>ccessibility of sexual health services, resources (condoms)</a:t>
            </a:r>
          </a:p>
          <a:p>
            <a:endParaRPr lang="en-GB" dirty="0"/>
          </a:p>
        </p:txBody>
      </p:sp>
      <p:sp>
        <p:nvSpPr>
          <p:cNvPr id="33796" name="Text Box 4"/>
          <p:cNvSpPr txBox="1">
            <a:spLocks noChangeArrowheads="1"/>
          </p:cNvSpPr>
          <p:nvPr/>
        </p:nvSpPr>
        <p:spPr bwMode="auto">
          <a:xfrm>
            <a:off x="6011863" y="6518275"/>
            <a:ext cx="2881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en-GB"/>
              <a:t>www.nice.org.uk/PHI003</a:t>
            </a:r>
            <a:endParaRPr lang="en-US"/>
          </a:p>
        </p:txBody>
      </p:sp>
    </p:spTree>
    <p:extLst>
      <p:ext uri="{BB962C8B-B14F-4D97-AF65-F5344CB8AC3E}">
        <p14:creationId xmlns:p14="http://schemas.microsoft.com/office/powerpoint/2010/main" val="1822429405"/>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7" name="Group 3"/>
          <p:cNvGrpSpPr>
            <a:grpSpLocks/>
          </p:cNvGrpSpPr>
          <p:nvPr/>
        </p:nvGrpSpPr>
        <p:grpSpPr bwMode="auto">
          <a:xfrm>
            <a:off x="671513" y="1551870"/>
            <a:ext cx="8004943" cy="4907668"/>
            <a:chOff x="671" y="968"/>
            <a:chExt cx="4993" cy="3303"/>
          </a:xfrm>
        </p:grpSpPr>
        <p:sp>
          <p:nvSpPr>
            <p:cNvPr id="113668" name="Text Box 4"/>
            <p:cNvSpPr txBox="1">
              <a:spLocks noChangeArrowheads="1"/>
            </p:cNvSpPr>
            <p:nvPr/>
          </p:nvSpPr>
          <p:spPr bwMode="auto">
            <a:xfrm>
              <a:off x="1268" y="968"/>
              <a:ext cx="3388" cy="5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sz="2400" b="1" dirty="0"/>
                <a:t> </a:t>
              </a:r>
              <a:r>
                <a:rPr lang="en-US" sz="3000" b="1" dirty="0"/>
                <a:t>4758</a:t>
              </a:r>
              <a:r>
                <a:rPr lang="en-US" sz="2400" b="1" dirty="0"/>
                <a:t> HIV </a:t>
              </a:r>
              <a:r>
                <a:rPr lang="en-US" sz="2400" b="1" dirty="0" err="1"/>
                <a:t>serodiscordant</a:t>
              </a:r>
              <a:r>
                <a:rPr lang="en-US" sz="2400" b="1" dirty="0"/>
                <a:t> couples </a:t>
              </a:r>
            </a:p>
            <a:p>
              <a:pPr algn="ctr" eaLnBrk="0" hangingPunct="0"/>
              <a:r>
                <a:rPr lang="en-US" b="1" dirty="0"/>
                <a:t>(HIV+ partner not yet medically eligible for ART)</a:t>
              </a:r>
            </a:p>
          </p:txBody>
        </p:sp>
        <p:sp>
          <p:nvSpPr>
            <p:cNvPr id="113669" name="Text Box 5"/>
            <p:cNvSpPr txBox="1">
              <a:spLocks noChangeArrowheads="1"/>
            </p:cNvSpPr>
            <p:nvPr/>
          </p:nvSpPr>
          <p:spPr bwMode="auto">
            <a:xfrm>
              <a:off x="671" y="2640"/>
              <a:ext cx="1199" cy="2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sz="2000"/>
                <a:t>TDF once </a:t>
              </a:r>
              <a:r>
                <a:rPr lang="en-US" sz="2000" b="1">
                  <a:solidFill>
                    <a:srgbClr val="990033"/>
                  </a:solidFill>
                </a:rPr>
                <a:t>daily</a:t>
              </a:r>
            </a:p>
          </p:txBody>
        </p:sp>
        <p:sp>
          <p:nvSpPr>
            <p:cNvPr id="113670" name="Text Box 6"/>
            <p:cNvSpPr txBox="1">
              <a:spLocks noChangeArrowheads="1"/>
            </p:cNvSpPr>
            <p:nvPr/>
          </p:nvSpPr>
          <p:spPr bwMode="auto">
            <a:xfrm>
              <a:off x="4080" y="2640"/>
              <a:ext cx="1584" cy="2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sz="2000"/>
                <a:t>Placebo once </a:t>
              </a:r>
              <a:r>
                <a:rPr lang="en-US" sz="2000" b="1">
                  <a:solidFill>
                    <a:srgbClr val="990033"/>
                  </a:solidFill>
                </a:rPr>
                <a:t>daily</a:t>
              </a:r>
            </a:p>
          </p:txBody>
        </p:sp>
        <p:sp>
          <p:nvSpPr>
            <p:cNvPr id="113671" name="Text Box 7"/>
            <p:cNvSpPr txBox="1">
              <a:spLocks noChangeArrowheads="1"/>
            </p:cNvSpPr>
            <p:nvPr/>
          </p:nvSpPr>
          <p:spPr bwMode="auto">
            <a:xfrm>
              <a:off x="720" y="1824"/>
              <a:ext cx="4320" cy="52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sz="2400" b="1"/>
                <a:t>Randomize HIV- partners </a:t>
              </a:r>
            </a:p>
            <a:p>
              <a:pPr algn="ctr" eaLnBrk="0" hangingPunct="0"/>
              <a:r>
                <a:rPr lang="en-US" sz="2400" b="1"/>
                <a:t>(normal liver, renal, hematologic function)</a:t>
              </a:r>
            </a:p>
          </p:txBody>
        </p:sp>
        <p:sp>
          <p:nvSpPr>
            <p:cNvPr id="113672" name="Line 8"/>
            <p:cNvSpPr>
              <a:spLocks noChangeShapeType="1"/>
            </p:cNvSpPr>
            <p:nvPr/>
          </p:nvSpPr>
          <p:spPr bwMode="auto">
            <a:xfrm>
              <a:off x="2880" y="1584"/>
              <a:ext cx="0" cy="197"/>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3673" name="Line 9"/>
            <p:cNvSpPr>
              <a:spLocks noChangeShapeType="1"/>
            </p:cNvSpPr>
            <p:nvPr/>
          </p:nvSpPr>
          <p:spPr bwMode="auto">
            <a:xfrm flipH="1">
              <a:off x="1392" y="2400"/>
              <a:ext cx="240" cy="172"/>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3674" name="Line 10"/>
            <p:cNvSpPr>
              <a:spLocks noChangeShapeType="1"/>
            </p:cNvSpPr>
            <p:nvPr/>
          </p:nvSpPr>
          <p:spPr bwMode="auto">
            <a:xfrm>
              <a:off x="4368" y="2400"/>
              <a:ext cx="144" cy="192"/>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3675" name="Text Box 11"/>
            <p:cNvSpPr txBox="1">
              <a:spLocks noChangeArrowheads="1"/>
            </p:cNvSpPr>
            <p:nvPr/>
          </p:nvSpPr>
          <p:spPr bwMode="auto">
            <a:xfrm>
              <a:off x="720" y="3744"/>
              <a:ext cx="4464" cy="52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sz="2400" b="1"/>
                <a:t>1° endpoint: HIV infection in HIV- partner</a:t>
              </a:r>
            </a:p>
            <a:p>
              <a:pPr algn="ctr" eaLnBrk="0" hangingPunct="0"/>
              <a:r>
                <a:rPr lang="en-US" sz="2400" b="1"/>
                <a:t>Co- 1° endpoint: Safety</a:t>
              </a:r>
            </a:p>
          </p:txBody>
        </p:sp>
        <p:sp>
          <p:nvSpPr>
            <p:cNvPr id="113676" name="Line 12"/>
            <p:cNvSpPr>
              <a:spLocks noChangeShapeType="1"/>
            </p:cNvSpPr>
            <p:nvPr/>
          </p:nvSpPr>
          <p:spPr bwMode="auto">
            <a:xfrm>
              <a:off x="2880" y="2976"/>
              <a:ext cx="0" cy="288"/>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3677" name="Text Box 13"/>
            <p:cNvSpPr txBox="1">
              <a:spLocks noChangeArrowheads="1"/>
            </p:cNvSpPr>
            <p:nvPr/>
          </p:nvSpPr>
          <p:spPr bwMode="auto">
            <a:xfrm>
              <a:off x="1488" y="3360"/>
              <a:ext cx="2736" cy="2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lang="en-US" sz="2000"/>
                <a:t>Follow </a:t>
              </a:r>
              <a:r>
                <a:rPr lang="en-US" sz="2000" b="1">
                  <a:solidFill>
                    <a:srgbClr val="990033"/>
                  </a:solidFill>
                </a:rPr>
                <a:t>monthly</a:t>
              </a:r>
              <a:r>
                <a:rPr lang="en-US" sz="2000"/>
                <a:t> for up to 36 months</a:t>
              </a:r>
            </a:p>
          </p:txBody>
        </p:sp>
        <p:sp>
          <p:nvSpPr>
            <p:cNvPr id="113678" name="Line 14"/>
            <p:cNvSpPr>
              <a:spLocks noChangeShapeType="1"/>
            </p:cNvSpPr>
            <p:nvPr/>
          </p:nvSpPr>
          <p:spPr bwMode="auto">
            <a:xfrm>
              <a:off x="2880" y="2400"/>
              <a:ext cx="0" cy="192"/>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3679" name="Text Box 15"/>
            <p:cNvSpPr txBox="1">
              <a:spLocks noChangeArrowheads="1"/>
            </p:cNvSpPr>
            <p:nvPr/>
          </p:nvSpPr>
          <p:spPr bwMode="auto">
            <a:xfrm>
              <a:off x="2256" y="2640"/>
              <a:ext cx="1632" cy="262"/>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pPr>
              <a:r>
                <a:rPr lang="en-US" sz="2000"/>
                <a:t>FTC/TDF once </a:t>
              </a:r>
              <a:r>
                <a:rPr lang="en-US" sz="2000" b="1">
                  <a:solidFill>
                    <a:srgbClr val="990033"/>
                  </a:solidFill>
                </a:rPr>
                <a:t>daily</a:t>
              </a:r>
            </a:p>
          </p:txBody>
        </p:sp>
      </p:grpSp>
      <p:sp>
        <p:nvSpPr>
          <p:cNvPr id="113680" name="Text Box 17"/>
          <p:cNvSpPr txBox="1">
            <a:spLocks noChangeArrowheads="1"/>
          </p:cNvSpPr>
          <p:nvPr/>
        </p:nvSpPr>
        <p:spPr bwMode="auto">
          <a:xfrm>
            <a:off x="4724400" y="44958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13681" name="Text Box 18"/>
          <p:cNvSpPr txBox="1">
            <a:spLocks noChangeArrowheads="1"/>
          </p:cNvSpPr>
          <p:nvPr/>
        </p:nvSpPr>
        <p:spPr bwMode="auto">
          <a:xfrm>
            <a:off x="1066800" y="4357688"/>
            <a:ext cx="670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b="1" i="1" u="sng"/>
              <a:t>All receiving comprehensive</a:t>
            </a:r>
            <a:r>
              <a:rPr lang="en-US" b="1" i="1"/>
              <a:t>       </a:t>
            </a:r>
            <a:r>
              <a:rPr lang="en-US" b="1" i="1" u="sng"/>
              <a:t>HIV prevention services</a:t>
            </a:r>
            <a:endParaRPr lang="en-US" b="1" i="1"/>
          </a:p>
        </p:txBody>
      </p:sp>
      <p:pic>
        <p:nvPicPr>
          <p:cNvPr id="11368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16632"/>
            <a:ext cx="9144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Partners </a:t>
            </a:r>
            <a:r>
              <a:rPr lang="en-US" dirty="0" err="1" smtClean="0"/>
              <a:t>PrEP</a:t>
            </a:r>
            <a:r>
              <a:rPr lang="en-US" dirty="0" smtClean="0"/>
              <a:t> Study</a:t>
            </a:r>
            <a:endParaRPr lang="en-GB" dirty="0"/>
          </a:p>
        </p:txBody>
      </p:sp>
    </p:spTree>
    <p:extLst>
      <p:ext uri="{BB962C8B-B14F-4D97-AF65-F5344CB8AC3E}">
        <p14:creationId xmlns:p14="http://schemas.microsoft.com/office/powerpoint/2010/main" val="42982321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457200" y="-152400"/>
            <a:ext cx="8229600" cy="914400"/>
          </a:xfrm>
        </p:spPr>
        <p:txBody>
          <a:bodyPr/>
          <a:lstStyle/>
          <a:p>
            <a:pPr eaLnBrk="1" hangingPunct="1"/>
            <a:r>
              <a:rPr lang="en-US" sz="4000">
                <a:solidFill>
                  <a:schemeClr val="accent2"/>
                </a:solidFill>
              </a:rPr>
              <a:t>Population characteristics</a:t>
            </a:r>
          </a:p>
        </p:txBody>
      </p:sp>
      <p:sp>
        <p:nvSpPr>
          <p:cNvPr id="11267" name="Rectangle 5"/>
          <p:cNvSpPr>
            <a:spLocks noChangeArrowheads="1"/>
          </p:cNvSpPr>
          <p:nvPr/>
        </p:nvSpPr>
        <p:spPr bwMode="auto">
          <a:xfrm flipV="1">
            <a:off x="0" y="685800"/>
            <a:ext cx="9144000" cy="76200"/>
          </a:xfrm>
          <a:prstGeom prst="rect">
            <a:avLst/>
          </a:prstGeom>
          <a:solidFill>
            <a:schemeClr val="accent1"/>
          </a:solidFill>
          <a:ln w="12700">
            <a:noFill/>
            <a:miter lim="800000"/>
            <a:headEnd/>
            <a:tailEnd/>
          </a:ln>
          <a:effectLst>
            <a:outerShdw dist="45791" dir="3378596" algn="ctr" rotWithShape="0">
              <a:srgbClr val="3F000B"/>
            </a:outerShdw>
          </a:effectLst>
        </p:spPr>
        <p:txBody>
          <a:bodyPr rot="10800000" wrap="none" anchor="ctr"/>
          <a:lstStyle/>
          <a:p>
            <a:pPr eaLnBrk="0" hangingPunct="0">
              <a:defRPr/>
            </a:pPr>
            <a:endParaRPr lang="en-US" sz="2000">
              <a:latin typeface="Arial" charset="0"/>
            </a:endParaRPr>
          </a:p>
        </p:txBody>
      </p:sp>
      <p:pic>
        <p:nvPicPr>
          <p:cNvPr id="1198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8688"/>
            <a:ext cx="9144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1066800"/>
            <a:ext cx="8229600" cy="4572000"/>
          </a:xfrm>
          <a:prstGeom prst="rect">
            <a:avLst/>
          </a:prstGeom>
          <a:noFill/>
          <a:ln w="9525">
            <a:noFill/>
            <a:miter lim="800000"/>
            <a:headEnd/>
            <a:tailEnd/>
          </a:ln>
          <a:effectLst/>
        </p:spPr>
        <p:txBody>
          <a:bodyPr/>
          <a:lstStyle/>
          <a:p>
            <a:pPr marL="342900" indent="-342900">
              <a:spcBef>
                <a:spcPct val="20000"/>
              </a:spcBef>
              <a:defRPr/>
            </a:pPr>
            <a:endParaRPr lang="en-US" sz="1000" kern="0" dirty="0">
              <a:latin typeface="+mn-lt"/>
            </a:endParaRPr>
          </a:p>
          <a:p>
            <a:pPr marL="342900" indent="-342900">
              <a:spcBef>
                <a:spcPct val="20000"/>
              </a:spcBef>
              <a:defRPr/>
            </a:pPr>
            <a:endParaRPr lang="en-US" sz="1000" kern="0" dirty="0">
              <a:latin typeface="+mn-lt"/>
            </a:endParaRPr>
          </a:p>
        </p:txBody>
      </p:sp>
      <p:graphicFrame>
        <p:nvGraphicFramePr>
          <p:cNvPr id="119877" name="Group 69"/>
          <p:cNvGraphicFramePr>
            <a:graphicFrameLocks noGrp="1"/>
          </p:cNvGraphicFramePr>
          <p:nvPr/>
        </p:nvGraphicFramePr>
        <p:xfrm>
          <a:off x="762000" y="1111250"/>
          <a:ext cx="8153400" cy="4755847"/>
        </p:xfrm>
        <a:graphic>
          <a:graphicData uri="http://schemas.openxmlformats.org/drawingml/2006/table">
            <a:tbl>
              <a:tblPr/>
              <a:tblGrid>
                <a:gridCol w="3276600"/>
                <a:gridCol w="1219200"/>
                <a:gridCol w="1219200"/>
                <a:gridCol w="1219200"/>
                <a:gridCol w="1219200"/>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Total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(n=4747*)</a:t>
                      </a:r>
                      <a:endParaRPr kumimoji="0" lang="en-US" sz="1600" b="1" i="0" u="none" strike="noStrike" cap="none" normalizeH="0" baseline="0" smtClean="0">
                        <a:ln>
                          <a:noFill/>
                        </a:ln>
                        <a:solidFill>
                          <a:srgbClr val="FFFFFF"/>
                        </a:solidFill>
                        <a:effectLst/>
                        <a:latin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TDF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(n=1584)</a:t>
                      </a:r>
                      <a:endParaRPr kumimoji="0" lang="en-US" sz="1600" b="1" i="0" u="none" strike="noStrike" cap="none" normalizeH="0" baseline="0" smtClean="0">
                        <a:ln>
                          <a:noFill/>
                        </a:ln>
                        <a:solidFill>
                          <a:srgbClr val="FFFFFF"/>
                        </a:solidFill>
                        <a:effectLst/>
                        <a:latin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FTC/TDF (n=1579)</a:t>
                      </a:r>
                      <a:endParaRPr kumimoji="0" lang="en-US" sz="1600" b="1" i="0" u="none" strike="noStrike" cap="none" normalizeH="0" baseline="0" smtClean="0">
                        <a:ln>
                          <a:noFill/>
                        </a:ln>
                        <a:solidFill>
                          <a:srgbClr val="FFFFFF"/>
                        </a:solidFill>
                        <a:effectLst/>
                        <a:latin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(n=1584)</a:t>
                      </a:r>
                      <a:endParaRPr kumimoji="0" lang="en-US" sz="1600" b="1" i="0" u="none" strike="noStrike" cap="none" normalizeH="0" baseline="0" smtClean="0">
                        <a:ln>
                          <a:noFill/>
                        </a:ln>
                        <a:solidFill>
                          <a:srgbClr val="FFFFFF"/>
                        </a:solidFill>
                        <a:effectLst/>
                        <a:latin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HIV- partner female / male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990033"/>
                          </a:solidFill>
                          <a:effectLst/>
                          <a:latin typeface="Arial" pitchFamily="34" charset="0"/>
                        </a:rPr>
                        <a:t>38%</a:t>
                      </a:r>
                      <a:r>
                        <a:rPr kumimoji="0" lang="en-US" sz="1600" b="0" i="0" u="none" strike="noStrike" cap="none" normalizeH="0" baseline="0" smtClean="0">
                          <a:ln>
                            <a:noFill/>
                          </a:ln>
                          <a:solidFill>
                            <a:srgbClr val="000000"/>
                          </a:solidFill>
                          <a:effectLst/>
                          <a:latin typeface="Arial" pitchFamily="34" charset="0"/>
                        </a:rPr>
                        <a:t> / 62%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38% / 62%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36% / 64%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39% / 61%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Age of HIV- partner</a:t>
                      </a:r>
                      <a:r>
                        <a:rPr kumimoji="0" lang="en-US" sz="1600" b="0" i="0" u="none" strike="noStrike" cap="none" normalizeH="0" baseline="0" smtClean="0">
                          <a:ln>
                            <a:noFill/>
                          </a:ln>
                          <a:solidFill>
                            <a:srgbClr val="000000"/>
                          </a:solidFill>
                          <a:effectLst/>
                          <a:latin typeface="Arial" pitchFamily="34" charset="0"/>
                        </a:rPr>
                        <a:t>, years </a:t>
                      </a:r>
                      <a:r>
                        <a:rPr kumimoji="0" lang="en-US" sz="1200" b="0" i="0" u="none" strike="noStrike" cap="none" normalizeH="0" baseline="0" smtClean="0">
                          <a:ln>
                            <a:noFill/>
                          </a:ln>
                          <a:solidFill>
                            <a:srgbClr val="000000"/>
                          </a:solidFill>
                          <a:effectLst/>
                          <a:latin typeface="Arial" pitchFamily="34" charset="0"/>
                        </a:rPr>
                        <a:t>(median/IQR)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(28,40)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(28,40)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(28,40)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(28,40)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Couple married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98%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97%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98%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98%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Duration of partnership</a:t>
                      </a:r>
                      <a:r>
                        <a:rPr kumimoji="0" lang="en-US" sz="1600" b="0" i="0" u="none" strike="noStrike" cap="none" normalizeH="0" baseline="0" smtClean="0">
                          <a:ln>
                            <a:noFill/>
                          </a:ln>
                          <a:solidFill>
                            <a:srgbClr val="000000"/>
                          </a:solidFill>
                          <a:effectLst/>
                          <a:latin typeface="Arial" pitchFamily="34" charset="0"/>
                        </a:rPr>
                        <a:t>, years </a:t>
                      </a:r>
                      <a:r>
                        <a:rPr kumimoji="0" lang="en-US" sz="1200" b="0" i="0" u="none" strike="noStrike" cap="none" normalizeH="0" baseline="0" smtClean="0">
                          <a:ln>
                            <a:noFill/>
                          </a:ln>
                          <a:solidFill>
                            <a:srgbClr val="000000"/>
                          </a:solidFill>
                          <a:effectLst/>
                          <a:latin typeface="Arial" pitchFamily="34" charset="0"/>
                        </a:rPr>
                        <a:t>(median/IQR)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Duration known HIV serodiscordant</a:t>
                      </a:r>
                      <a:r>
                        <a:rPr kumimoji="0" lang="en-US" sz="1600" b="0" i="0" u="none" strike="noStrike" cap="none" normalizeH="0" baseline="0" smtClean="0">
                          <a:ln>
                            <a:noFill/>
                          </a:ln>
                          <a:solidFill>
                            <a:srgbClr val="000000"/>
                          </a:solidFill>
                          <a:effectLst/>
                          <a:latin typeface="Arial" pitchFamily="34" charset="0"/>
                        </a:rPr>
                        <a:t>, years </a:t>
                      </a:r>
                      <a:r>
                        <a:rPr kumimoji="0" lang="en-US" sz="1200" b="0" i="0" u="none" strike="noStrike" cap="none" normalizeH="0" baseline="0" smtClean="0">
                          <a:ln>
                            <a:noFill/>
                          </a:ln>
                          <a:solidFill>
                            <a:srgbClr val="000000"/>
                          </a:solidFill>
                          <a:effectLst/>
                          <a:latin typeface="Arial" pitchFamily="34" charset="0"/>
                        </a:rPr>
                        <a:t>(median/IQR)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(0.1,2.0)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(0.1,2.0)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(0.1,2.0)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(0.1,2.0)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CD4 count, HIV+ partner, </a:t>
                      </a:r>
                      <a:r>
                        <a:rPr kumimoji="0" lang="en-US" sz="1600" b="0" i="0" u="none" strike="noStrike" cap="none" normalizeH="0" baseline="0" smtClean="0">
                          <a:ln>
                            <a:noFill/>
                          </a:ln>
                          <a:solidFill>
                            <a:srgbClr val="000000"/>
                          </a:solidFill>
                          <a:effectLst/>
                          <a:latin typeface="Arial" pitchFamily="34" charset="0"/>
                        </a:rPr>
                        <a:t>cells/mm</a:t>
                      </a:r>
                      <a:r>
                        <a:rPr kumimoji="0" lang="en-US" sz="1600" b="0" i="0" u="none" strike="noStrike" cap="none" normalizeH="0" baseline="30000" smtClean="0">
                          <a:ln>
                            <a:noFill/>
                          </a:ln>
                          <a:solidFill>
                            <a:srgbClr val="000000"/>
                          </a:solidFill>
                          <a:effectLst/>
                          <a:latin typeface="Arial" pitchFamily="34" charset="0"/>
                        </a:rPr>
                        <a:t>3</a:t>
                      </a:r>
                      <a:r>
                        <a:rPr kumimoji="0" lang="en-US" sz="1600" b="0" i="0" u="none" strike="noStrike" cap="none" normalizeH="0" baseline="0" smtClean="0">
                          <a:ln>
                            <a:noFill/>
                          </a:ln>
                          <a:solidFill>
                            <a:srgbClr val="000000"/>
                          </a:solidFill>
                          <a:effectLst/>
                          <a:latin typeface="Arial" pitchFamily="34" charset="0"/>
                        </a:rPr>
                        <a:t> </a:t>
                      </a:r>
                      <a:r>
                        <a:rPr kumimoji="0" lang="en-US" sz="1200" b="0" i="0" u="none" strike="noStrike" cap="none" normalizeH="0" baseline="0" smtClean="0">
                          <a:ln>
                            <a:noFill/>
                          </a:ln>
                          <a:solidFill>
                            <a:srgbClr val="000000"/>
                          </a:solidFill>
                          <a:effectLst/>
                          <a:latin typeface="Arial" pitchFamily="34" charset="0"/>
                        </a:rPr>
                        <a:t>(median/IQR)</a:t>
                      </a:r>
                      <a:endParaRPr kumimoji="0" lang="en-US" sz="1200" b="1" i="0" u="none" strike="noStrike" cap="none" normalizeH="0" baseline="0" smtClean="0">
                        <a:ln>
                          <a:noFill/>
                        </a:ln>
                        <a:solidFill>
                          <a:srgbClr val="000000"/>
                        </a:solidFill>
                        <a:effectLst/>
                        <a:latin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495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(375,662)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491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(370,661)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497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(380,664)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499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(375,663)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Plasma viral load, HIV+ partner, </a:t>
                      </a:r>
                      <a:r>
                        <a:rPr kumimoji="0" lang="en-US" sz="1600" b="0" i="0" u="none" strike="noStrike" cap="none" normalizeH="0" baseline="0" smtClean="0">
                          <a:ln>
                            <a:noFill/>
                          </a:ln>
                          <a:solidFill>
                            <a:srgbClr val="000000"/>
                          </a:solidFill>
                          <a:effectLst/>
                          <a:latin typeface="Arial" pitchFamily="34" charset="0"/>
                        </a:rPr>
                        <a:t>log</a:t>
                      </a:r>
                      <a:r>
                        <a:rPr kumimoji="0" lang="en-US" sz="1600" b="0" i="0" u="none" strike="noStrike" cap="none" normalizeH="0" baseline="-25000" smtClean="0">
                          <a:ln>
                            <a:noFill/>
                          </a:ln>
                          <a:solidFill>
                            <a:srgbClr val="000000"/>
                          </a:solidFill>
                          <a:effectLst/>
                          <a:latin typeface="Arial" pitchFamily="34" charset="0"/>
                        </a:rPr>
                        <a:t>10</a:t>
                      </a:r>
                      <a:r>
                        <a:rPr kumimoji="0" lang="en-US" sz="1600" b="0" i="0" u="none" strike="noStrike" cap="none" normalizeH="0" baseline="0" smtClean="0">
                          <a:ln>
                            <a:noFill/>
                          </a:ln>
                          <a:solidFill>
                            <a:srgbClr val="000000"/>
                          </a:solidFill>
                          <a:effectLst/>
                          <a:latin typeface="Arial" pitchFamily="34" charset="0"/>
                        </a:rPr>
                        <a:t> copies/mL</a:t>
                      </a:r>
                      <a:r>
                        <a:rPr kumimoji="0" lang="en-US" sz="1600" b="1" i="0" u="none" strike="noStrike" cap="none" normalizeH="0" baseline="0" smtClean="0">
                          <a:ln>
                            <a:noFill/>
                          </a:ln>
                          <a:solidFill>
                            <a:srgbClr val="000000"/>
                          </a:solidFill>
                          <a:effectLst/>
                          <a:latin typeface="Arial" pitchFamily="34" charset="0"/>
                        </a:rPr>
                        <a:t> </a:t>
                      </a:r>
                      <a:r>
                        <a:rPr kumimoji="0" lang="en-US" sz="1200" b="0" i="0" u="none" strike="noStrike" cap="none" normalizeH="0" baseline="0" smtClean="0">
                          <a:ln>
                            <a:noFill/>
                          </a:ln>
                          <a:solidFill>
                            <a:srgbClr val="000000"/>
                          </a:solidFill>
                          <a:effectLst/>
                          <a:latin typeface="Arial" pitchFamily="34" charset="0"/>
                        </a:rPr>
                        <a:t>(median/IQR)</a:t>
                      </a:r>
                      <a:endParaRPr kumimoji="0" lang="en-US" sz="1200" b="1" i="0" u="none" strike="noStrike" cap="none" normalizeH="0" baseline="0" smtClean="0">
                        <a:ln>
                          <a:noFill/>
                        </a:ln>
                        <a:solidFill>
                          <a:srgbClr val="000000"/>
                        </a:solidFill>
                        <a:effectLst/>
                        <a:latin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(3.2, 4.5)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(3.2,4.5)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(3.1,4.5)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(3.2,4.5)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Started ART, HIV+ partner,</a:t>
                      </a:r>
                      <a:r>
                        <a:rPr kumimoji="0" lang="en-US" sz="1200" b="1" i="0" u="none" strike="noStrike" cap="none" normalizeH="0" baseline="0" smtClean="0">
                          <a:ln>
                            <a:noFill/>
                          </a:ln>
                          <a:solidFill>
                            <a:srgbClr val="000000"/>
                          </a:solidFill>
                          <a:effectLst/>
                          <a:latin typeface="Arial" pitchFamily="34" charset="0"/>
                        </a:rPr>
                        <a:t> </a:t>
                      </a:r>
                      <a:r>
                        <a:rPr kumimoji="0" lang="en-US" sz="1600" b="0" i="0" u="none" strike="noStrike" cap="none" normalizeH="0" baseline="0" smtClean="0">
                          <a:ln>
                            <a:noFill/>
                          </a:ln>
                          <a:solidFill>
                            <a:srgbClr val="000000"/>
                          </a:solidFill>
                          <a:effectLst/>
                          <a:latin typeface="Arial" pitchFamily="34" charset="0"/>
                        </a:rPr>
                        <a:t>during follow-up</a:t>
                      </a:r>
                      <a:endParaRPr kumimoji="0" lang="en-US" sz="1600" b="1" i="0" u="none" strike="noStrike" cap="none" normalizeH="0" baseline="0" smtClean="0">
                        <a:ln>
                          <a:noFill/>
                        </a:ln>
                        <a:solidFill>
                          <a:srgbClr val="000000"/>
                        </a:solidFill>
                        <a:effectLst/>
                        <a:latin typeface="Arial"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119876" name="TextBox 7"/>
          <p:cNvSpPr txBox="1">
            <a:spLocks noChangeArrowheads="1"/>
          </p:cNvSpPr>
          <p:nvPr/>
        </p:nvSpPr>
        <p:spPr bwMode="auto">
          <a:xfrm>
            <a:off x="3556000" y="6553200"/>
            <a:ext cx="558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a:t>* 11 couples found after randomization to be ineligible and exited from the study</a:t>
            </a:r>
            <a:endParaRPr lang="en-US"/>
          </a:p>
        </p:txBody>
      </p:sp>
    </p:spTree>
    <p:extLst>
      <p:ext uri="{BB962C8B-B14F-4D97-AF65-F5344CB8AC3E}">
        <p14:creationId xmlns:p14="http://schemas.microsoft.com/office/powerpoint/2010/main" val="172267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457200" y="0"/>
            <a:ext cx="8229600" cy="914400"/>
          </a:xfrm>
        </p:spPr>
        <p:txBody>
          <a:bodyPr/>
          <a:lstStyle/>
          <a:p>
            <a:pPr eaLnBrk="1" hangingPunct="1"/>
            <a:r>
              <a:rPr lang="en-US" sz="4000">
                <a:solidFill>
                  <a:schemeClr val="accent2"/>
                </a:solidFill>
              </a:rPr>
              <a:t>Retention and Adherence</a:t>
            </a:r>
          </a:p>
        </p:txBody>
      </p:sp>
      <p:sp>
        <p:nvSpPr>
          <p:cNvPr id="13315" name="Rectangle 5"/>
          <p:cNvSpPr>
            <a:spLocks noChangeArrowheads="1"/>
          </p:cNvSpPr>
          <p:nvPr/>
        </p:nvSpPr>
        <p:spPr bwMode="auto">
          <a:xfrm flipV="1">
            <a:off x="0" y="990600"/>
            <a:ext cx="9144000" cy="76200"/>
          </a:xfrm>
          <a:prstGeom prst="rect">
            <a:avLst/>
          </a:prstGeom>
          <a:solidFill>
            <a:schemeClr val="accent1"/>
          </a:solidFill>
          <a:ln w="12700">
            <a:noFill/>
            <a:miter lim="800000"/>
            <a:headEnd/>
            <a:tailEnd/>
          </a:ln>
          <a:effectLst>
            <a:outerShdw dist="45791" dir="3378596" algn="ctr" rotWithShape="0">
              <a:srgbClr val="3F000B"/>
            </a:outerShdw>
          </a:effectLst>
        </p:spPr>
        <p:txBody>
          <a:bodyPr rot="10800000" wrap="none" anchor="ctr"/>
          <a:lstStyle/>
          <a:p>
            <a:pPr eaLnBrk="0" hangingPunct="0">
              <a:defRPr/>
            </a:pPr>
            <a:endParaRPr lang="en-US" sz="2000">
              <a:latin typeface="Arial" charset="0"/>
            </a:endParaRPr>
          </a:p>
        </p:txBody>
      </p:sp>
      <p:pic>
        <p:nvPicPr>
          <p:cNvPr id="1218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8688"/>
            <a:ext cx="9144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990600"/>
            <a:ext cx="8229600" cy="4572000"/>
          </a:xfrm>
          <a:prstGeom prst="rect">
            <a:avLst/>
          </a:prstGeom>
          <a:noFill/>
          <a:ln w="9525">
            <a:noFill/>
            <a:miter lim="800000"/>
            <a:headEnd/>
            <a:tailEnd/>
          </a:ln>
          <a:effectLst/>
        </p:spPr>
        <p:txBody>
          <a:bodyPr/>
          <a:lstStyle/>
          <a:p>
            <a:pPr marL="342900" indent="-342900">
              <a:spcBef>
                <a:spcPct val="20000"/>
              </a:spcBef>
              <a:defRPr/>
            </a:pPr>
            <a:endParaRPr lang="en-US" sz="1000" kern="0" dirty="0">
              <a:latin typeface="+mn-lt"/>
            </a:endParaRPr>
          </a:p>
          <a:p>
            <a:pPr marL="342900" indent="-342900">
              <a:spcBef>
                <a:spcPct val="20000"/>
              </a:spcBef>
              <a:defRPr/>
            </a:pPr>
            <a:endParaRPr lang="en-US" sz="1000" kern="0" dirty="0">
              <a:latin typeface="+mn-lt"/>
            </a:endParaRPr>
          </a:p>
        </p:txBody>
      </p:sp>
      <p:graphicFrame>
        <p:nvGraphicFramePr>
          <p:cNvPr id="121922" name="Group 66"/>
          <p:cNvGraphicFramePr>
            <a:graphicFrameLocks noGrp="1"/>
          </p:cNvGraphicFramePr>
          <p:nvPr/>
        </p:nvGraphicFramePr>
        <p:xfrm>
          <a:off x="468313" y="4221163"/>
          <a:ext cx="7920037" cy="1323031"/>
        </p:xfrm>
        <a:graphic>
          <a:graphicData uri="http://schemas.openxmlformats.org/drawingml/2006/table">
            <a:tbl>
              <a:tblPr/>
              <a:tblGrid>
                <a:gridCol w="3246437"/>
                <a:gridCol w="1108075"/>
                <a:gridCol w="1106488"/>
                <a:gridCol w="1254125"/>
                <a:gridCol w="1204912"/>
              </a:tblGrid>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smtClean="0">
                        <a:ln>
                          <a:noFill/>
                        </a:ln>
                        <a:solidFill>
                          <a:schemeClr val="tx1"/>
                        </a:solidFill>
                        <a:effectLst/>
                        <a:latin typeface="Arial"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Total</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TDF</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FTC/TDF</a:t>
                      </a:r>
                      <a:endParaRPr kumimoji="0" lang="en-US" sz="1800" b="1" i="0" u="none" strike="noStrike" cap="none" normalizeH="0" baseline="0" smtClean="0">
                        <a:ln>
                          <a:noFill/>
                        </a:ln>
                        <a:solidFill>
                          <a:srgbClr val="FFFFFF"/>
                        </a:solidFill>
                        <a:effectLst/>
                        <a:latin typeface="Arial"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Placebo</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9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Dispensed doses taken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Pill bottles returned </a:t>
                      </a:r>
                      <a:endParaRPr kumimoji="0" lang="en-US" sz="1800" b="0" i="0" u="none" strike="noStrike" cap="none" normalizeH="0" baseline="0" smtClean="0">
                        <a:ln>
                          <a:noFill/>
                        </a:ln>
                        <a:solidFill>
                          <a:srgbClr val="000000"/>
                        </a:solidFill>
                        <a:effectLst/>
                        <a:latin typeface="Arial"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121888" name="Rectangle 5"/>
          <p:cNvSpPr>
            <a:spLocks noChangeArrowheads="1"/>
          </p:cNvSpPr>
          <p:nvPr/>
        </p:nvSpPr>
        <p:spPr bwMode="auto">
          <a:xfrm>
            <a:off x="395288" y="1268413"/>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Aft>
                <a:spcPct val="20000"/>
              </a:spcAft>
              <a:buFontTx/>
              <a:buChar char="•"/>
              <a:tabLst>
                <a:tab pos="457200" algn="l"/>
              </a:tabLst>
            </a:pPr>
            <a:r>
              <a:rPr lang="en-US" sz="2400"/>
              <a:t> Retention: 94-100% across the monthly visits </a:t>
            </a:r>
            <a:endParaRPr lang="en-US" sz="1000"/>
          </a:p>
        </p:txBody>
      </p:sp>
      <p:graphicFrame>
        <p:nvGraphicFramePr>
          <p:cNvPr id="121889" name="Group 33"/>
          <p:cNvGraphicFramePr>
            <a:graphicFrameLocks noGrp="1"/>
          </p:cNvGraphicFramePr>
          <p:nvPr/>
        </p:nvGraphicFramePr>
        <p:xfrm>
          <a:off x="463550" y="1730375"/>
          <a:ext cx="7924800" cy="1770713"/>
        </p:xfrm>
        <a:graphic>
          <a:graphicData uri="http://schemas.openxmlformats.org/drawingml/2006/table">
            <a:tbl>
              <a:tblPr/>
              <a:tblGrid>
                <a:gridCol w="3179763"/>
                <a:gridCol w="1084262"/>
                <a:gridCol w="1082675"/>
                <a:gridCol w="1312863"/>
                <a:gridCol w="1265237"/>
              </a:tblGrid>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pitchFamily="34" charset="0"/>
                        </a:rPr>
                        <a:t>Study month </a:t>
                      </a:r>
                      <a:r>
                        <a:rPr kumimoji="0" lang="en-US" sz="1400" b="0" i="1" u="none" strike="noStrike" cap="none" normalizeH="0" baseline="0" smtClean="0">
                          <a:ln>
                            <a:noFill/>
                          </a:ln>
                          <a:solidFill>
                            <a:schemeClr val="tx1"/>
                          </a:solidFill>
                          <a:effectLst/>
                          <a:latin typeface="Arial" pitchFamily="34" charset="0"/>
                        </a:rPr>
                        <a:t>(# expected)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Total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TDF</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FTC/TDF</a:t>
                      </a:r>
                      <a:endParaRPr kumimoji="0" lang="en-US" sz="1800" b="1" i="0" u="none" strike="noStrike" cap="none" normalizeH="0" baseline="0" smtClean="0">
                        <a:ln>
                          <a:noFill/>
                        </a:ln>
                        <a:solidFill>
                          <a:srgbClr val="FFFFFF"/>
                        </a:solidFill>
                        <a:effectLst/>
                        <a:latin typeface="Arial" pitchFamily="34"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Placebo</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Month 6 </a:t>
                      </a:r>
                      <a:r>
                        <a:rPr kumimoji="0" lang="en-US" sz="1400" b="0" i="0" u="none" strike="noStrike" cap="none" normalizeH="0" baseline="0" smtClean="0">
                          <a:ln>
                            <a:noFill/>
                          </a:ln>
                          <a:solidFill>
                            <a:srgbClr val="000000"/>
                          </a:solidFill>
                          <a:effectLst/>
                          <a:latin typeface="Arial" pitchFamily="34" charset="0"/>
                        </a:rPr>
                        <a:t>(n=4738)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Month 24 </a:t>
                      </a:r>
                      <a:r>
                        <a:rPr kumimoji="0" lang="en-US" sz="1400" b="0" i="0" u="none" strike="noStrike" cap="none" normalizeH="0" baseline="0" smtClean="0">
                          <a:ln>
                            <a:noFill/>
                          </a:ln>
                          <a:solidFill>
                            <a:srgbClr val="000000"/>
                          </a:solidFill>
                          <a:effectLst/>
                          <a:latin typeface="Arial" pitchFamily="34" charset="0"/>
                        </a:rPr>
                        <a:t>(n=2027)</a:t>
                      </a:r>
                      <a:r>
                        <a:rPr kumimoji="0" lang="en-US" sz="1800" b="1" i="0" u="none" strike="noStrike" cap="none" normalizeH="0" baseline="0" smtClean="0">
                          <a:ln>
                            <a:noFill/>
                          </a:ln>
                          <a:solidFill>
                            <a:srgbClr val="000000"/>
                          </a:solidFill>
                          <a:effectLst/>
                          <a:latin typeface="Arial" pitchFamily="34" charset="0"/>
                        </a:rPr>
                        <a:t>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95%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Arial" pitchFamily="34" charset="0"/>
                        </a:rPr>
                        <a:t>Person-years of follow-up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pitchFamily="34" charset="0"/>
                        </a:rPr>
                        <a:t>7,337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pitchFamily="34" charset="0"/>
                        </a:rPr>
                        <a:t>2,441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pitchFamily="34" charset="0"/>
                        </a:rPr>
                        <a:t>2,452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pitchFamily="34" charset="0"/>
                        </a:rPr>
                        <a:t>2,444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21921" name="Text Box 65"/>
          <p:cNvSpPr txBox="1">
            <a:spLocks noChangeArrowheads="1"/>
          </p:cNvSpPr>
          <p:nvPr/>
        </p:nvSpPr>
        <p:spPr bwMode="auto">
          <a:xfrm>
            <a:off x="468313" y="3835400"/>
            <a:ext cx="828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0000"/>
              </a:spcAft>
              <a:buFontTx/>
              <a:buChar char="•"/>
            </a:pPr>
            <a:r>
              <a:rPr lang="en-US" sz="2400"/>
              <a:t>Adherence: calculated from returned unused drug</a:t>
            </a:r>
            <a:endParaRPr lang="en-GB" sz="2400"/>
          </a:p>
        </p:txBody>
      </p:sp>
    </p:spTree>
    <p:extLst>
      <p:ext uri="{BB962C8B-B14F-4D97-AF65-F5344CB8AC3E}">
        <p14:creationId xmlns:p14="http://schemas.microsoft.com/office/powerpoint/2010/main" val="4598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457200" y="0"/>
            <a:ext cx="8229600" cy="914400"/>
          </a:xfrm>
        </p:spPr>
        <p:txBody>
          <a:bodyPr/>
          <a:lstStyle/>
          <a:p>
            <a:pPr eaLnBrk="1" hangingPunct="1"/>
            <a:r>
              <a:rPr lang="en-US" sz="4000">
                <a:solidFill>
                  <a:schemeClr val="accent2"/>
                </a:solidFill>
              </a:rPr>
              <a:t>Primary efficacy results</a:t>
            </a:r>
          </a:p>
        </p:txBody>
      </p:sp>
      <p:sp>
        <p:nvSpPr>
          <p:cNvPr id="16387" name="Rectangle 5"/>
          <p:cNvSpPr>
            <a:spLocks noChangeArrowheads="1"/>
          </p:cNvSpPr>
          <p:nvPr/>
        </p:nvSpPr>
        <p:spPr bwMode="auto">
          <a:xfrm flipV="1">
            <a:off x="0" y="990600"/>
            <a:ext cx="9144000" cy="76200"/>
          </a:xfrm>
          <a:prstGeom prst="rect">
            <a:avLst/>
          </a:prstGeom>
          <a:solidFill>
            <a:schemeClr val="accent1"/>
          </a:solidFill>
          <a:ln w="12700">
            <a:noFill/>
            <a:miter lim="800000"/>
            <a:headEnd/>
            <a:tailEnd/>
          </a:ln>
          <a:effectLst>
            <a:outerShdw dist="45791" dir="3378596" algn="ctr" rotWithShape="0">
              <a:srgbClr val="3F000B"/>
            </a:outerShdw>
          </a:effectLst>
        </p:spPr>
        <p:txBody>
          <a:bodyPr rot="10800000" wrap="none" anchor="ctr"/>
          <a:lstStyle/>
          <a:p>
            <a:pPr eaLnBrk="0" hangingPunct="0">
              <a:defRPr/>
            </a:pPr>
            <a:endParaRPr lang="en-US" sz="2000">
              <a:latin typeface="Arial" charset="0"/>
            </a:endParaRPr>
          </a:p>
        </p:txBody>
      </p:sp>
      <p:pic>
        <p:nvPicPr>
          <p:cNvPr id="1249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8688"/>
            <a:ext cx="9144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990600"/>
            <a:ext cx="8229600" cy="4572000"/>
          </a:xfrm>
          <a:prstGeom prst="rect">
            <a:avLst/>
          </a:prstGeom>
          <a:noFill/>
          <a:ln w="9525">
            <a:noFill/>
            <a:miter lim="800000"/>
            <a:headEnd/>
            <a:tailEnd/>
          </a:ln>
          <a:effectLst/>
        </p:spPr>
        <p:txBody>
          <a:bodyPr/>
          <a:lstStyle/>
          <a:p>
            <a:pPr marL="342900" indent="-342900">
              <a:spcBef>
                <a:spcPct val="20000"/>
              </a:spcBef>
              <a:defRPr/>
            </a:pPr>
            <a:endParaRPr lang="en-US" sz="1000" kern="0" dirty="0">
              <a:latin typeface="+mn-lt"/>
            </a:endParaRPr>
          </a:p>
          <a:p>
            <a:pPr marL="342900" indent="-342900">
              <a:spcBef>
                <a:spcPct val="20000"/>
              </a:spcBef>
              <a:defRPr/>
            </a:pPr>
            <a:endParaRPr lang="en-US" sz="1000" kern="0" dirty="0">
              <a:latin typeface="+mn-lt"/>
            </a:endParaRPr>
          </a:p>
        </p:txBody>
      </p:sp>
      <p:graphicFrame>
        <p:nvGraphicFramePr>
          <p:cNvPr id="7" name="Table 6"/>
          <p:cNvGraphicFramePr>
            <a:graphicFrameLocks noGrp="1"/>
          </p:cNvGraphicFramePr>
          <p:nvPr/>
        </p:nvGraphicFramePr>
        <p:xfrm>
          <a:off x="228600" y="2543175"/>
          <a:ext cx="8763000" cy="3486491"/>
        </p:xfrm>
        <a:graphic>
          <a:graphicData uri="http://schemas.openxmlformats.org/drawingml/2006/table">
            <a:tbl>
              <a:tblPr firstRow="1" bandRow="1">
                <a:tableStyleId>{5C22544A-7EE6-4342-B048-85BDC9FD1C3A}</a:tableStyleId>
              </a:tblPr>
              <a:tblGrid>
                <a:gridCol w="4800743"/>
                <a:gridCol w="1295353"/>
                <a:gridCol w="1447748"/>
                <a:gridCol w="1219156"/>
              </a:tblGrid>
              <a:tr h="378225">
                <a:tc>
                  <a:txBody>
                    <a:bodyPr/>
                    <a:lstStyle/>
                    <a:p>
                      <a:endParaRPr lang="en-US" sz="1900" i="1" dirty="0">
                        <a:solidFill>
                          <a:schemeClr val="tx1"/>
                        </a:solidFill>
                      </a:endParaRPr>
                    </a:p>
                  </a:txBody>
                  <a:tcPr marT="47276" marB="4727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rPr>
                        <a:t>TDF</a:t>
                      </a:r>
                    </a:p>
                  </a:txBody>
                  <a:tcPr marT="47276" marB="4727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rPr>
                        <a:t>FTC/TDF</a:t>
                      </a:r>
                      <a:endParaRPr lang="en-US" sz="1900" dirty="0"/>
                    </a:p>
                  </a:txBody>
                  <a:tcPr marT="47276" marB="4727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solidFill>
                            <a:schemeClr val="tx1"/>
                          </a:solidFill>
                        </a:rPr>
                        <a:t>Placebo</a:t>
                      </a:r>
                    </a:p>
                  </a:txBody>
                  <a:tcPr marT="47276" marB="47276"/>
                </a:tc>
              </a:tr>
              <a:tr h="598829">
                <a:tc>
                  <a:txBody>
                    <a:bodyPr/>
                    <a:lstStyle/>
                    <a:p>
                      <a:r>
                        <a:rPr lang="en-US" sz="2300" b="1" dirty="0" smtClean="0"/>
                        <a:t>Number of HIV infections</a:t>
                      </a:r>
                      <a:endParaRPr lang="en-US" sz="2300" b="1" dirty="0"/>
                    </a:p>
                  </a:txBody>
                  <a:tcPr marT="47276" marB="47276"/>
                </a:tc>
                <a:tc>
                  <a:txBody>
                    <a:bodyPr/>
                    <a:lstStyle/>
                    <a:p>
                      <a:pPr algn="ctr"/>
                      <a:r>
                        <a:rPr lang="en-US" sz="2300" dirty="0" smtClean="0"/>
                        <a:t>18</a:t>
                      </a:r>
                      <a:endParaRPr lang="en-US" sz="2300" dirty="0"/>
                    </a:p>
                  </a:txBody>
                  <a:tcPr marT="47276" marB="47276"/>
                </a:tc>
                <a:tc>
                  <a:txBody>
                    <a:bodyPr/>
                    <a:lstStyle/>
                    <a:p>
                      <a:pPr algn="ctr"/>
                      <a:r>
                        <a:rPr lang="en-US" sz="2300" dirty="0" smtClean="0"/>
                        <a:t>13</a:t>
                      </a:r>
                      <a:endParaRPr lang="en-US" sz="2300" dirty="0"/>
                    </a:p>
                  </a:txBody>
                  <a:tcPr marT="47276" marB="47276"/>
                </a:tc>
                <a:tc>
                  <a:txBody>
                    <a:bodyPr/>
                    <a:lstStyle/>
                    <a:p>
                      <a:pPr algn="ctr"/>
                      <a:r>
                        <a:rPr lang="en-US" sz="2300" dirty="0" smtClean="0"/>
                        <a:t>47</a:t>
                      </a:r>
                      <a:endParaRPr lang="en-US" sz="2300" dirty="0"/>
                    </a:p>
                  </a:txBody>
                  <a:tcPr marT="47276" marB="47276"/>
                </a:tc>
              </a:tr>
              <a:tr h="560142">
                <a:tc>
                  <a:txBody>
                    <a:bodyPr/>
                    <a:lstStyle/>
                    <a:p>
                      <a:r>
                        <a:rPr lang="en-US" sz="2300" b="1" dirty="0" smtClean="0"/>
                        <a:t>HIV incidence, </a:t>
                      </a:r>
                      <a:r>
                        <a:rPr lang="en-US" sz="2100" b="0" dirty="0" smtClean="0"/>
                        <a:t>per 100</a:t>
                      </a:r>
                      <a:r>
                        <a:rPr lang="en-US" sz="2100" b="0" baseline="0" dirty="0" smtClean="0"/>
                        <a:t> person-years</a:t>
                      </a:r>
                      <a:endParaRPr lang="en-US" sz="2100" dirty="0"/>
                    </a:p>
                  </a:txBody>
                  <a:tcPr marT="47276" marB="47276"/>
                </a:tc>
                <a:tc>
                  <a:txBody>
                    <a:bodyPr/>
                    <a:lstStyle/>
                    <a:p>
                      <a:pPr algn="ctr"/>
                      <a:r>
                        <a:rPr lang="en-US" sz="2300" dirty="0" smtClean="0"/>
                        <a:t>0.74</a:t>
                      </a:r>
                    </a:p>
                  </a:txBody>
                  <a:tcPr marT="47276" marB="47276"/>
                </a:tc>
                <a:tc>
                  <a:txBody>
                    <a:bodyPr/>
                    <a:lstStyle/>
                    <a:p>
                      <a:pPr algn="ctr"/>
                      <a:r>
                        <a:rPr lang="en-US" sz="2300" dirty="0" smtClean="0"/>
                        <a:t>0.53</a:t>
                      </a:r>
                    </a:p>
                  </a:txBody>
                  <a:tcPr marT="47276" marB="47276"/>
                </a:tc>
                <a:tc>
                  <a:txBody>
                    <a:bodyPr/>
                    <a:lstStyle/>
                    <a:p>
                      <a:pPr algn="ctr"/>
                      <a:r>
                        <a:rPr lang="en-US" sz="2300" dirty="0" smtClean="0"/>
                        <a:t>1.92</a:t>
                      </a:r>
                    </a:p>
                  </a:txBody>
                  <a:tcPr marT="47276" marB="47276"/>
                </a:tc>
              </a:tr>
              <a:tr h="669152">
                <a:tc>
                  <a:txBody>
                    <a:bodyPr/>
                    <a:lstStyle/>
                    <a:p>
                      <a:pPr marL="0" indent="0" algn="l">
                        <a:tabLst/>
                      </a:pPr>
                      <a:r>
                        <a:rPr lang="en-US" sz="2300" b="1" dirty="0" smtClean="0"/>
                        <a:t>HIV</a:t>
                      </a:r>
                      <a:r>
                        <a:rPr lang="en-US" sz="2300" b="1" baseline="0" dirty="0" smtClean="0"/>
                        <a:t> protection efficacy, </a:t>
                      </a:r>
                      <a:r>
                        <a:rPr lang="en-US" sz="2300" b="1" baseline="0" dirty="0" err="1" smtClean="0"/>
                        <a:t>vs</a:t>
                      </a:r>
                      <a:r>
                        <a:rPr lang="en-US" sz="2300" b="1" baseline="0" dirty="0" smtClean="0"/>
                        <a:t> placebo</a:t>
                      </a:r>
                      <a:endParaRPr lang="en-US" sz="2300" b="1" dirty="0"/>
                    </a:p>
                  </a:txBody>
                  <a:tcPr marT="47276" marB="47276"/>
                </a:tc>
                <a:tc>
                  <a:txBody>
                    <a:bodyPr/>
                    <a:lstStyle/>
                    <a:p>
                      <a:pPr algn="ctr"/>
                      <a:r>
                        <a:rPr lang="en-US" sz="2300" b="1" dirty="0" smtClean="0"/>
                        <a:t>62%</a:t>
                      </a:r>
                    </a:p>
                  </a:txBody>
                  <a:tcPr marT="47276" marB="47276"/>
                </a:tc>
                <a:tc>
                  <a:txBody>
                    <a:bodyPr/>
                    <a:lstStyle/>
                    <a:p>
                      <a:pPr algn="ctr"/>
                      <a:r>
                        <a:rPr lang="en-US" sz="2300" b="1" dirty="0" smtClean="0"/>
                        <a:t>73%</a:t>
                      </a:r>
                    </a:p>
                  </a:txBody>
                  <a:tcPr marT="47276" marB="47276"/>
                </a:tc>
                <a:tc>
                  <a:txBody>
                    <a:bodyPr/>
                    <a:lstStyle/>
                    <a:p>
                      <a:pPr algn="ctr"/>
                      <a:endParaRPr lang="en-US" sz="2300" dirty="0"/>
                    </a:p>
                  </a:txBody>
                  <a:tcPr marT="47276" marB="47276"/>
                </a:tc>
              </a:tr>
              <a:tr h="409744">
                <a:tc>
                  <a:txBody>
                    <a:bodyPr/>
                    <a:lstStyle/>
                    <a:p>
                      <a:pPr algn="ctr"/>
                      <a:r>
                        <a:rPr lang="en-US" sz="2100" b="0" dirty="0" smtClean="0"/>
                        <a:t>   95%</a:t>
                      </a:r>
                      <a:r>
                        <a:rPr lang="en-US" sz="2100" b="0" baseline="0" dirty="0" smtClean="0"/>
                        <a:t> CI</a:t>
                      </a:r>
                      <a:endParaRPr lang="en-US" sz="2100" b="0" dirty="0"/>
                    </a:p>
                  </a:txBody>
                  <a:tcPr marT="47276" marB="4727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(34-78%)</a:t>
                      </a:r>
                    </a:p>
                  </a:txBody>
                  <a:tcPr marT="47276" marB="4727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(49-85%)</a:t>
                      </a:r>
                    </a:p>
                  </a:txBody>
                  <a:tcPr marT="47276" marB="47276"/>
                </a:tc>
                <a:tc>
                  <a:txBody>
                    <a:bodyPr/>
                    <a:lstStyle/>
                    <a:p>
                      <a:pPr algn="ctr"/>
                      <a:endParaRPr lang="en-US" sz="2100" dirty="0"/>
                    </a:p>
                  </a:txBody>
                  <a:tcPr marT="47276" marB="47276"/>
                </a:tc>
              </a:tr>
              <a:tr h="409744">
                <a:tc>
                  <a:txBody>
                    <a:bodyPr/>
                    <a:lstStyle/>
                    <a:p>
                      <a:pPr algn="ctr"/>
                      <a:r>
                        <a:rPr lang="en-US" sz="2100" b="0" dirty="0" smtClean="0"/>
                        <a:t>   p-value</a:t>
                      </a:r>
                      <a:endParaRPr lang="en-US" sz="2100" b="0" dirty="0"/>
                    </a:p>
                  </a:txBody>
                  <a:tcPr marT="47276" marB="47276"/>
                </a:tc>
                <a:tc>
                  <a:txBody>
                    <a:bodyPr/>
                    <a:lstStyle/>
                    <a:p>
                      <a:pPr algn="ctr"/>
                      <a:r>
                        <a:rPr lang="en-US" sz="2100" dirty="0" smtClean="0"/>
                        <a:t>0.0003</a:t>
                      </a:r>
                      <a:endParaRPr lang="en-US" sz="2100" dirty="0"/>
                    </a:p>
                  </a:txBody>
                  <a:tcPr marT="47276" marB="47276"/>
                </a:tc>
                <a:tc>
                  <a:txBody>
                    <a:bodyPr/>
                    <a:lstStyle/>
                    <a:p>
                      <a:pPr algn="ctr"/>
                      <a:r>
                        <a:rPr lang="en-US" sz="2100" dirty="0" smtClean="0"/>
                        <a:t>&lt;0.0001</a:t>
                      </a:r>
                      <a:endParaRPr lang="en-US" sz="2100" dirty="0"/>
                    </a:p>
                  </a:txBody>
                  <a:tcPr marT="47276" marB="47276"/>
                </a:tc>
                <a:tc>
                  <a:txBody>
                    <a:bodyPr/>
                    <a:lstStyle/>
                    <a:p>
                      <a:pPr algn="ctr"/>
                      <a:endParaRPr lang="en-US" sz="2100" dirty="0"/>
                    </a:p>
                  </a:txBody>
                  <a:tcPr marT="47276" marB="47276"/>
                </a:tc>
              </a:tr>
              <a:tr h="441263">
                <a:tc>
                  <a:txBody>
                    <a:bodyPr/>
                    <a:lstStyle/>
                    <a:p>
                      <a:pPr algn="ctr"/>
                      <a:r>
                        <a:rPr lang="en-US" sz="2100" b="0" dirty="0" smtClean="0"/>
                        <a:t>   Z-score,</a:t>
                      </a:r>
                      <a:r>
                        <a:rPr lang="en-US" sz="2100" b="0" baseline="0" dirty="0" smtClean="0"/>
                        <a:t> vs. H</a:t>
                      </a:r>
                      <a:r>
                        <a:rPr lang="en-US" sz="2100" b="0" baseline="-25000" dirty="0" smtClean="0"/>
                        <a:t>0</a:t>
                      </a:r>
                      <a:r>
                        <a:rPr lang="en-US" sz="2100" b="0" baseline="0" dirty="0" smtClean="0"/>
                        <a:t>=0.7</a:t>
                      </a:r>
                      <a:endParaRPr lang="en-US" sz="2100" b="0" dirty="0"/>
                    </a:p>
                  </a:txBody>
                  <a:tcPr marT="47276" marB="47276"/>
                </a:tc>
                <a:tc>
                  <a:txBody>
                    <a:bodyPr/>
                    <a:lstStyle/>
                    <a:p>
                      <a:pPr algn="ctr"/>
                      <a:r>
                        <a:rPr lang="en-US" sz="2100" dirty="0" smtClean="0"/>
                        <a:t>-2.17</a:t>
                      </a:r>
                      <a:endParaRPr lang="en-US" sz="2100" dirty="0"/>
                    </a:p>
                  </a:txBody>
                  <a:tcPr marT="47276" marB="47276"/>
                </a:tc>
                <a:tc>
                  <a:txBody>
                    <a:bodyPr/>
                    <a:lstStyle/>
                    <a:p>
                      <a:pPr algn="ctr"/>
                      <a:r>
                        <a:rPr lang="en-US" sz="2100" dirty="0" smtClean="0"/>
                        <a:t>-2.99</a:t>
                      </a:r>
                      <a:endParaRPr lang="en-US" sz="2100" dirty="0"/>
                    </a:p>
                  </a:txBody>
                  <a:tcPr marT="47276" marB="47276"/>
                </a:tc>
                <a:tc>
                  <a:txBody>
                    <a:bodyPr/>
                    <a:lstStyle/>
                    <a:p>
                      <a:pPr algn="ctr"/>
                      <a:endParaRPr lang="en-US" sz="2300" dirty="0"/>
                    </a:p>
                  </a:txBody>
                  <a:tcPr marT="47276" marB="47276"/>
                </a:tc>
              </a:tr>
            </a:tbl>
          </a:graphicData>
        </a:graphic>
      </p:graphicFrame>
      <p:sp>
        <p:nvSpPr>
          <p:cNvPr id="124976" name="Rectangle 5"/>
          <p:cNvSpPr>
            <a:spLocks noChangeArrowheads="1"/>
          </p:cNvSpPr>
          <p:nvPr/>
        </p:nvSpPr>
        <p:spPr bwMode="auto">
          <a:xfrm>
            <a:off x="101600" y="1196975"/>
            <a:ext cx="89154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Aft>
                <a:spcPct val="20000"/>
              </a:spcAft>
              <a:buFontTx/>
              <a:buChar char="•"/>
              <a:tabLst>
                <a:tab pos="457200" algn="l"/>
              </a:tabLst>
            </a:pPr>
            <a:r>
              <a:rPr lang="en-US" sz="2400"/>
              <a:t> 	Primary analysis: modified intention-to-treat (mITT)</a:t>
            </a:r>
          </a:p>
          <a:p>
            <a:pPr lvl="1">
              <a:spcAft>
                <a:spcPct val="20000"/>
              </a:spcAft>
              <a:buFontTx/>
              <a:buChar char="•"/>
              <a:tabLst>
                <a:tab pos="457200" algn="l"/>
              </a:tabLst>
            </a:pPr>
            <a:r>
              <a:rPr lang="en-US" sz="2400"/>
              <a:t>  </a:t>
            </a:r>
            <a:r>
              <a:rPr lang="en-US"/>
              <a:t>excluding infections present at randomization (3 TDF, 3 FTC/TDF, 6 placebo)</a:t>
            </a:r>
          </a:p>
          <a:p>
            <a:pPr lvl="1">
              <a:spcAft>
                <a:spcPct val="20000"/>
              </a:spcAft>
              <a:tabLst>
                <a:tab pos="457200" algn="l"/>
              </a:tabLst>
            </a:pPr>
            <a:endParaRPr lang="en-US" sz="1000"/>
          </a:p>
        </p:txBody>
      </p:sp>
      <p:sp>
        <p:nvSpPr>
          <p:cNvPr id="124977" name="Rectangle 5"/>
          <p:cNvSpPr>
            <a:spLocks noChangeArrowheads="1"/>
          </p:cNvSpPr>
          <p:nvPr/>
        </p:nvSpPr>
        <p:spPr bwMode="auto">
          <a:xfrm>
            <a:off x="6400800" y="6550025"/>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Aft>
                <a:spcPct val="20000"/>
              </a:spcAft>
              <a:tabLst>
                <a:tab pos="457200" algn="l"/>
              </a:tabLst>
            </a:pPr>
            <a:r>
              <a:rPr lang="en-US" sz="1400"/>
              <a:t>	ITT analysis results similar</a:t>
            </a:r>
            <a:endParaRPr lang="en-US" sz="1000"/>
          </a:p>
        </p:txBody>
      </p:sp>
      <p:sp>
        <p:nvSpPr>
          <p:cNvPr id="9" name="Rectangle 5"/>
          <p:cNvSpPr>
            <a:spLocks noChangeArrowheads="1"/>
          </p:cNvSpPr>
          <p:nvPr/>
        </p:nvSpPr>
        <p:spPr bwMode="auto">
          <a:xfrm>
            <a:off x="685800" y="6013450"/>
            <a:ext cx="6400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spcAft>
                <a:spcPct val="20000"/>
              </a:spcAft>
              <a:tabLst>
                <a:tab pos="457200" algn="l"/>
              </a:tabLst>
            </a:pPr>
            <a:r>
              <a:rPr lang="en-US" sz="2000" b="1" i="1" dirty="0"/>
              <a:t>Effect of TDF and FTC/TDF </a:t>
            </a:r>
          </a:p>
          <a:p>
            <a:pPr algn="ctr">
              <a:spcAft>
                <a:spcPct val="20000"/>
              </a:spcAft>
              <a:tabLst>
                <a:tab pos="457200" algn="l"/>
              </a:tabLst>
            </a:pPr>
            <a:r>
              <a:rPr lang="en-US" sz="2000" b="1" i="1" dirty="0"/>
              <a:t>statistically similar (p=0.18)</a:t>
            </a:r>
          </a:p>
        </p:txBody>
      </p:sp>
    </p:spTree>
    <p:extLst>
      <p:ext uri="{BB962C8B-B14F-4D97-AF65-F5344CB8AC3E}">
        <p14:creationId xmlns:p14="http://schemas.microsoft.com/office/powerpoint/2010/main" val="3962136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457200" y="0"/>
            <a:ext cx="8229600" cy="914400"/>
          </a:xfrm>
        </p:spPr>
        <p:txBody>
          <a:bodyPr/>
          <a:lstStyle/>
          <a:p>
            <a:pPr eaLnBrk="1" hangingPunct="1"/>
            <a:r>
              <a:rPr lang="en-US" sz="4000">
                <a:solidFill>
                  <a:schemeClr val="accent2"/>
                </a:solidFill>
              </a:rPr>
              <a:t>Primary efficacy results</a:t>
            </a:r>
          </a:p>
        </p:txBody>
      </p:sp>
      <p:sp>
        <p:nvSpPr>
          <p:cNvPr id="18435" name="Rectangle 5"/>
          <p:cNvSpPr>
            <a:spLocks noChangeArrowheads="1"/>
          </p:cNvSpPr>
          <p:nvPr/>
        </p:nvSpPr>
        <p:spPr bwMode="auto">
          <a:xfrm flipV="1">
            <a:off x="0" y="990600"/>
            <a:ext cx="9144000" cy="76200"/>
          </a:xfrm>
          <a:prstGeom prst="rect">
            <a:avLst/>
          </a:prstGeom>
          <a:solidFill>
            <a:schemeClr val="accent1"/>
          </a:solidFill>
          <a:ln w="12700">
            <a:noFill/>
            <a:miter lim="800000"/>
            <a:headEnd/>
            <a:tailEnd/>
          </a:ln>
          <a:effectLst>
            <a:outerShdw dist="45791" dir="3378596" algn="ctr" rotWithShape="0">
              <a:srgbClr val="3F000B"/>
            </a:outerShdw>
          </a:effectLst>
        </p:spPr>
        <p:txBody>
          <a:bodyPr rot="10800000" wrap="none" anchor="ctr"/>
          <a:lstStyle/>
          <a:p>
            <a:pPr eaLnBrk="0" hangingPunct="0">
              <a:defRPr/>
            </a:pPr>
            <a:endParaRPr lang="en-US" sz="2000">
              <a:latin typeface="Arial" charset="0"/>
            </a:endParaRPr>
          </a:p>
        </p:txBody>
      </p:sp>
      <p:pic>
        <p:nvPicPr>
          <p:cNvPr id="1269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8688"/>
            <a:ext cx="9144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990600"/>
            <a:ext cx="8229600" cy="4572000"/>
          </a:xfrm>
          <a:prstGeom prst="rect">
            <a:avLst/>
          </a:prstGeom>
          <a:noFill/>
          <a:ln w="9525">
            <a:noFill/>
            <a:miter lim="800000"/>
            <a:headEnd/>
            <a:tailEnd/>
          </a:ln>
          <a:effectLst/>
        </p:spPr>
        <p:txBody>
          <a:bodyPr/>
          <a:lstStyle/>
          <a:p>
            <a:pPr marL="342900" indent="-342900">
              <a:spcBef>
                <a:spcPct val="20000"/>
              </a:spcBef>
              <a:defRPr/>
            </a:pPr>
            <a:endParaRPr lang="en-US" sz="1000" kern="0" dirty="0">
              <a:latin typeface="+mn-lt"/>
            </a:endParaRPr>
          </a:p>
          <a:p>
            <a:pPr marL="342900" indent="-342900">
              <a:spcBef>
                <a:spcPct val="20000"/>
              </a:spcBef>
              <a:defRPr/>
            </a:pPr>
            <a:endParaRPr lang="en-US" sz="1000" kern="0" dirty="0">
              <a:latin typeface="+mn-lt"/>
            </a:endParaRPr>
          </a:p>
        </p:txBody>
      </p:sp>
      <p:sp>
        <p:nvSpPr>
          <p:cNvPr id="126982" name="TextBox 9"/>
          <p:cNvSpPr txBox="1">
            <a:spLocks noChangeArrowheads="1"/>
          </p:cNvSpPr>
          <p:nvPr/>
        </p:nvSpPr>
        <p:spPr bwMode="auto">
          <a:xfrm>
            <a:off x="2574925" y="3505200"/>
            <a:ext cx="930275"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400"/>
              <a:t>TDF</a:t>
            </a:r>
          </a:p>
          <a:p>
            <a:r>
              <a:rPr lang="en-US" sz="1400"/>
              <a:t>FTC/TDF</a:t>
            </a:r>
          </a:p>
          <a:p>
            <a:r>
              <a:rPr lang="en-US" sz="1400"/>
              <a:t>Placebo</a:t>
            </a:r>
          </a:p>
        </p:txBody>
      </p:sp>
      <p:pic>
        <p:nvPicPr>
          <p:cNvPr id="126983"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14400" y="1270000"/>
            <a:ext cx="7315200" cy="5283200"/>
          </a:xfrm>
        </p:spPr>
      </p:pic>
    </p:spTree>
    <p:extLst>
      <p:ext uri="{BB962C8B-B14F-4D97-AF65-F5344CB8AC3E}">
        <p14:creationId xmlns:p14="http://schemas.microsoft.com/office/powerpoint/2010/main" val="33150162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457200" y="0"/>
            <a:ext cx="8229600" cy="914400"/>
          </a:xfrm>
        </p:spPr>
        <p:txBody>
          <a:bodyPr/>
          <a:lstStyle/>
          <a:p>
            <a:pPr eaLnBrk="1" hangingPunct="1"/>
            <a:r>
              <a:rPr lang="en-US" sz="4000">
                <a:solidFill>
                  <a:schemeClr val="accent2"/>
                </a:solidFill>
              </a:rPr>
              <a:t>Primary efficacy results</a:t>
            </a:r>
          </a:p>
        </p:txBody>
      </p:sp>
      <p:sp>
        <p:nvSpPr>
          <p:cNvPr id="18435" name="Rectangle 5"/>
          <p:cNvSpPr>
            <a:spLocks noChangeArrowheads="1"/>
          </p:cNvSpPr>
          <p:nvPr/>
        </p:nvSpPr>
        <p:spPr bwMode="auto">
          <a:xfrm flipV="1">
            <a:off x="0" y="990600"/>
            <a:ext cx="9144000" cy="76200"/>
          </a:xfrm>
          <a:prstGeom prst="rect">
            <a:avLst/>
          </a:prstGeom>
          <a:solidFill>
            <a:schemeClr val="accent1"/>
          </a:solidFill>
          <a:ln w="12700">
            <a:noFill/>
            <a:miter lim="800000"/>
            <a:headEnd/>
            <a:tailEnd/>
          </a:ln>
          <a:effectLst>
            <a:outerShdw dist="45791" dir="3378596" algn="ctr" rotWithShape="0">
              <a:srgbClr val="3F000B"/>
            </a:outerShdw>
          </a:effectLst>
        </p:spPr>
        <p:txBody>
          <a:bodyPr rot="10800000" wrap="none" anchor="ctr"/>
          <a:lstStyle/>
          <a:p>
            <a:pPr eaLnBrk="0" hangingPunct="0">
              <a:defRPr/>
            </a:pPr>
            <a:endParaRPr lang="en-US" sz="2000">
              <a:latin typeface="Arial" charset="0"/>
            </a:endParaRPr>
          </a:p>
        </p:txBody>
      </p:sp>
      <p:pic>
        <p:nvPicPr>
          <p:cNvPr id="1269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8688"/>
            <a:ext cx="9144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990600"/>
            <a:ext cx="8229600" cy="4572000"/>
          </a:xfrm>
          <a:prstGeom prst="rect">
            <a:avLst/>
          </a:prstGeom>
          <a:noFill/>
          <a:ln w="9525">
            <a:noFill/>
            <a:miter lim="800000"/>
            <a:headEnd/>
            <a:tailEnd/>
          </a:ln>
          <a:effectLst/>
        </p:spPr>
        <p:txBody>
          <a:bodyPr/>
          <a:lstStyle/>
          <a:p>
            <a:pPr marL="342900" indent="-342900">
              <a:spcBef>
                <a:spcPct val="20000"/>
              </a:spcBef>
              <a:defRPr/>
            </a:pPr>
            <a:endParaRPr lang="en-US" sz="1000" kern="0" dirty="0">
              <a:latin typeface="+mn-lt"/>
            </a:endParaRPr>
          </a:p>
          <a:p>
            <a:pPr marL="342900" indent="-342900">
              <a:spcBef>
                <a:spcPct val="20000"/>
              </a:spcBef>
              <a:defRPr/>
            </a:pPr>
            <a:endParaRPr lang="en-US" sz="1000" kern="0" dirty="0">
              <a:latin typeface="+mn-lt"/>
            </a:endParaRPr>
          </a:p>
        </p:txBody>
      </p:sp>
      <p:sp>
        <p:nvSpPr>
          <p:cNvPr id="126982" name="TextBox 9"/>
          <p:cNvSpPr txBox="1">
            <a:spLocks noChangeArrowheads="1"/>
          </p:cNvSpPr>
          <p:nvPr/>
        </p:nvSpPr>
        <p:spPr bwMode="auto">
          <a:xfrm>
            <a:off x="2574925" y="3505200"/>
            <a:ext cx="930275"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400"/>
              <a:t>TDF</a:t>
            </a:r>
          </a:p>
          <a:p>
            <a:r>
              <a:rPr lang="en-US" sz="1400"/>
              <a:t>FTC/TDF</a:t>
            </a:r>
          </a:p>
          <a:p>
            <a:r>
              <a:rPr lang="en-US" sz="1400"/>
              <a:t>Placebo</a:t>
            </a:r>
          </a:p>
        </p:txBody>
      </p:sp>
      <p:pic>
        <p:nvPicPr>
          <p:cNvPr id="126983"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914400" y="1270000"/>
            <a:ext cx="7315200" cy="5283200"/>
          </a:xfrm>
        </p:spPr>
      </p:pic>
      <p:sp>
        <p:nvSpPr>
          <p:cNvPr id="2" name="Rectangle 1"/>
          <p:cNvSpPr/>
          <p:nvPr/>
        </p:nvSpPr>
        <p:spPr>
          <a:xfrm>
            <a:off x="6444208" y="1844824"/>
            <a:ext cx="2016224" cy="14317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Placebo arm terminated</a:t>
            </a:r>
            <a:endParaRPr lang="en-GB" sz="2400" b="1" dirty="0"/>
          </a:p>
        </p:txBody>
      </p:sp>
    </p:spTree>
    <p:extLst>
      <p:ext uri="{BB962C8B-B14F-4D97-AF65-F5344CB8AC3E}">
        <p14:creationId xmlns:p14="http://schemas.microsoft.com/office/powerpoint/2010/main" val="583084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457200" y="0"/>
            <a:ext cx="8229600" cy="914400"/>
          </a:xfrm>
        </p:spPr>
        <p:txBody>
          <a:bodyPr/>
          <a:lstStyle/>
          <a:p>
            <a:pPr eaLnBrk="1" hangingPunct="1"/>
            <a:r>
              <a:rPr lang="en-US" sz="4000">
                <a:solidFill>
                  <a:schemeClr val="accent2"/>
                </a:solidFill>
              </a:rPr>
              <a:t>Subgroup analysis - gender</a:t>
            </a:r>
          </a:p>
        </p:txBody>
      </p:sp>
      <p:sp>
        <p:nvSpPr>
          <p:cNvPr id="19459" name="Rectangle 5"/>
          <p:cNvSpPr>
            <a:spLocks noChangeArrowheads="1"/>
          </p:cNvSpPr>
          <p:nvPr/>
        </p:nvSpPr>
        <p:spPr bwMode="auto">
          <a:xfrm flipV="1">
            <a:off x="0" y="990600"/>
            <a:ext cx="9144000" cy="76200"/>
          </a:xfrm>
          <a:prstGeom prst="rect">
            <a:avLst/>
          </a:prstGeom>
          <a:solidFill>
            <a:schemeClr val="accent1"/>
          </a:solidFill>
          <a:ln w="12700">
            <a:noFill/>
            <a:miter lim="800000"/>
            <a:headEnd/>
            <a:tailEnd/>
          </a:ln>
          <a:effectLst>
            <a:outerShdw dist="45791" dir="3378596" algn="ctr" rotWithShape="0">
              <a:srgbClr val="3F000B"/>
            </a:outerShdw>
          </a:effectLst>
        </p:spPr>
        <p:txBody>
          <a:bodyPr rot="10800000" wrap="none" anchor="ctr"/>
          <a:lstStyle/>
          <a:p>
            <a:pPr eaLnBrk="0" hangingPunct="0">
              <a:defRPr/>
            </a:pPr>
            <a:endParaRPr lang="en-US" sz="2000">
              <a:latin typeface="Arial" charset="0"/>
            </a:endParaRPr>
          </a:p>
        </p:txBody>
      </p:sp>
      <p:pic>
        <p:nvPicPr>
          <p:cNvPr id="1280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8688"/>
            <a:ext cx="9144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990600"/>
            <a:ext cx="8229600" cy="4572000"/>
          </a:xfrm>
          <a:prstGeom prst="rect">
            <a:avLst/>
          </a:prstGeom>
          <a:noFill/>
          <a:ln w="9525">
            <a:noFill/>
            <a:miter lim="800000"/>
            <a:headEnd/>
            <a:tailEnd/>
          </a:ln>
          <a:effectLst/>
        </p:spPr>
        <p:txBody>
          <a:bodyPr/>
          <a:lstStyle/>
          <a:p>
            <a:pPr marL="342900" indent="-342900">
              <a:spcBef>
                <a:spcPct val="20000"/>
              </a:spcBef>
              <a:defRPr/>
            </a:pPr>
            <a:endParaRPr lang="en-US" sz="1000" kern="0" dirty="0">
              <a:latin typeface="+mn-lt"/>
            </a:endParaRPr>
          </a:p>
          <a:p>
            <a:pPr marL="342900" indent="-342900">
              <a:spcBef>
                <a:spcPct val="20000"/>
              </a:spcBef>
              <a:defRPr/>
            </a:pPr>
            <a:endParaRPr lang="en-US" sz="1000" kern="0" dirty="0">
              <a:latin typeface="+mn-lt"/>
            </a:endParaRPr>
          </a:p>
        </p:txBody>
      </p:sp>
      <p:graphicFrame>
        <p:nvGraphicFramePr>
          <p:cNvPr id="7" name="Table 6"/>
          <p:cNvGraphicFramePr>
            <a:graphicFrameLocks noGrp="1"/>
          </p:cNvGraphicFramePr>
          <p:nvPr/>
        </p:nvGraphicFramePr>
        <p:xfrm>
          <a:off x="1066800" y="2819400"/>
          <a:ext cx="7543801" cy="3505230"/>
        </p:xfrm>
        <a:graphic>
          <a:graphicData uri="http://schemas.openxmlformats.org/drawingml/2006/table">
            <a:tbl>
              <a:tblPr firstRow="1" bandRow="1">
                <a:tableStyleId>{5C22544A-7EE6-4342-B048-85BDC9FD1C3A}</a:tableStyleId>
              </a:tblPr>
              <a:tblGrid>
                <a:gridCol w="1695236"/>
                <a:gridCol w="1428965"/>
                <a:gridCol w="1447800"/>
                <a:gridCol w="1295400"/>
                <a:gridCol w="1676400"/>
              </a:tblGrid>
              <a:tr h="701040">
                <a:tc>
                  <a:txBody>
                    <a:bodyPr/>
                    <a:lstStyle/>
                    <a:p>
                      <a:endParaRPr lang="en-US" sz="1800" i="1" dirty="0">
                        <a:solidFill>
                          <a:schemeClr val="tx1"/>
                        </a:solidFill>
                      </a:endParaRP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Efficacy</a:t>
                      </a: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95%</a:t>
                      </a:r>
                      <a:r>
                        <a:rPr lang="en-US" sz="2000" baseline="0" dirty="0" smtClean="0">
                          <a:solidFill>
                            <a:schemeClr val="tx1"/>
                          </a:solidFill>
                        </a:rPr>
                        <a:t> CI</a:t>
                      </a:r>
                      <a:endParaRPr lang="en-US" sz="2000" dirty="0">
                        <a:solidFill>
                          <a:schemeClr val="tx1"/>
                        </a:solidFill>
                      </a:endParaRP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P-value</a:t>
                      </a:r>
                      <a:endParaRPr lang="en-US" sz="20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Interaction p-value</a:t>
                      </a:r>
                    </a:p>
                  </a:txBody>
                  <a:tcPr marT="45723" marB="45723"/>
                </a:tc>
              </a:tr>
              <a:tr h="396243">
                <a:tc>
                  <a:txBody>
                    <a:bodyPr/>
                    <a:lstStyle/>
                    <a:p>
                      <a:r>
                        <a:rPr lang="en-US" sz="2000" b="1" dirty="0" smtClean="0"/>
                        <a:t>TDF</a:t>
                      </a:r>
                      <a:endParaRPr lang="en-US" sz="2000" b="1"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c>
                  <a:txBody>
                    <a:bodyPr/>
                    <a:lstStyle/>
                    <a:p>
                      <a:pPr algn="ctr"/>
                      <a:endParaRPr lang="en-US" sz="1800" dirty="0"/>
                    </a:p>
                  </a:txBody>
                  <a:tcPr marT="45723" marB="45723"/>
                </a:tc>
              </a:tr>
              <a:tr h="1005837">
                <a:tc>
                  <a:txBody>
                    <a:bodyPr/>
                    <a:lstStyle/>
                    <a:p>
                      <a:r>
                        <a:rPr lang="en-US" sz="2000" dirty="0" smtClean="0"/>
                        <a:t>   Women</a:t>
                      </a:r>
                    </a:p>
                    <a:p>
                      <a:endParaRPr lang="en-US" sz="2000" dirty="0" smtClean="0"/>
                    </a:p>
                    <a:p>
                      <a:r>
                        <a:rPr lang="en-US" sz="2000" baseline="0" dirty="0" smtClean="0"/>
                        <a:t>   Men</a:t>
                      </a:r>
                      <a:endParaRPr lang="en-US" sz="2000" dirty="0"/>
                    </a:p>
                  </a:txBody>
                  <a:tcPr marT="45723" marB="45723"/>
                </a:tc>
                <a:tc>
                  <a:txBody>
                    <a:bodyPr/>
                    <a:lstStyle/>
                    <a:p>
                      <a:pPr algn="ctr"/>
                      <a:r>
                        <a:rPr lang="en-US" sz="2000" dirty="0" smtClean="0"/>
                        <a:t>68%</a:t>
                      </a:r>
                    </a:p>
                    <a:p>
                      <a:pPr algn="ctr"/>
                      <a:endParaRPr lang="en-US" sz="2000" dirty="0" smtClean="0"/>
                    </a:p>
                    <a:p>
                      <a:pPr algn="ctr"/>
                      <a:r>
                        <a:rPr lang="en-US" sz="2000" dirty="0" smtClean="0"/>
                        <a:t>55%</a:t>
                      </a:r>
                    </a:p>
                  </a:txBody>
                  <a:tcPr marT="45723" marB="45723"/>
                </a:tc>
                <a:tc>
                  <a:txBody>
                    <a:bodyPr/>
                    <a:lstStyle/>
                    <a:p>
                      <a:pPr algn="ctr"/>
                      <a:r>
                        <a:rPr lang="en-US" sz="2000" dirty="0" smtClean="0"/>
                        <a:t>29-85%</a:t>
                      </a:r>
                    </a:p>
                    <a:p>
                      <a:pPr algn="ctr"/>
                      <a:endParaRPr lang="en-US" sz="2000" dirty="0" smtClean="0"/>
                    </a:p>
                    <a:p>
                      <a:pPr algn="ctr"/>
                      <a:r>
                        <a:rPr lang="en-US" sz="2000" dirty="0" smtClean="0"/>
                        <a:t>4-79%</a:t>
                      </a:r>
                    </a:p>
                  </a:txBody>
                  <a:tcPr marT="45723" marB="45723"/>
                </a:tc>
                <a:tc>
                  <a:txBody>
                    <a:bodyPr/>
                    <a:lstStyle/>
                    <a:p>
                      <a:pPr algn="ctr"/>
                      <a:r>
                        <a:rPr lang="en-US" sz="2000" dirty="0" smtClean="0"/>
                        <a:t>p=0.01</a:t>
                      </a:r>
                    </a:p>
                    <a:p>
                      <a:pPr algn="ctr"/>
                      <a:endParaRPr lang="en-US" sz="2000" dirty="0" smtClean="0"/>
                    </a:p>
                    <a:p>
                      <a:pPr algn="ctr"/>
                      <a:r>
                        <a:rPr lang="en-US" sz="2000" dirty="0" smtClean="0"/>
                        <a:t>p=0.04</a:t>
                      </a:r>
                    </a:p>
                  </a:txBody>
                  <a:tcPr marT="45723" marB="45723"/>
                </a:tc>
                <a:tc>
                  <a:txBody>
                    <a:bodyPr/>
                    <a:lstStyle/>
                    <a:p>
                      <a:pPr algn="ctr"/>
                      <a:endParaRPr lang="en-US" sz="2000" dirty="0" smtClean="0"/>
                    </a:p>
                    <a:p>
                      <a:pPr algn="ctr"/>
                      <a:r>
                        <a:rPr lang="en-US" sz="2000" dirty="0" smtClean="0"/>
                        <a:t>p=0.54</a:t>
                      </a:r>
                    </a:p>
                  </a:txBody>
                  <a:tcPr marT="45723" marB="45723"/>
                </a:tc>
              </a:tr>
              <a:tr h="396243">
                <a:tc>
                  <a:txBody>
                    <a:bodyPr/>
                    <a:lstStyle/>
                    <a:p>
                      <a:r>
                        <a:rPr lang="en-US" sz="2000" b="1" dirty="0" smtClean="0"/>
                        <a:t>FTC/TDF</a:t>
                      </a:r>
                      <a:endParaRPr lang="en-US" sz="2000" b="1" dirty="0"/>
                    </a:p>
                  </a:txBody>
                  <a:tcPr marT="45723" marB="45723"/>
                </a:tc>
                <a:tc>
                  <a:txBody>
                    <a:bodyPr/>
                    <a:lstStyle/>
                    <a:p>
                      <a:pPr algn="ctr"/>
                      <a:endParaRPr lang="en-US" sz="1800" dirty="0" smtClean="0"/>
                    </a:p>
                  </a:txBody>
                  <a:tcPr marT="45723" marB="45723"/>
                </a:tc>
                <a:tc>
                  <a:txBody>
                    <a:bodyPr/>
                    <a:lstStyle/>
                    <a:p>
                      <a:pPr algn="ctr"/>
                      <a:endParaRPr lang="en-US" sz="1800" dirty="0" smtClean="0"/>
                    </a:p>
                  </a:txBody>
                  <a:tcPr marT="45723" marB="45723"/>
                </a:tc>
                <a:tc>
                  <a:txBody>
                    <a:bodyPr/>
                    <a:lstStyle/>
                    <a:p>
                      <a:pPr algn="ctr"/>
                      <a:endParaRPr lang="en-US" sz="1800" dirty="0" smtClean="0"/>
                    </a:p>
                  </a:txBody>
                  <a:tcPr marT="45723" marB="45723"/>
                </a:tc>
                <a:tc>
                  <a:txBody>
                    <a:bodyPr/>
                    <a:lstStyle/>
                    <a:p>
                      <a:pPr algn="ctr"/>
                      <a:endParaRPr lang="en-US" sz="1800" dirty="0" smtClean="0"/>
                    </a:p>
                  </a:txBody>
                  <a:tcPr marT="45723" marB="45723"/>
                </a:tc>
              </a:tr>
              <a:tr h="1005837">
                <a:tc>
                  <a:txBody>
                    <a:bodyPr/>
                    <a:lstStyle/>
                    <a:p>
                      <a:r>
                        <a:rPr lang="en-US" sz="2000" dirty="0" smtClean="0"/>
                        <a:t>   Women</a:t>
                      </a:r>
                    </a:p>
                    <a:p>
                      <a:endParaRPr lang="en-US" sz="2000" dirty="0" smtClean="0"/>
                    </a:p>
                    <a:p>
                      <a:r>
                        <a:rPr lang="en-US" sz="2000" baseline="0" dirty="0" smtClean="0"/>
                        <a:t>   Men</a:t>
                      </a:r>
                      <a:endParaRPr lang="en-US" sz="2000" dirty="0"/>
                    </a:p>
                  </a:txBody>
                  <a:tcPr marT="45723" marB="45723"/>
                </a:tc>
                <a:tc>
                  <a:txBody>
                    <a:bodyPr/>
                    <a:lstStyle/>
                    <a:p>
                      <a:pPr algn="ctr"/>
                      <a:r>
                        <a:rPr lang="en-US" sz="2000" dirty="0" smtClean="0"/>
                        <a:t>62%</a:t>
                      </a:r>
                    </a:p>
                    <a:p>
                      <a:pPr algn="ctr"/>
                      <a:endParaRPr lang="en-US" sz="2000" dirty="0" smtClean="0"/>
                    </a:p>
                    <a:p>
                      <a:pPr algn="ctr"/>
                      <a:r>
                        <a:rPr lang="en-US" sz="2000" dirty="0" smtClean="0"/>
                        <a:t>83%</a:t>
                      </a:r>
                    </a:p>
                  </a:txBody>
                  <a:tcPr marT="45723" marB="45723"/>
                </a:tc>
                <a:tc>
                  <a:txBody>
                    <a:bodyPr/>
                    <a:lstStyle/>
                    <a:p>
                      <a:pPr algn="ctr"/>
                      <a:r>
                        <a:rPr lang="en-US" sz="2000" dirty="0" smtClean="0"/>
                        <a:t>19-82%</a:t>
                      </a:r>
                    </a:p>
                    <a:p>
                      <a:pPr algn="ctr"/>
                      <a:endParaRPr lang="en-US" sz="2000" dirty="0" smtClean="0"/>
                    </a:p>
                    <a:p>
                      <a:pPr algn="ctr"/>
                      <a:r>
                        <a:rPr lang="en-US" sz="2000" dirty="0" smtClean="0"/>
                        <a:t>49-94%</a:t>
                      </a:r>
                    </a:p>
                  </a:txBody>
                  <a:tcPr marT="45723" marB="45723"/>
                </a:tc>
                <a:tc>
                  <a:txBody>
                    <a:bodyPr/>
                    <a:lstStyle/>
                    <a:p>
                      <a:pPr algn="ctr"/>
                      <a:r>
                        <a:rPr lang="en-US" sz="2000" dirty="0" smtClean="0"/>
                        <a:t>p=0.01</a:t>
                      </a:r>
                    </a:p>
                    <a:p>
                      <a:pPr algn="ctr"/>
                      <a:endParaRPr lang="en-US" sz="2000" dirty="0" smtClean="0"/>
                    </a:p>
                    <a:p>
                      <a:pPr algn="ctr"/>
                      <a:r>
                        <a:rPr lang="en-US" sz="2000" dirty="0" smtClean="0"/>
                        <a:t>p=0.001</a:t>
                      </a:r>
                    </a:p>
                  </a:txBody>
                  <a:tcPr marT="45723" marB="45723"/>
                </a:tc>
                <a:tc>
                  <a:txBody>
                    <a:bodyPr/>
                    <a:lstStyle/>
                    <a:p>
                      <a:pPr algn="ctr"/>
                      <a:endParaRPr lang="en-US" sz="2000" dirty="0" smtClean="0"/>
                    </a:p>
                    <a:p>
                      <a:pPr algn="ctr"/>
                      <a:r>
                        <a:rPr lang="en-US" sz="2000" dirty="0" smtClean="0"/>
                        <a:t>p=0.24</a:t>
                      </a:r>
                    </a:p>
                  </a:txBody>
                  <a:tcPr marT="45723" marB="45723"/>
                </a:tc>
              </a:tr>
            </a:tbl>
          </a:graphicData>
        </a:graphic>
      </p:graphicFrame>
      <p:sp>
        <p:nvSpPr>
          <p:cNvPr id="128044" name="Rectangle 5"/>
          <p:cNvSpPr>
            <a:spLocks noChangeArrowheads="1"/>
          </p:cNvSpPr>
          <p:nvPr/>
        </p:nvSpPr>
        <p:spPr bwMode="auto">
          <a:xfrm>
            <a:off x="279400" y="1081088"/>
            <a:ext cx="8585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a:spcAft>
                <a:spcPct val="20000"/>
              </a:spcAft>
              <a:buFont typeface="Arial" pitchFamily="34" charset="0"/>
              <a:buChar char="•"/>
              <a:tabLst>
                <a:tab pos="457200" algn="l"/>
              </a:tabLst>
            </a:pPr>
            <a:r>
              <a:rPr lang="en-US" sz="2400"/>
              <a:t> 	Both TDF and FTC/TDF significantly reduced HIV risk in 	both men and women</a:t>
            </a:r>
          </a:p>
          <a:p>
            <a:pPr lvl="1">
              <a:spcAft>
                <a:spcPct val="20000"/>
              </a:spcAft>
              <a:tabLst>
                <a:tab pos="457200" algn="l"/>
              </a:tabLst>
            </a:pPr>
            <a:endParaRPr lang="en-US" sz="1000"/>
          </a:p>
        </p:txBody>
      </p:sp>
      <p:sp>
        <p:nvSpPr>
          <p:cNvPr id="9" name="TextBox 8"/>
          <p:cNvSpPr txBox="1"/>
          <p:nvPr/>
        </p:nvSpPr>
        <p:spPr>
          <a:xfrm>
            <a:off x="1524000" y="1965325"/>
            <a:ext cx="7062788" cy="769938"/>
          </a:xfrm>
          <a:prstGeom prst="rect">
            <a:avLst/>
          </a:prstGeom>
          <a:noFill/>
        </p:spPr>
        <p:txBody>
          <a:bodyPr>
            <a:spAutoFit/>
          </a:bodyPr>
          <a:lstStyle/>
          <a:p>
            <a:pPr marL="342900" indent="-342900">
              <a:spcAft>
                <a:spcPct val="20000"/>
              </a:spcAft>
              <a:tabLst>
                <a:tab pos="457200" algn="l"/>
              </a:tabLst>
              <a:defRPr/>
            </a:pPr>
            <a:r>
              <a:rPr lang="en-US" sz="2000" i="1" dirty="0">
                <a:latin typeface="Arial" charset="0"/>
              </a:rPr>
              <a:t>Women:  42 total infections: 8 TDF, 9 FTC/TDF, 25 placebo</a:t>
            </a:r>
          </a:p>
          <a:p>
            <a:pPr marL="285750" indent="-285750">
              <a:defRPr/>
            </a:pPr>
            <a:r>
              <a:rPr lang="en-US" sz="2000" i="1" dirty="0">
                <a:latin typeface="Arial" charset="0"/>
              </a:rPr>
              <a:t>Men:  36 infections: 10 TDF, 4 FTC/TDF, 22 placebo</a:t>
            </a:r>
          </a:p>
        </p:txBody>
      </p:sp>
    </p:spTree>
    <p:extLst>
      <p:ext uri="{BB962C8B-B14F-4D97-AF65-F5344CB8AC3E}">
        <p14:creationId xmlns:p14="http://schemas.microsoft.com/office/powerpoint/2010/main" val="4032456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685800" y="1524000"/>
            <a:ext cx="7772400" cy="2667000"/>
          </a:xfrm>
        </p:spPr>
        <p:txBody>
          <a:bodyPr>
            <a:normAutofit fontScale="90000"/>
          </a:bodyPr>
          <a:lstStyle/>
          <a:p>
            <a:pPr eaLnBrk="1" hangingPunct="1"/>
            <a:r>
              <a:rPr lang="en-US" sz="3600" smtClean="0"/>
              <a:t>Daily oral antiretroviral use for the prevention of HIV infection in heterosexually active young adults in Botswana: </a:t>
            </a:r>
            <a:br>
              <a:rPr lang="en-US" sz="3600" smtClean="0"/>
            </a:br>
            <a:r>
              <a:rPr lang="en-US" sz="3600" smtClean="0"/>
              <a:t>results from the TDF2 study</a:t>
            </a:r>
          </a:p>
        </p:txBody>
      </p:sp>
      <p:sp>
        <p:nvSpPr>
          <p:cNvPr id="54275" name="Subtitle 3"/>
          <p:cNvSpPr>
            <a:spLocks noGrp="1"/>
          </p:cNvSpPr>
          <p:nvPr>
            <p:ph type="subTitle" idx="4294967295"/>
          </p:nvPr>
        </p:nvSpPr>
        <p:spPr>
          <a:xfrm>
            <a:off x="152400" y="4648200"/>
            <a:ext cx="8839200" cy="1524000"/>
          </a:xfrm>
        </p:spPr>
        <p:txBody>
          <a:bodyPr>
            <a:normAutofit lnSpcReduction="10000"/>
          </a:bodyPr>
          <a:lstStyle/>
          <a:p>
            <a:pPr algn="ctr" eaLnBrk="1" hangingPunct="1">
              <a:spcBef>
                <a:spcPct val="0"/>
              </a:spcBef>
              <a:buFontTx/>
              <a:buNone/>
            </a:pPr>
            <a:r>
              <a:rPr lang="en-US" sz="2400" smtClean="0"/>
              <a:t>	MC Thigpen, PM Kebaabetswe, DK Smith, TM Segolodi, FA Soud, K Chillag, LI Chirwa, M Kasonde, </a:t>
            </a:r>
          </a:p>
          <a:p>
            <a:pPr algn="ctr" eaLnBrk="1" hangingPunct="1">
              <a:spcBef>
                <a:spcPct val="0"/>
              </a:spcBef>
              <a:buFontTx/>
              <a:buNone/>
            </a:pPr>
            <a:r>
              <a:rPr lang="en-US" sz="2400" smtClean="0"/>
              <a:t>R Mutanhaurwa, FL Henderson, S Pathak, R Gvetadze, </a:t>
            </a:r>
          </a:p>
          <a:p>
            <a:pPr algn="ctr" eaLnBrk="1" hangingPunct="1">
              <a:spcBef>
                <a:spcPct val="0"/>
              </a:spcBef>
              <a:buFontTx/>
              <a:buNone/>
            </a:pPr>
            <a:r>
              <a:rPr lang="en-US" sz="2400" smtClean="0"/>
              <a:t>CE Rose, LA Paxton for the TDF2 Study Team</a:t>
            </a:r>
          </a:p>
        </p:txBody>
      </p:sp>
      <p:graphicFrame>
        <p:nvGraphicFramePr>
          <p:cNvPr id="54276" name="Object 2"/>
          <p:cNvGraphicFramePr>
            <a:graphicFrameLocks noChangeAspect="1"/>
          </p:cNvGraphicFramePr>
          <p:nvPr/>
        </p:nvGraphicFramePr>
        <p:xfrm>
          <a:off x="8001000" y="6024563"/>
          <a:ext cx="1143000" cy="833437"/>
        </p:xfrm>
        <a:graphic>
          <a:graphicData uri="http://schemas.openxmlformats.org/presentationml/2006/ole">
            <mc:AlternateContent xmlns:mc="http://schemas.openxmlformats.org/markup-compatibility/2006">
              <mc:Choice xmlns:v="urn:schemas-microsoft-com:vml" Requires="v">
                <p:oleObj spid="_x0000_s2101" name="Picture" r:id="rId4" imgW="911236" imgH="669189" progId="StaticMetafile">
                  <p:embed/>
                </p:oleObj>
              </mc:Choice>
              <mc:Fallback>
                <p:oleObj name="Picture" r:id="rId4" imgW="911236" imgH="669189" progId="Static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6024563"/>
                        <a:ext cx="1143000"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7" name="Object 3"/>
          <p:cNvGraphicFramePr>
            <a:graphicFrameLocks noChangeAspect="1"/>
          </p:cNvGraphicFramePr>
          <p:nvPr/>
        </p:nvGraphicFramePr>
        <p:xfrm>
          <a:off x="50800" y="5867400"/>
          <a:ext cx="863600" cy="914400"/>
        </p:xfrm>
        <a:graphic>
          <a:graphicData uri="http://schemas.openxmlformats.org/presentationml/2006/ole">
            <mc:AlternateContent xmlns:mc="http://schemas.openxmlformats.org/markup-compatibility/2006">
              <mc:Choice xmlns:v="urn:schemas-microsoft-com:vml" Requires="v">
                <p:oleObj spid="_x0000_s2102" name="CorelDRAW" r:id="rId6" imgW="1091184" imgH="1161288" progId="">
                  <p:embed/>
                </p:oleObj>
              </mc:Choice>
              <mc:Fallback>
                <p:oleObj name="CorelDRAW" r:id="rId6" imgW="1091184" imgH="116128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 y="5867400"/>
                        <a:ext cx="863600" cy="9144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5"/>
          <p:cNvSpPr txBox="1">
            <a:spLocks noGrp="1"/>
          </p:cNvSpPr>
          <p:nvPr/>
        </p:nvSpPr>
        <p:spPr bwMode="auto">
          <a:xfrm>
            <a:off x="7010400" y="0"/>
            <a:ext cx="2133600" cy="476250"/>
          </a:xfrm>
          <a:prstGeom prst="rect">
            <a:avLst/>
          </a:prstGeom>
          <a:noFill/>
          <a:ln>
            <a:miter lim="800000"/>
            <a:headEnd/>
            <a:tailEnd/>
          </a:ln>
        </p:spPr>
        <p:txBody>
          <a:bodyPr/>
          <a:lstStyle/>
          <a:p>
            <a:pPr algn="r" fontAlgn="auto">
              <a:spcBef>
                <a:spcPts val="0"/>
              </a:spcBef>
              <a:spcAft>
                <a:spcPts val="0"/>
              </a:spcAft>
              <a:defRPr/>
            </a:pPr>
            <a:fld id="{49EBAE41-3D43-4A69-878D-672CF7503A22}" type="slidenum">
              <a:rPr lang="en-US" sz="1400" b="1">
                <a:solidFill>
                  <a:srgbClr val="FFFF00"/>
                </a:solidFill>
                <a:latin typeface="+mn-lt"/>
                <a:cs typeface="+mn-cs"/>
              </a:rPr>
              <a:pPr algn="r" fontAlgn="auto">
                <a:spcBef>
                  <a:spcPts val="0"/>
                </a:spcBef>
                <a:spcAft>
                  <a:spcPts val="0"/>
                </a:spcAft>
                <a:defRPr/>
              </a:pPr>
              <a:t>57</a:t>
            </a:fld>
            <a:endParaRPr lang="en-US" sz="1400" b="1" dirty="0">
              <a:solidFill>
                <a:srgbClr val="FFFF00"/>
              </a:solidFill>
              <a:latin typeface="+mn-lt"/>
              <a:cs typeface="+mn-cs"/>
            </a:endParaRPr>
          </a:p>
        </p:txBody>
      </p:sp>
      <p:graphicFrame>
        <p:nvGraphicFramePr>
          <p:cNvPr id="54279" name="Object 3"/>
          <p:cNvGraphicFramePr>
            <a:graphicFrameLocks noChangeAspect="1"/>
          </p:cNvGraphicFramePr>
          <p:nvPr/>
        </p:nvGraphicFramePr>
        <p:xfrm>
          <a:off x="0" y="5943600"/>
          <a:ext cx="971550" cy="914400"/>
        </p:xfrm>
        <a:graphic>
          <a:graphicData uri="http://schemas.openxmlformats.org/presentationml/2006/ole">
            <mc:AlternateContent xmlns:mc="http://schemas.openxmlformats.org/markup-compatibility/2006">
              <mc:Choice xmlns:v="urn:schemas-microsoft-com:vml" Requires="v">
                <p:oleObj spid="_x0000_s2103" name="CorelDRAW" r:id="rId8" imgW="1091184" imgH="1161288" progId="">
                  <p:embed/>
                </p:oleObj>
              </mc:Choice>
              <mc:Fallback>
                <p:oleObj name="CorelDRAW" r:id="rId8" imgW="1091184" imgH="116128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943600"/>
                        <a:ext cx="971550" cy="914400"/>
                      </a:xfrm>
                      <a:prstGeom prst="rect">
                        <a:avLst/>
                      </a:prstGeom>
                      <a:solidFill>
                        <a:schemeClr val="accent1"/>
                      </a:solidFill>
                      <a:ln>
                        <a:noFill/>
                      </a:ln>
                      <a:effectLst/>
                      <a:extLs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585794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7010400" y="0"/>
            <a:ext cx="2133600" cy="476250"/>
          </a:xfrm>
          <a:prstGeom prst="rect">
            <a:avLst/>
          </a:prstGeom>
          <a:noFill/>
          <a:ln>
            <a:miter lim="800000"/>
            <a:headEnd/>
            <a:tailEnd/>
          </a:ln>
        </p:spPr>
        <p:txBody>
          <a:bodyPr/>
          <a:lstStyle/>
          <a:p>
            <a:pPr algn="r" fontAlgn="auto">
              <a:spcBef>
                <a:spcPts val="0"/>
              </a:spcBef>
              <a:spcAft>
                <a:spcPts val="0"/>
              </a:spcAft>
              <a:defRPr/>
            </a:pPr>
            <a:fld id="{E939C2E6-CAE0-4FA6-8704-873F90F04DAD}" type="slidenum">
              <a:rPr lang="en-US" sz="1400" b="1">
                <a:latin typeface="+mn-lt"/>
                <a:cs typeface="+mn-cs"/>
              </a:rPr>
              <a:pPr algn="r" fontAlgn="auto">
                <a:spcBef>
                  <a:spcPts val="0"/>
                </a:spcBef>
                <a:spcAft>
                  <a:spcPts val="0"/>
                </a:spcAft>
                <a:defRPr/>
              </a:pPr>
              <a:t>58</a:t>
            </a:fld>
            <a:endParaRPr lang="en-US" sz="1400" b="1" dirty="0">
              <a:latin typeface="+mn-lt"/>
              <a:cs typeface="+mn-cs"/>
            </a:endParaRP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196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8935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FF0000"/>
                </a:solidFill>
              </a:rPr>
              <a:t>TDF-2: Efficacy – Intention-to-Treat Analysis</a:t>
            </a:r>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Content Placeholder 5"/>
          <p:cNvSpPr>
            <a:spLocks noGrp="1"/>
          </p:cNvSpPr>
          <p:nvPr>
            <p:ph idx="4294967295"/>
          </p:nvPr>
        </p:nvSpPr>
        <p:spPr>
          <a:xfrm>
            <a:off x="0" y="6172200"/>
            <a:ext cx="9144000" cy="685800"/>
          </a:xfrm>
        </p:spPr>
        <p:txBody>
          <a:bodyPr>
            <a:normAutofit lnSpcReduction="10000"/>
          </a:bodyPr>
          <a:lstStyle/>
          <a:p>
            <a:pPr algn="ctr" eaLnBrk="1" hangingPunct="1">
              <a:buFontTx/>
              <a:buNone/>
            </a:pPr>
            <a:r>
              <a:rPr lang="en-US" sz="2000" dirty="0" smtClean="0"/>
              <a:t>	9 HIV-infected in TDF-FTC group and 24 HIV-infected in placebo group Overall </a:t>
            </a:r>
            <a:r>
              <a:rPr lang="en-US" sz="2000" b="1" u="sng" dirty="0" smtClean="0"/>
              <a:t>protective efficacy 62.6% </a:t>
            </a:r>
            <a:r>
              <a:rPr lang="en-US" sz="2000" dirty="0" smtClean="0"/>
              <a:t>(95% CI 21.5 to 83.4, p=0.0133)</a:t>
            </a:r>
          </a:p>
        </p:txBody>
      </p:sp>
      <p:sp>
        <p:nvSpPr>
          <p:cNvPr id="56325" name="Slide Number Placeholder 5"/>
          <p:cNvSpPr txBox="1">
            <a:spLocks noGrp="1"/>
          </p:cNvSpPr>
          <p:nvPr/>
        </p:nvSpPr>
        <p:spPr bwMode="auto">
          <a:xfrm>
            <a:off x="7010400" y="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AD138BF-80CD-4480-B8E1-DB181E7A3A30}" type="slidenum">
              <a:rPr lang="en-US" sz="1400" b="1">
                <a:solidFill>
                  <a:srgbClr val="FFFF00"/>
                </a:solidFill>
              </a:rPr>
              <a:pPr algn="r" eaLnBrk="1" hangingPunct="1"/>
              <a:t>59</a:t>
            </a:fld>
            <a:endParaRPr lang="en-US" sz="1400" b="1">
              <a:solidFill>
                <a:srgbClr val="FFFF00"/>
              </a:solidFill>
            </a:endParaRPr>
          </a:p>
        </p:txBody>
      </p:sp>
    </p:spTree>
    <p:extLst>
      <p:ext uri="{BB962C8B-B14F-4D97-AF65-F5344CB8AC3E}">
        <p14:creationId xmlns:p14="http://schemas.microsoft.com/office/powerpoint/2010/main" val="163992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GB" dirty="0"/>
          </a:p>
        </p:txBody>
      </p:sp>
      <p:sp>
        <p:nvSpPr>
          <p:cNvPr id="3" name="Content Placeholder 2"/>
          <p:cNvSpPr>
            <a:spLocks noGrp="1"/>
          </p:cNvSpPr>
          <p:nvPr>
            <p:ph idx="1"/>
          </p:nvPr>
        </p:nvSpPr>
        <p:spPr/>
        <p:txBody>
          <a:bodyPr/>
          <a:lstStyle/>
          <a:p>
            <a:r>
              <a:rPr lang="en-US" dirty="0" err="1" smtClean="0"/>
              <a:t>Noar</a:t>
            </a:r>
            <a:r>
              <a:rPr lang="en-US" dirty="0" smtClean="0"/>
              <a:t> </a:t>
            </a:r>
            <a:r>
              <a:rPr lang="en-GB" dirty="0" smtClean="0"/>
              <a:t>SM. Behavioural interventions to reduce HIV-related sexual risk behaviour: review and synthesis of meta-analytic evidence. AIDS </a:t>
            </a:r>
            <a:r>
              <a:rPr lang="en-GB" dirty="0" err="1" smtClean="0"/>
              <a:t>Behav</a:t>
            </a:r>
            <a:r>
              <a:rPr lang="en-GB" dirty="0" smtClean="0"/>
              <a:t> 2008; 12:335-353.</a:t>
            </a:r>
            <a:r>
              <a:rPr lang="en-US" dirty="0" smtClean="0"/>
              <a:t> </a:t>
            </a:r>
            <a:endParaRPr lang="en-GB" dirty="0" smtClean="0"/>
          </a:p>
          <a:p>
            <a:endParaRPr lang="en-GB" dirty="0"/>
          </a:p>
        </p:txBody>
      </p:sp>
    </p:spTree>
    <p:extLst>
      <p:ext uri="{BB962C8B-B14F-4D97-AF65-F5344CB8AC3E}">
        <p14:creationId xmlns:p14="http://schemas.microsoft.com/office/powerpoint/2010/main" val="1700702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txBox="1">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n-US" sz="3200" b="1" dirty="0" smtClean="0">
                <a:solidFill>
                  <a:srgbClr val="FF0000"/>
                </a:solidFill>
              </a:rPr>
              <a:t>Efficacy – Participants on Study</a:t>
            </a:r>
            <a:endParaRPr lang="en-US" sz="3200" b="1" dirty="0">
              <a:solidFill>
                <a:srgbClr val="FF0000"/>
              </a:solidFill>
            </a:endParaRPr>
          </a:p>
        </p:txBody>
      </p:sp>
      <p:sp>
        <p:nvSpPr>
          <p:cNvPr id="6" name="Content Placeholder 5"/>
          <p:cNvSpPr>
            <a:spLocks noGrp="1"/>
          </p:cNvSpPr>
          <p:nvPr>
            <p:ph idx="1"/>
          </p:nvPr>
        </p:nvSpPr>
        <p:spPr>
          <a:xfrm>
            <a:off x="0" y="6172200"/>
            <a:ext cx="9144000" cy="685800"/>
          </a:xfrm>
        </p:spPr>
        <p:txBody>
          <a:bodyPr>
            <a:normAutofit lnSpcReduction="10000"/>
          </a:bodyPr>
          <a:lstStyle/>
          <a:p>
            <a:pPr algn="ctr">
              <a:buNone/>
            </a:pPr>
            <a:r>
              <a:rPr lang="en-US" sz="2000" dirty="0" smtClean="0"/>
              <a:t>	4 HIV-infected in TDF-FTC group and 19 HIV-infected in placebo group Overall </a:t>
            </a:r>
            <a:r>
              <a:rPr lang="en-US" sz="2000" b="1" u="sng" dirty="0" smtClean="0"/>
              <a:t>protective efficacy 77.9% </a:t>
            </a:r>
            <a:r>
              <a:rPr lang="en-US" sz="2000" dirty="0" smtClean="0"/>
              <a:t>(95% CI 41.2 to 93.6, p=0.0053)</a:t>
            </a:r>
            <a:endParaRPr lang="en-US" sz="2000" dirty="0"/>
          </a:p>
        </p:txBody>
      </p:sp>
      <p:pic>
        <p:nvPicPr>
          <p:cNvPr id="7" name="Picture 6"/>
          <p:cNvPicPr/>
          <p:nvPr/>
        </p:nvPicPr>
        <p:blipFill>
          <a:blip r:embed="rId3" cstate="print"/>
          <a:srcRect/>
          <a:stretch>
            <a:fillRect/>
          </a:stretch>
        </p:blipFill>
        <p:spPr bwMode="auto">
          <a:xfrm>
            <a:off x="685800" y="914400"/>
            <a:ext cx="7772400" cy="5257800"/>
          </a:xfrm>
          <a:prstGeom prst="rect">
            <a:avLst/>
          </a:prstGeom>
          <a:noFill/>
          <a:ln w="9525">
            <a:noFill/>
            <a:miter lim="800000"/>
            <a:headEnd/>
            <a:tailEnd/>
          </a:ln>
        </p:spPr>
      </p:pic>
      <p:sp>
        <p:nvSpPr>
          <p:cNvPr id="8" name="Slide Number Placeholder 5"/>
          <p:cNvSpPr>
            <a:spLocks noGrp="1"/>
          </p:cNvSpPr>
          <p:nvPr>
            <p:ph type="sldNum" sz="quarter" idx="12"/>
          </p:nvPr>
        </p:nvSpPr>
        <p:spPr>
          <a:xfrm>
            <a:off x="7010400" y="0"/>
            <a:ext cx="2133600" cy="476250"/>
          </a:xfrm>
        </p:spPr>
        <p:txBody>
          <a:bodyPr/>
          <a:lstStyle/>
          <a:p>
            <a:pPr>
              <a:defRPr/>
            </a:pPr>
            <a:fld id="{EFFBFEA6-4ED3-4182-8040-D4B8A3F93605}" type="slidenum">
              <a:rPr lang="en-US" b="1" smtClean="0">
                <a:solidFill>
                  <a:srgbClr val="FFFF00"/>
                </a:solidFill>
              </a:rPr>
              <a:pPr>
                <a:defRPr/>
              </a:pPr>
              <a:t>60</a:t>
            </a:fld>
            <a:endParaRPr lang="en-US" b="1" dirty="0">
              <a:solidFill>
                <a:srgbClr val="FFFF00"/>
              </a:solidFill>
            </a:endParaRPr>
          </a:p>
        </p:txBody>
      </p:sp>
    </p:spTree>
    <p:extLst>
      <p:ext uri="{BB962C8B-B14F-4D97-AF65-F5344CB8AC3E}">
        <p14:creationId xmlns:p14="http://schemas.microsoft.com/office/powerpoint/2010/main" val="42634524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a:t>TDF-2: HIV Infection By Gender</a:t>
            </a:r>
          </a:p>
        </p:txBody>
      </p:sp>
      <p:sp>
        <p:nvSpPr>
          <p:cNvPr id="5734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86352104"/>
              </p:ext>
            </p:extLst>
          </p:nvPr>
        </p:nvGraphicFramePr>
        <p:xfrm>
          <a:off x="107504" y="1447800"/>
          <a:ext cx="8856983" cy="4575176"/>
        </p:xfrm>
        <a:graphic>
          <a:graphicData uri="http://schemas.openxmlformats.org/drawingml/2006/table">
            <a:tbl>
              <a:tblPr>
                <a:tableStyleId>{3C2FFA5D-87B4-456A-9821-1D502468CF0F}</a:tableStyleId>
              </a:tblPr>
              <a:tblGrid>
                <a:gridCol w="2066630"/>
                <a:gridCol w="1328547"/>
                <a:gridCol w="1328547"/>
                <a:gridCol w="1328547"/>
                <a:gridCol w="1402356"/>
                <a:gridCol w="1402356"/>
              </a:tblGrid>
              <a:tr h="11429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Using 33 </a:t>
                      </a:r>
                      <a:r>
                        <a:rPr kumimoji="0" lang="en-US" sz="2000" b="1" u="none" strike="noStrike" cap="none" normalizeH="0" baseline="0" dirty="0" err="1" smtClean="0">
                          <a:ln>
                            <a:noFill/>
                          </a:ln>
                          <a:effectLst/>
                        </a:rPr>
                        <a:t>Seroconverters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TDF-FTC</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Placebo</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Efficacy</a:t>
                      </a:r>
                      <a:endParaRPr kumimoji="0" lang="en-US" sz="20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95% CI</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P-value</a:t>
                      </a: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anchor="ctr" horzOverflow="overflow"/>
                </a:tc>
              </a:tr>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Female</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7</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14</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49.4</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-21.7, 80.8</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0.107</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r>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Male</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10</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80.1</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24.6, 96.9</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0.026</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r>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r>
              <a:tr h="9794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Using 23 </a:t>
                      </a:r>
                      <a:r>
                        <a:rPr kumimoji="0" lang="en-US" sz="2000" b="1" u="none" strike="noStrike" cap="none" normalizeH="0" baseline="0" dirty="0" err="1" smtClean="0">
                          <a:ln>
                            <a:noFill/>
                          </a:ln>
                          <a:effectLst/>
                        </a:rPr>
                        <a:t>Seroconverters</a:t>
                      </a:r>
                      <a:r>
                        <a:rPr kumimoji="0" lang="en-US" sz="2000" b="1" u="none" strike="noStrike" cap="none" normalizeH="0" baseline="0" dirty="0" smtClean="0">
                          <a:ln>
                            <a:noFill/>
                          </a:ln>
                          <a:effectLst/>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TDF-FTC</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Placebo</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Efficacy</a:t>
                      </a:r>
                      <a:endParaRPr kumimoji="0" lang="en-US" sz="20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effectLst/>
                        </a:rPr>
                        <a:t>95% CI</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P-value</a:t>
                      </a: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anchor="ctr" horzOverflow="overflow"/>
                </a:tc>
              </a:tr>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Female</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3</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13</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75.5</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23.8, 94.4</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0.021</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r>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Male</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6</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82.4</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-2.8, 99.1</a:t>
                      </a:r>
                      <a:endParaRPr kumimoji="0" lang="en-US" sz="2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0.065</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anchor="ctr" horzOverflow="overflow"/>
                </a:tc>
              </a:tr>
            </a:tbl>
          </a:graphicData>
        </a:graphic>
      </p:graphicFrame>
      <p:sp>
        <p:nvSpPr>
          <p:cNvPr id="2" name="TextBox 1"/>
          <p:cNvSpPr txBox="1"/>
          <p:nvPr/>
        </p:nvSpPr>
        <p:spPr>
          <a:xfrm>
            <a:off x="683568" y="6237312"/>
            <a:ext cx="7929800" cy="461665"/>
          </a:xfrm>
          <a:prstGeom prst="rect">
            <a:avLst/>
          </a:prstGeom>
          <a:noFill/>
        </p:spPr>
        <p:txBody>
          <a:bodyPr wrap="none" rtlCol="0">
            <a:spAutoFit/>
          </a:bodyPr>
          <a:lstStyle/>
          <a:p>
            <a:r>
              <a:rPr lang="en-US" sz="2400" b="1" dirty="0" smtClean="0"/>
              <a:t>*</a:t>
            </a:r>
            <a:r>
              <a:rPr lang="en-US" sz="2400" b="1" dirty="0" err="1" smtClean="0"/>
              <a:t>ie</a:t>
            </a:r>
            <a:r>
              <a:rPr lang="en-US" sz="2400" b="1" dirty="0" smtClean="0"/>
              <a:t>. Individuals who were adhering to monthly visit schedule</a:t>
            </a:r>
            <a:endParaRPr lang="en-GB" sz="2400" b="1" dirty="0"/>
          </a:p>
        </p:txBody>
      </p:sp>
    </p:spTree>
    <p:extLst>
      <p:ext uri="{BB962C8B-B14F-4D97-AF65-F5344CB8AC3E}">
        <p14:creationId xmlns:p14="http://schemas.microsoft.com/office/powerpoint/2010/main" val="4766989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457200" y="381000"/>
            <a:ext cx="8229600" cy="715963"/>
          </a:xfrm>
        </p:spPr>
        <p:txBody>
          <a:bodyPr>
            <a:normAutofit fontScale="90000"/>
          </a:bodyPr>
          <a:lstStyle/>
          <a:p>
            <a:pPr eaLnBrk="1" hangingPunct="1"/>
            <a:r>
              <a:rPr lang="en-US" smtClean="0"/>
              <a:t>VOICE – Study Design</a:t>
            </a:r>
          </a:p>
        </p:txBody>
      </p:sp>
      <p:sp>
        <p:nvSpPr>
          <p:cNvPr id="58371" name="Slide Number Placeholder 3"/>
          <p:cNvSpPr txBox="1">
            <a:spLocks noGrp="1"/>
          </p:cNvSpPr>
          <p:nvPr/>
        </p:nvSpPr>
        <p:spPr bwMode="auto">
          <a:xfrm>
            <a:off x="6934200" y="65151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456BC5F8-EBD9-4378-8B72-B2C8365A65AE}" type="slidenum">
              <a:rPr lang="en-US" sz="1100"/>
              <a:pPr algn="r"/>
              <a:t>62</a:t>
            </a:fld>
            <a:endParaRPr lang="en-US" sz="1100"/>
          </a:p>
        </p:txBody>
      </p:sp>
      <p:graphicFrame>
        <p:nvGraphicFramePr>
          <p:cNvPr id="106500" name="Group 4"/>
          <p:cNvGraphicFramePr>
            <a:graphicFrameLocks noGrp="1"/>
          </p:cNvGraphicFramePr>
          <p:nvPr>
            <p:ph idx="4294967295"/>
            <p:extLst>
              <p:ext uri="{D42A27DB-BD31-4B8C-83A1-F6EECF244321}">
                <p14:modId xmlns:p14="http://schemas.microsoft.com/office/powerpoint/2010/main" val="629418967"/>
              </p:ext>
            </p:extLst>
          </p:nvPr>
        </p:nvGraphicFramePr>
        <p:xfrm>
          <a:off x="685800" y="1295400"/>
          <a:ext cx="7924800" cy="5241972"/>
        </p:xfrm>
        <a:graphic>
          <a:graphicData uri="http://schemas.openxmlformats.org/drawingml/2006/table">
            <a:tbl>
              <a:tblPr/>
              <a:tblGrid>
                <a:gridCol w="1981200"/>
                <a:gridCol w="5943600"/>
              </a:tblGrid>
              <a:tr h="9295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Intervention</a:t>
                      </a:r>
                    </a:p>
                  </a:txBody>
                  <a:tcPr marT="137111" marB="137111"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1" i="0" u="none" strike="noStrike" cap="none" normalizeH="0" baseline="0" smtClean="0">
                          <a:ln>
                            <a:noFill/>
                          </a:ln>
                          <a:solidFill>
                            <a:srgbClr val="000000"/>
                          </a:solidFill>
                          <a:effectLst/>
                          <a:latin typeface="Arial" pitchFamily="34" charset="0"/>
                          <a:cs typeface="Arial" pitchFamily="34" charset="0"/>
                        </a:rPr>
                        <a:t>Daily Truvada or Daily Viread vs. placebo</a:t>
                      </a:r>
                    </a:p>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1" i="0" u="none" strike="noStrike" cap="none" normalizeH="0" baseline="0" smtClean="0">
                          <a:ln>
                            <a:noFill/>
                          </a:ln>
                          <a:solidFill>
                            <a:srgbClr val="000000"/>
                          </a:solidFill>
                          <a:effectLst/>
                          <a:latin typeface="Arial" pitchFamily="34" charset="0"/>
                          <a:cs typeface="Arial" pitchFamily="34" charset="0"/>
                        </a:rPr>
                        <a:t>Tenofovir gel vs. placebo</a:t>
                      </a:r>
                    </a:p>
                  </a:txBody>
                  <a:tcPr marT="137111" marB="13711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6D6F5"/>
                    </a:solidFill>
                  </a:tcPr>
                </a:tc>
              </a:tr>
              <a:tr h="9295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Population</a:t>
                      </a:r>
                    </a:p>
                  </a:txBody>
                  <a:tcPr marT="137111" marB="137111"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cs typeface="Arial" pitchFamily="34" charset="0"/>
                        </a:rPr>
                        <a:t>5,029 sexually active HIV-negative women</a:t>
                      </a:r>
                    </a:p>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cs typeface="Arial" pitchFamily="34" charset="0"/>
                        </a:rPr>
                        <a:t>All participants aged 18-45 years</a:t>
                      </a:r>
                    </a:p>
                  </a:txBody>
                  <a:tcPr marT="137111" marB="13711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8E8F6"/>
                    </a:solidFill>
                  </a:tcPr>
                </a:tc>
              </a:tr>
              <a:tr h="579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Locations</a:t>
                      </a:r>
                    </a:p>
                  </a:txBody>
                  <a:tcPr marT="137111" marB="137111"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cs typeface="Arial" pitchFamily="34" charset="0"/>
                        </a:rPr>
                        <a:t>South Africa, Zimbabwe, Uganda</a:t>
                      </a:r>
                    </a:p>
                  </a:txBody>
                  <a:tcPr marT="137111" marB="13711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8E8F6"/>
                    </a:solidFill>
                  </a:tcPr>
                </a:tc>
              </a:tr>
              <a:tr h="9295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Timeline</a:t>
                      </a:r>
                    </a:p>
                  </a:txBody>
                  <a:tcPr marT="137111" marB="137111"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cs typeface="Arial" pitchFamily="34" charset="0"/>
                        </a:rPr>
                        <a:t>Study began Sept 2009</a:t>
                      </a:r>
                    </a:p>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smtClean="0">
                          <a:ln>
                            <a:noFill/>
                          </a:ln>
                          <a:solidFill>
                            <a:srgbClr val="000000"/>
                          </a:solidFill>
                          <a:effectLst/>
                          <a:latin typeface="Arial" pitchFamily="34" charset="0"/>
                          <a:cs typeface="Arial" pitchFamily="34" charset="0"/>
                        </a:rPr>
                        <a:t>Final results anticipated early 2013</a:t>
                      </a:r>
                    </a:p>
                  </a:txBody>
                  <a:tcPr marT="137111" marB="13711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8E8F6"/>
                    </a:solidFill>
                  </a:tcPr>
                </a:tc>
              </a:tr>
              <a:tr h="579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pitchFamily="34" charset="0"/>
                          <a:cs typeface="Arial" pitchFamily="34" charset="0"/>
                        </a:rPr>
                        <a:t>Sponsors</a:t>
                      </a:r>
                    </a:p>
                  </a:txBody>
                  <a:tcPr marT="137111" marB="137111"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Arial" pitchFamily="34" charset="0"/>
                          <a:cs typeface="Arial" pitchFamily="34" charset="0"/>
                        </a:rPr>
                        <a:t>MTN, NIH</a:t>
                      </a:r>
                    </a:p>
                  </a:txBody>
                  <a:tcPr marT="137111" marB="13711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8E8F6"/>
                    </a:solidFill>
                  </a:tcPr>
                </a:tc>
              </a:tr>
              <a:tr h="579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cs typeface="Arial" pitchFamily="34" charset="0"/>
                        </a:rPr>
                        <a:t>Amendment to study 09/2011</a:t>
                      </a:r>
                    </a:p>
                  </a:txBody>
                  <a:tcPr marT="137111" marB="137111"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Arial" pitchFamily="34" charset="0"/>
                          <a:cs typeface="Arial" pitchFamily="34" charset="0"/>
                        </a:rPr>
                        <a:t>TDF arm stopped by DSMB for futility</a:t>
                      </a:r>
                    </a:p>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Arial" pitchFamily="34" charset="0"/>
                          <a:cs typeface="Arial" pitchFamily="34" charset="0"/>
                        </a:rPr>
                        <a:t>No safety concerns reported with </a:t>
                      </a:r>
                      <a:r>
                        <a:rPr kumimoji="0" lang="en-US" sz="1900" b="0" i="0" u="none" strike="noStrike" cap="none" normalizeH="0" baseline="0" dirty="0" err="1" smtClean="0">
                          <a:ln>
                            <a:noFill/>
                          </a:ln>
                          <a:solidFill>
                            <a:srgbClr val="000000"/>
                          </a:solidFill>
                          <a:effectLst/>
                          <a:latin typeface="Arial" pitchFamily="34" charset="0"/>
                          <a:cs typeface="Arial" pitchFamily="34" charset="0"/>
                        </a:rPr>
                        <a:t>Viread</a:t>
                      </a:r>
                      <a:r>
                        <a:rPr kumimoji="0" lang="en-US" sz="1900" b="0" i="0" u="none" strike="noStrike" cap="none" normalizeH="0" baseline="0" dirty="0" smtClean="0">
                          <a:ln>
                            <a:noFill/>
                          </a:ln>
                          <a:solidFill>
                            <a:srgbClr val="000000"/>
                          </a:solidFill>
                          <a:effectLst/>
                          <a:latin typeface="Arial" pitchFamily="34" charset="0"/>
                          <a:cs typeface="Arial" pitchFamily="34" charset="0"/>
                        </a:rPr>
                        <a:t> use</a:t>
                      </a:r>
                    </a:p>
                    <a:p>
                      <a:pPr marL="285750" marR="0" lvl="0" indent="-285750" algn="l" defTabSz="914400" rtl="0" eaLnBrk="1" fontAlgn="base" latinLnBrk="0" hangingPunct="1">
                        <a:lnSpc>
                          <a:spcPct val="100000"/>
                        </a:lnSpc>
                        <a:spcBef>
                          <a:spcPts val="600"/>
                        </a:spcBef>
                        <a:spcAft>
                          <a:spcPct val="0"/>
                        </a:spcAft>
                        <a:buClrTx/>
                        <a:buSzTx/>
                        <a:buFontTx/>
                        <a:buChar char="•"/>
                        <a:tabLst/>
                      </a:pPr>
                      <a:r>
                        <a:rPr kumimoji="0" lang="en-US" sz="1900" b="0" i="0" u="none" strike="noStrike" cap="none" normalizeH="0" baseline="0" dirty="0" smtClean="0">
                          <a:ln>
                            <a:noFill/>
                          </a:ln>
                          <a:solidFill>
                            <a:srgbClr val="000000"/>
                          </a:solidFill>
                          <a:effectLst/>
                          <a:latin typeface="Arial" pitchFamily="34" charset="0"/>
                          <a:cs typeface="Arial" pitchFamily="34" charset="0"/>
                        </a:rPr>
                        <a:t>Truvada and </a:t>
                      </a:r>
                      <a:r>
                        <a:rPr kumimoji="0" lang="en-US" sz="1900" b="0" i="0" u="none" strike="noStrike" cap="none" normalizeH="0" baseline="0" dirty="0" err="1" smtClean="0">
                          <a:ln>
                            <a:noFill/>
                          </a:ln>
                          <a:solidFill>
                            <a:srgbClr val="000000"/>
                          </a:solidFill>
                          <a:effectLst/>
                          <a:latin typeface="Arial" pitchFamily="34" charset="0"/>
                          <a:cs typeface="Arial" pitchFamily="34" charset="0"/>
                        </a:rPr>
                        <a:t>tenofovir</a:t>
                      </a:r>
                      <a:r>
                        <a:rPr kumimoji="0" lang="en-US" sz="1900" b="0" i="0" u="none" strike="noStrike" cap="none" normalizeH="0" baseline="0" dirty="0" smtClean="0">
                          <a:ln>
                            <a:noFill/>
                          </a:ln>
                          <a:solidFill>
                            <a:srgbClr val="000000"/>
                          </a:solidFill>
                          <a:effectLst/>
                          <a:latin typeface="Arial" pitchFamily="34" charset="0"/>
                          <a:cs typeface="Arial" pitchFamily="34" charset="0"/>
                        </a:rPr>
                        <a:t> gel arms to continue</a:t>
                      </a:r>
                    </a:p>
                  </a:txBody>
                  <a:tcPr marT="137111" marB="137111"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Tree>
    <p:extLst>
      <p:ext uri="{BB962C8B-B14F-4D97-AF65-F5344CB8AC3E}">
        <p14:creationId xmlns:p14="http://schemas.microsoft.com/office/powerpoint/2010/main" val="31472593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n-US" dirty="0" err="1" smtClean="0"/>
              <a:t>iPrEX</a:t>
            </a:r>
            <a:r>
              <a:rPr lang="en-US" dirty="0" smtClean="0"/>
              <a:t> </a:t>
            </a:r>
            <a:r>
              <a:rPr lang="en-US" dirty="0" err="1" smtClean="0"/>
              <a:t>vs</a:t>
            </a:r>
            <a:r>
              <a:rPr lang="en-US" dirty="0" smtClean="0"/>
              <a:t> </a:t>
            </a:r>
            <a:r>
              <a:rPr lang="en-US" dirty="0" smtClean="0"/>
              <a:t>FEMPREP/VOICE: </a:t>
            </a:r>
            <a:r>
              <a:rPr lang="en-US" dirty="0" smtClean="0"/>
              <a:t/>
            </a:r>
            <a:br>
              <a:rPr lang="en-US" dirty="0" smtClean="0"/>
            </a:br>
            <a:r>
              <a:rPr lang="en-US" dirty="0" smtClean="0"/>
              <a:t>Why the difference?</a:t>
            </a:r>
            <a:endParaRPr lang="en-GB" dirty="0" smtClean="0"/>
          </a:p>
        </p:txBody>
      </p:sp>
      <p:sp>
        <p:nvSpPr>
          <p:cNvPr id="66563" name="Content Placeholder 2"/>
          <p:cNvSpPr>
            <a:spLocks noGrp="1"/>
          </p:cNvSpPr>
          <p:nvPr>
            <p:ph idx="1"/>
          </p:nvPr>
        </p:nvSpPr>
        <p:spPr>
          <a:xfrm>
            <a:off x="457200" y="1600200"/>
            <a:ext cx="8435280" cy="5151438"/>
          </a:xfrm>
        </p:spPr>
        <p:txBody>
          <a:bodyPr>
            <a:normAutofit/>
          </a:bodyPr>
          <a:lstStyle/>
          <a:p>
            <a:r>
              <a:rPr lang="en-US" dirty="0" smtClean="0"/>
              <a:t>Poor adherence?</a:t>
            </a:r>
          </a:p>
          <a:p>
            <a:pPr lvl="1"/>
            <a:r>
              <a:rPr lang="en-US" dirty="0" smtClean="0">
                <a:ea typeface="Arial" pitchFamily="34" charset="0"/>
              </a:rPr>
              <a:t>Poor in </a:t>
            </a:r>
            <a:r>
              <a:rPr lang="en-US" dirty="0" err="1" smtClean="0">
                <a:ea typeface="Arial" pitchFamily="34" charset="0"/>
              </a:rPr>
              <a:t>iPrEX</a:t>
            </a:r>
            <a:endParaRPr lang="en-US" dirty="0" smtClean="0">
              <a:ea typeface="Arial" pitchFamily="34" charset="0"/>
            </a:endParaRPr>
          </a:p>
          <a:p>
            <a:pPr lvl="1"/>
            <a:r>
              <a:rPr lang="en-US" dirty="0" smtClean="0">
                <a:ea typeface="Arial" pitchFamily="34" charset="0"/>
              </a:rPr>
              <a:t>Initial reports 95% in FEMPREP</a:t>
            </a:r>
          </a:p>
          <a:p>
            <a:r>
              <a:rPr lang="en-US" dirty="0" smtClean="0"/>
              <a:t>Poor penetration</a:t>
            </a:r>
            <a:r>
              <a:rPr lang="en-US" dirty="0" smtClean="0"/>
              <a:t>?  Rectal &gt; vaginal.</a:t>
            </a:r>
            <a:endParaRPr lang="en-US" dirty="0" smtClean="0"/>
          </a:p>
          <a:p>
            <a:r>
              <a:rPr lang="en-US" dirty="0" smtClean="0"/>
              <a:t>Doesn’t work?</a:t>
            </a:r>
          </a:p>
          <a:p>
            <a:r>
              <a:rPr lang="en-US" dirty="0" smtClean="0"/>
              <a:t>Does work but, by chance, not in this study?</a:t>
            </a:r>
          </a:p>
          <a:p>
            <a:r>
              <a:rPr lang="en-US" dirty="0" smtClean="0"/>
              <a:t>Interaction </a:t>
            </a:r>
            <a:r>
              <a:rPr lang="en-US" dirty="0" smtClean="0"/>
              <a:t>with hormonal </a:t>
            </a:r>
            <a:r>
              <a:rPr lang="en-US" dirty="0" smtClean="0"/>
              <a:t>contraception in FEMPREP?  More pregnancies in treatment arm</a:t>
            </a:r>
            <a:endParaRPr lang="en-US" dirty="0" smtClean="0"/>
          </a:p>
          <a:p>
            <a:r>
              <a:rPr lang="en-US" dirty="0" smtClean="0"/>
              <a:t>Already HIV+?</a:t>
            </a:r>
            <a:endParaRPr lang="en-GB" dirty="0" smtClean="0"/>
          </a:p>
        </p:txBody>
      </p:sp>
    </p:spTree>
    <p:extLst>
      <p:ext uri="{BB962C8B-B14F-4D97-AF65-F5344CB8AC3E}">
        <p14:creationId xmlns:p14="http://schemas.microsoft.com/office/powerpoint/2010/main" val="233000019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GB" dirty="0"/>
          </a:p>
        </p:txBody>
      </p:sp>
      <p:sp>
        <p:nvSpPr>
          <p:cNvPr id="3" name="Content Placeholder 2"/>
          <p:cNvSpPr>
            <a:spLocks noGrp="1"/>
          </p:cNvSpPr>
          <p:nvPr>
            <p:ph idx="1"/>
          </p:nvPr>
        </p:nvSpPr>
        <p:spPr>
          <a:xfrm>
            <a:off x="457200" y="1600200"/>
            <a:ext cx="8229600" cy="4997152"/>
          </a:xfrm>
        </p:spPr>
        <p:txBody>
          <a:bodyPr>
            <a:normAutofit/>
          </a:bodyPr>
          <a:lstStyle/>
          <a:p>
            <a:r>
              <a:rPr lang="en-US" dirty="0" smtClean="0"/>
              <a:t>Side effects</a:t>
            </a:r>
          </a:p>
          <a:p>
            <a:r>
              <a:rPr lang="en-US" dirty="0" smtClean="0"/>
              <a:t>Resistance</a:t>
            </a:r>
          </a:p>
          <a:p>
            <a:r>
              <a:rPr lang="en-US" dirty="0" smtClean="0"/>
              <a:t>Impact on </a:t>
            </a:r>
            <a:r>
              <a:rPr lang="en-US" dirty="0" err="1" smtClean="0"/>
              <a:t>behaviour</a:t>
            </a:r>
            <a:endParaRPr lang="en-US" dirty="0" smtClean="0"/>
          </a:p>
          <a:p>
            <a:r>
              <a:rPr lang="en-US" dirty="0" smtClean="0"/>
              <a:t>Acceptability</a:t>
            </a:r>
          </a:p>
          <a:p>
            <a:pPr lvl="1"/>
            <a:r>
              <a:rPr lang="en-GB" dirty="0" smtClean="0"/>
              <a:t>To individuals</a:t>
            </a:r>
          </a:p>
          <a:p>
            <a:pPr lvl="2"/>
            <a:r>
              <a:rPr lang="en-GB" dirty="0" smtClean="0"/>
              <a:t>Poor adherence in </a:t>
            </a:r>
            <a:r>
              <a:rPr lang="en-GB" dirty="0" err="1" smtClean="0"/>
              <a:t>iPrEX</a:t>
            </a:r>
            <a:endParaRPr lang="en-GB" dirty="0" smtClean="0"/>
          </a:p>
          <a:p>
            <a:pPr lvl="2"/>
            <a:r>
              <a:rPr lang="en-GB" dirty="0" smtClean="0"/>
              <a:t>Poor recruitment to </a:t>
            </a:r>
            <a:r>
              <a:rPr lang="en-GB" dirty="0" err="1" smtClean="0"/>
              <a:t>iPrEX</a:t>
            </a:r>
            <a:endParaRPr lang="en-GB" dirty="0" smtClean="0"/>
          </a:p>
          <a:p>
            <a:pPr lvl="1"/>
            <a:r>
              <a:rPr lang="en-GB" dirty="0" smtClean="0"/>
              <a:t>To public</a:t>
            </a:r>
          </a:p>
          <a:p>
            <a:pPr lvl="1"/>
            <a:r>
              <a:rPr lang="en-GB" dirty="0" smtClean="0"/>
              <a:t>To media</a:t>
            </a:r>
          </a:p>
          <a:p>
            <a:endParaRPr lang="en-US" dirty="0" smtClean="0"/>
          </a:p>
          <a:p>
            <a:pPr lvl="1"/>
            <a:endParaRPr lang="en-GB" dirty="0"/>
          </a:p>
        </p:txBody>
      </p:sp>
    </p:spTree>
    <p:extLst>
      <p:ext uri="{BB962C8B-B14F-4D97-AF65-F5344CB8AC3E}">
        <p14:creationId xmlns:p14="http://schemas.microsoft.com/office/powerpoint/2010/main" val="3719845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GB" dirty="0"/>
          </a:p>
        </p:txBody>
      </p:sp>
      <p:sp>
        <p:nvSpPr>
          <p:cNvPr id="3" name="Content Placeholder 2"/>
          <p:cNvSpPr>
            <a:spLocks noGrp="1"/>
          </p:cNvSpPr>
          <p:nvPr>
            <p:ph idx="1"/>
          </p:nvPr>
        </p:nvSpPr>
        <p:spPr>
          <a:xfrm>
            <a:off x="457200" y="1600200"/>
            <a:ext cx="8229600" cy="4997152"/>
          </a:xfrm>
        </p:spPr>
        <p:txBody>
          <a:bodyPr>
            <a:normAutofit/>
          </a:bodyPr>
          <a:lstStyle/>
          <a:p>
            <a:r>
              <a:rPr lang="en-US" dirty="0" smtClean="0"/>
              <a:t>Side effects</a:t>
            </a:r>
          </a:p>
          <a:p>
            <a:r>
              <a:rPr lang="en-US" dirty="0" smtClean="0"/>
              <a:t>Resistance</a:t>
            </a:r>
          </a:p>
          <a:p>
            <a:r>
              <a:rPr lang="en-US" dirty="0" smtClean="0"/>
              <a:t>Impact on </a:t>
            </a:r>
            <a:r>
              <a:rPr lang="en-US" dirty="0" err="1" smtClean="0"/>
              <a:t>behaviour</a:t>
            </a:r>
            <a:endParaRPr lang="en-US" dirty="0" smtClean="0"/>
          </a:p>
          <a:p>
            <a:r>
              <a:rPr lang="en-US" dirty="0" smtClean="0"/>
              <a:t>Acceptability</a:t>
            </a:r>
          </a:p>
          <a:p>
            <a:pPr lvl="1"/>
            <a:r>
              <a:rPr lang="en-GB" dirty="0" smtClean="0"/>
              <a:t>To individuals</a:t>
            </a:r>
          </a:p>
          <a:p>
            <a:pPr lvl="2"/>
            <a:r>
              <a:rPr lang="en-GB" dirty="0" smtClean="0"/>
              <a:t>Poor adherence in </a:t>
            </a:r>
            <a:r>
              <a:rPr lang="en-GB" dirty="0" err="1" smtClean="0"/>
              <a:t>iPrEX</a:t>
            </a:r>
            <a:endParaRPr lang="en-GB" dirty="0" smtClean="0"/>
          </a:p>
          <a:p>
            <a:pPr lvl="2"/>
            <a:r>
              <a:rPr lang="en-GB" dirty="0" smtClean="0"/>
              <a:t>Poor recruitment to </a:t>
            </a:r>
            <a:r>
              <a:rPr lang="en-GB" dirty="0" err="1" smtClean="0"/>
              <a:t>iPrEX</a:t>
            </a:r>
            <a:endParaRPr lang="en-GB" dirty="0" smtClean="0"/>
          </a:p>
          <a:p>
            <a:pPr lvl="1"/>
            <a:r>
              <a:rPr lang="en-GB" dirty="0" smtClean="0"/>
              <a:t>To public</a:t>
            </a:r>
          </a:p>
          <a:p>
            <a:pPr lvl="1"/>
            <a:r>
              <a:rPr lang="en-GB" dirty="0" smtClean="0"/>
              <a:t>To media</a:t>
            </a:r>
          </a:p>
          <a:p>
            <a:endParaRPr lang="en-US" dirty="0" smtClean="0"/>
          </a:p>
          <a:p>
            <a:pPr lvl="1"/>
            <a:endParaRPr lang="en-GB" dirty="0"/>
          </a:p>
        </p:txBody>
      </p:sp>
      <p:sp>
        <p:nvSpPr>
          <p:cNvPr id="4" name="TextBox 3"/>
          <p:cNvSpPr txBox="1"/>
          <p:nvPr/>
        </p:nvSpPr>
        <p:spPr>
          <a:xfrm>
            <a:off x="2627784" y="116632"/>
            <a:ext cx="3408305" cy="7725192"/>
          </a:xfrm>
          <a:prstGeom prst="rect">
            <a:avLst/>
          </a:prstGeom>
          <a:noFill/>
        </p:spPr>
        <p:txBody>
          <a:bodyPr wrap="none" rtlCol="0">
            <a:spAutoFit/>
          </a:bodyPr>
          <a:lstStyle/>
          <a:p>
            <a:r>
              <a:rPr lang="en-US" sz="49600" dirty="0" smtClean="0"/>
              <a:t>€</a:t>
            </a:r>
            <a:endParaRPr lang="en-GB" sz="49600" dirty="0"/>
          </a:p>
        </p:txBody>
      </p:sp>
    </p:spTree>
    <p:extLst>
      <p:ext uri="{BB962C8B-B14F-4D97-AF65-F5344CB8AC3E}">
        <p14:creationId xmlns:p14="http://schemas.microsoft.com/office/powerpoint/2010/main" val="2155774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descr="CROI Talk 7.02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2"/>
          <p:cNvSpPr>
            <a:spLocks/>
          </p:cNvSpPr>
          <p:nvPr/>
        </p:nvSpPr>
        <p:spPr bwMode="auto">
          <a:xfrm>
            <a:off x="5980113" y="6634163"/>
            <a:ext cx="3200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defTabSz="457200"/>
            <a:r>
              <a:rPr lang="en-US" sz="1000">
                <a:latin typeface="Helvetica" pitchFamily="34" charset="0"/>
                <a:cs typeface="Helvetica" pitchFamily="34" charset="0"/>
                <a:sym typeface="Helvetica" pitchFamily="34" charset="0"/>
              </a:rPr>
              <a:t>New England Journal of Medicine, online Nov 23, 2010</a:t>
            </a:r>
          </a:p>
        </p:txBody>
      </p:sp>
    </p:spTree>
    <p:extLst>
      <p:ext uri="{BB962C8B-B14F-4D97-AF65-F5344CB8AC3E}">
        <p14:creationId xmlns:p14="http://schemas.microsoft.com/office/powerpoint/2010/main" val="228996307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468313" y="0"/>
            <a:ext cx="8229600" cy="914400"/>
          </a:xfrm>
        </p:spPr>
        <p:txBody>
          <a:bodyPr/>
          <a:lstStyle/>
          <a:p>
            <a:pPr eaLnBrk="1" hangingPunct="1"/>
            <a:r>
              <a:rPr lang="en-US" sz="4000">
                <a:solidFill>
                  <a:schemeClr val="accent2"/>
                </a:solidFill>
              </a:rPr>
              <a:t>Safety</a:t>
            </a:r>
          </a:p>
        </p:txBody>
      </p:sp>
      <p:sp>
        <p:nvSpPr>
          <p:cNvPr id="20483" name="Rectangle 5"/>
          <p:cNvSpPr>
            <a:spLocks noChangeArrowheads="1"/>
          </p:cNvSpPr>
          <p:nvPr/>
        </p:nvSpPr>
        <p:spPr bwMode="auto">
          <a:xfrm flipV="1">
            <a:off x="0" y="990600"/>
            <a:ext cx="9144000" cy="76200"/>
          </a:xfrm>
          <a:prstGeom prst="rect">
            <a:avLst/>
          </a:prstGeom>
          <a:solidFill>
            <a:schemeClr val="accent1"/>
          </a:solidFill>
          <a:ln w="12700">
            <a:noFill/>
            <a:miter lim="800000"/>
            <a:headEnd/>
            <a:tailEnd/>
          </a:ln>
          <a:effectLst>
            <a:outerShdw dist="45791" dir="3378596" algn="ctr" rotWithShape="0">
              <a:srgbClr val="3F000B"/>
            </a:outerShdw>
          </a:effectLst>
        </p:spPr>
        <p:txBody>
          <a:bodyPr rot="10800000" wrap="none" anchor="ctr"/>
          <a:lstStyle/>
          <a:p>
            <a:pPr eaLnBrk="0" hangingPunct="0">
              <a:defRPr/>
            </a:pPr>
            <a:endParaRPr lang="en-US" sz="2000">
              <a:latin typeface="Arial" charset="0"/>
            </a:endParaRPr>
          </a:p>
        </p:txBody>
      </p:sp>
      <p:pic>
        <p:nvPicPr>
          <p:cNvPr id="809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5734050"/>
            <a:ext cx="9144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990600"/>
            <a:ext cx="8229600" cy="4572000"/>
          </a:xfrm>
          <a:prstGeom prst="rect">
            <a:avLst/>
          </a:prstGeom>
          <a:noFill/>
          <a:ln w="9525">
            <a:noFill/>
            <a:miter lim="800000"/>
            <a:headEnd/>
            <a:tailEnd/>
          </a:ln>
          <a:effectLst/>
        </p:spPr>
        <p:txBody>
          <a:bodyPr/>
          <a:lstStyle/>
          <a:p>
            <a:pPr marL="342900" indent="-342900">
              <a:spcBef>
                <a:spcPct val="20000"/>
              </a:spcBef>
              <a:defRPr/>
            </a:pPr>
            <a:endParaRPr lang="en-US" sz="1000" kern="0" dirty="0">
              <a:latin typeface="+mn-lt"/>
            </a:endParaRPr>
          </a:p>
          <a:p>
            <a:pPr marL="342900" indent="-342900">
              <a:spcBef>
                <a:spcPct val="20000"/>
              </a:spcBef>
              <a:defRPr/>
            </a:pPr>
            <a:endParaRPr lang="en-US" sz="1000" kern="0" dirty="0">
              <a:latin typeface="+mn-lt"/>
            </a:endParaRPr>
          </a:p>
        </p:txBody>
      </p:sp>
      <p:sp>
        <p:nvSpPr>
          <p:cNvPr id="80902" name="Rectangle 5"/>
          <p:cNvSpPr>
            <a:spLocks noChangeArrowheads="1"/>
          </p:cNvSpPr>
          <p:nvPr/>
        </p:nvSpPr>
        <p:spPr bwMode="auto">
          <a:xfrm>
            <a:off x="381000" y="1300163"/>
            <a:ext cx="8382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Aft>
                <a:spcPct val="20000"/>
              </a:spcAft>
              <a:buFontTx/>
              <a:buChar char="•"/>
              <a:tabLst>
                <a:tab pos="457200" algn="l"/>
              </a:tabLst>
            </a:pPr>
            <a:r>
              <a:rPr lang="en-US" sz="2400"/>
              <a:t> 	No statistically significant difference in deaths, SAEs, key 	laboratory AEs</a:t>
            </a:r>
          </a:p>
          <a:p>
            <a:pPr lvl="1">
              <a:spcAft>
                <a:spcPct val="20000"/>
              </a:spcAft>
              <a:tabLst>
                <a:tab pos="457200" algn="l"/>
              </a:tabLst>
            </a:pPr>
            <a:endParaRPr lang="en-US" sz="1000"/>
          </a:p>
        </p:txBody>
      </p:sp>
      <p:graphicFrame>
        <p:nvGraphicFramePr>
          <p:cNvPr id="9" name="Table 8"/>
          <p:cNvGraphicFramePr>
            <a:graphicFrameLocks noGrp="1"/>
          </p:cNvGraphicFramePr>
          <p:nvPr/>
        </p:nvGraphicFramePr>
        <p:xfrm>
          <a:off x="762000" y="2286000"/>
          <a:ext cx="7848600" cy="3078360"/>
        </p:xfrm>
        <a:graphic>
          <a:graphicData uri="http://schemas.openxmlformats.org/drawingml/2006/table">
            <a:tbl>
              <a:tblPr firstRow="1" bandRow="1">
                <a:tableStyleId>{5C22544A-7EE6-4342-B048-85BDC9FD1C3A}</a:tableStyleId>
              </a:tblPr>
              <a:tblGrid>
                <a:gridCol w="3108356"/>
                <a:gridCol w="1114144"/>
                <a:gridCol w="1073516"/>
                <a:gridCol w="1300148"/>
                <a:gridCol w="1252436"/>
              </a:tblGrid>
              <a:tr h="518104">
                <a:tc>
                  <a:txBody>
                    <a:bodyPr/>
                    <a:lstStyle/>
                    <a:p>
                      <a:r>
                        <a:rPr lang="en-US" sz="1400" b="0" i="1" dirty="0" smtClean="0">
                          <a:solidFill>
                            <a:schemeClr val="tx1"/>
                          </a:solidFill>
                        </a:rPr>
                        <a:t>Number</a:t>
                      </a:r>
                      <a:r>
                        <a:rPr lang="en-US" sz="1400" b="0" i="1" baseline="0" dirty="0" smtClean="0">
                          <a:solidFill>
                            <a:schemeClr val="tx1"/>
                          </a:solidFill>
                        </a:rPr>
                        <a:t> of participants with each safety event</a:t>
                      </a:r>
                      <a:endParaRPr lang="en-US" sz="1400" b="0" i="1" dirty="0">
                        <a:solidFill>
                          <a:schemeClr val="tx1"/>
                        </a:solidFill>
                      </a:endParaRPr>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Total</a:t>
                      </a:r>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TDF</a:t>
                      </a:r>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FTC/TDF</a:t>
                      </a:r>
                      <a:endParaRPr lang="en-US" sz="18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Placebo</a:t>
                      </a:r>
                    </a:p>
                  </a:txBody>
                  <a:tcPr marT="45708" marB="45708"/>
                </a:tc>
              </a:tr>
              <a:tr h="640015">
                <a:tc>
                  <a:txBody>
                    <a:bodyPr/>
                    <a:lstStyle/>
                    <a:p>
                      <a:r>
                        <a:rPr lang="en-US" sz="1800" b="1" dirty="0" smtClean="0"/>
                        <a:t>Death</a:t>
                      </a:r>
                      <a:endParaRPr lang="en-US" sz="1400" b="0" dirty="0"/>
                    </a:p>
                  </a:txBody>
                  <a:tcPr marT="45708" marB="45708"/>
                </a:tc>
                <a:tc>
                  <a:txBody>
                    <a:bodyPr/>
                    <a:lstStyle/>
                    <a:p>
                      <a:pPr algn="ctr"/>
                      <a:r>
                        <a:rPr lang="en-US" sz="1800" b="0" dirty="0" smtClean="0"/>
                        <a:t>24</a:t>
                      </a:r>
                    </a:p>
                    <a:p>
                      <a:pPr algn="ctr"/>
                      <a:r>
                        <a:rPr lang="en-US" sz="1800" b="0" dirty="0" smtClean="0"/>
                        <a:t>(&lt;1%)</a:t>
                      </a:r>
                      <a:endParaRPr lang="en-US" sz="1800" b="0" dirty="0"/>
                    </a:p>
                  </a:txBody>
                  <a:tcPr marT="45708" marB="45708"/>
                </a:tc>
                <a:tc>
                  <a:txBody>
                    <a:bodyPr/>
                    <a:lstStyle/>
                    <a:p>
                      <a:pPr algn="ctr"/>
                      <a:r>
                        <a:rPr lang="en-US" sz="1800" b="0" dirty="0" smtClean="0"/>
                        <a:t>8</a:t>
                      </a:r>
                      <a:endParaRPr lang="en-US" sz="1800" b="0" dirty="0"/>
                    </a:p>
                  </a:txBody>
                  <a:tcPr marT="45708" marB="45708"/>
                </a:tc>
                <a:tc>
                  <a:txBody>
                    <a:bodyPr/>
                    <a:lstStyle/>
                    <a:p>
                      <a:pPr algn="ctr"/>
                      <a:r>
                        <a:rPr lang="en-US" sz="1800" b="0" dirty="0" smtClean="0"/>
                        <a:t>7</a:t>
                      </a:r>
                      <a:endParaRPr lang="en-US" sz="1800" b="0" dirty="0"/>
                    </a:p>
                  </a:txBody>
                  <a:tcPr marT="45708" marB="45708"/>
                </a:tc>
                <a:tc>
                  <a:txBody>
                    <a:bodyPr/>
                    <a:lstStyle/>
                    <a:p>
                      <a:pPr algn="ctr"/>
                      <a:r>
                        <a:rPr lang="en-US" sz="1800" b="0" dirty="0" smtClean="0"/>
                        <a:t>9</a:t>
                      </a:r>
                      <a:endParaRPr lang="en-US" sz="1800" b="0" dirty="0"/>
                    </a:p>
                  </a:txBody>
                  <a:tcPr marT="45708" marB="45708"/>
                </a:tc>
              </a:tr>
              <a:tr h="640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SAE</a:t>
                      </a:r>
                      <a:endParaRPr lang="en-US" sz="1400" b="1" dirty="0" smtClean="0"/>
                    </a:p>
                  </a:txBody>
                  <a:tcPr marT="45708" marB="45708"/>
                </a:tc>
                <a:tc>
                  <a:txBody>
                    <a:bodyPr/>
                    <a:lstStyle/>
                    <a:p>
                      <a:pPr algn="ctr"/>
                      <a:r>
                        <a:rPr lang="en-US" sz="1800" b="0" dirty="0" smtClean="0"/>
                        <a:t>320</a:t>
                      </a:r>
                    </a:p>
                    <a:p>
                      <a:pPr algn="ctr"/>
                      <a:r>
                        <a:rPr lang="en-US" sz="1800" b="0" dirty="0" smtClean="0"/>
                        <a:t>(7%)</a:t>
                      </a:r>
                    </a:p>
                  </a:txBody>
                  <a:tcPr marT="45708" marB="45708"/>
                </a:tc>
                <a:tc>
                  <a:txBody>
                    <a:bodyPr/>
                    <a:lstStyle/>
                    <a:p>
                      <a:pPr algn="ctr"/>
                      <a:r>
                        <a:rPr lang="en-US" sz="1800" b="0" dirty="0" smtClean="0"/>
                        <a:t>108</a:t>
                      </a:r>
                    </a:p>
                  </a:txBody>
                  <a:tcPr marT="45708" marB="45708"/>
                </a:tc>
                <a:tc>
                  <a:txBody>
                    <a:bodyPr/>
                    <a:lstStyle/>
                    <a:p>
                      <a:pPr algn="ctr"/>
                      <a:r>
                        <a:rPr lang="en-US" sz="1800" b="0" dirty="0" smtClean="0"/>
                        <a:t>107</a:t>
                      </a:r>
                    </a:p>
                  </a:txBody>
                  <a:tcPr marT="45708" marB="45708"/>
                </a:tc>
                <a:tc>
                  <a:txBody>
                    <a:bodyPr/>
                    <a:lstStyle/>
                    <a:p>
                      <a:pPr algn="ctr"/>
                      <a:r>
                        <a:rPr lang="en-US" sz="1800" b="0" dirty="0" smtClean="0"/>
                        <a:t>105</a:t>
                      </a:r>
                    </a:p>
                  </a:txBody>
                  <a:tcPr marT="45708" marB="45708"/>
                </a:tc>
              </a:tr>
              <a:tr h="640015">
                <a:tc>
                  <a:txBody>
                    <a:bodyPr/>
                    <a:lstStyle/>
                    <a:p>
                      <a:r>
                        <a:rPr lang="en-US" sz="1800" b="1" dirty="0" smtClean="0"/>
                        <a:t>Confirmed </a:t>
                      </a:r>
                      <a:r>
                        <a:rPr lang="en-US" sz="1800" b="1" dirty="0" err="1" smtClean="0"/>
                        <a:t>creatinine</a:t>
                      </a:r>
                      <a:r>
                        <a:rPr lang="en-US" sz="1800" b="1" dirty="0" smtClean="0"/>
                        <a:t> AE</a:t>
                      </a:r>
                      <a:endParaRPr lang="en-US" sz="1800" b="1" dirty="0"/>
                    </a:p>
                  </a:txBody>
                  <a:tcPr marT="45708" marB="45708"/>
                </a:tc>
                <a:tc>
                  <a:txBody>
                    <a:bodyPr/>
                    <a:lstStyle/>
                    <a:p>
                      <a:pPr algn="ctr"/>
                      <a:r>
                        <a:rPr lang="en-US" sz="1800" b="0" dirty="0" smtClean="0"/>
                        <a:t>49</a:t>
                      </a:r>
                    </a:p>
                    <a:p>
                      <a:pPr algn="ctr"/>
                      <a:r>
                        <a:rPr lang="en-US" sz="1800" b="0" dirty="0" smtClean="0"/>
                        <a:t>(1%)</a:t>
                      </a:r>
                      <a:endParaRPr lang="en-US" sz="1800" b="0" dirty="0"/>
                    </a:p>
                  </a:txBody>
                  <a:tcPr marT="45708" marB="45708"/>
                </a:tc>
                <a:tc>
                  <a:txBody>
                    <a:bodyPr/>
                    <a:lstStyle/>
                    <a:p>
                      <a:pPr algn="ctr"/>
                      <a:r>
                        <a:rPr lang="en-US" sz="1800" b="0" dirty="0" smtClean="0"/>
                        <a:t>17</a:t>
                      </a:r>
                      <a:endParaRPr lang="en-US" sz="1800" b="0" dirty="0"/>
                    </a:p>
                  </a:txBody>
                  <a:tcPr marT="45708" marB="45708"/>
                </a:tc>
                <a:tc>
                  <a:txBody>
                    <a:bodyPr/>
                    <a:lstStyle/>
                    <a:p>
                      <a:pPr algn="ctr"/>
                      <a:r>
                        <a:rPr lang="en-US" sz="1800" b="0" dirty="0" smtClean="0"/>
                        <a:t>20</a:t>
                      </a:r>
                      <a:endParaRPr lang="en-US" sz="1800" b="0" dirty="0"/>
                    </a:p>
                  </a:txBody>
                  <a:tcPr marT="45708" marB="45708"/>
                </a:tc>
                <a:tc>
                  <a:txBody>
                    <a:bodyPr/>
                    <a:lstStyle/>
                    <a:p>
                      <a:pPr algn="ctr"/>
                      <a:r>
                        <a:rPr lang="en-US" sz="1800" b="0" dirty="0" smtClean="0"/>
                        <a:t>12</a:t>
                      </a:r>
                      <a:endParaRPr lang="en-US" sz="1800" b="0" dirty="0"/>
                    </a:p>
                  </a:txBody>
                  <a:tcPr marT="45708" marB="45708"/>
                </a:tc>
              </a:tr>
              <a:tr h="640015">
                <a:tc>
                  <a:txBody>
                    <a:bodyPr/>
                    <a:lstStyle/>
                    <a:p>
                      <a:r>
                        <a:rPr lang="en-US" sz="1800" b="1" dirty="0" smtClean="0"/>
                        <a:t>Confirmed phosphorus</a:t>
                      </a:r>
                      <a:r>
                        <a:rPr lang="en-US" sz="1800" b="1" baseline="0" dirty="0" smtClean="0"/>
                        <a:t> </a:t>
                      </a:r>
                      <a:r>
                        <a:rPr lang="en-US" sz="1800" b="1" dirty="0" smtClean="0"/>
                        <a:t>AE</a:t>
                      </a:r>
                      <a:endParaRPr lang="en-US" sz="1800" b="1" dirty="0"/>
                    </a:p>
                  </a:txBody>
                  <a:tcPr marT="45708" marB="45708"/>
                </a:tc>
                <a:tc>
                  <a:txBody>
                    <a:bodyPr/>
                    <a:lstStyle/>
                    <a:p>
                      <a:pPr algn="ctr"/>
                      <a:r>
                        <a:rPr lang="en-US" sz="1800" b="0" dirty="0" smtClean="0"/>
                        <a:t>403</a:t>
                      </a:r>
                    </a:p>
                    <a:p>
                      <a:pPr algn="ctr"/>
                      <a:r>
                        <a:rPr lang="en-US" sz="1800" b="0" dirty="0" smtClean="0"/>
                        <a:t>(9%)</a:t>
                      </a:r>
                      <a:endParaRPr lang="en-US" sz="1800" b="0" dirty="0"/>
                    </a:p>
                  </a:txBody>
                  <a:tcPr marT="45708" marB="45708"/>
                </a:tc>
                <a:tc>
                  <a:txBody>
                    <a:bodyPr/>
                    <a:lstStyle/>
                    <a:p>
                      <a:pPr algn="ctr"/>
                      <a:r>
                        <a:rPr lang="en-US" sz="1800" b="0" dirty="0" smtClean="0"/>
                        <a:t>138</a:t>
                      </a:r>
                      <a:endParaRPr lang="en-US" sz="1800" b="0" dirty="0"/>
                    </a:p>
                  </a:txBody>
                  <a:tcPr marT="45708" marB="45708"/>
                </a:tc>
                <a:tc>
                  <a:txBody>
                    <a:bodyPr/>
                    <a:lstStyle/>
                    <a:p>
                      <a:pPr algn="ctr"/>
                      <a:r>
                        <a:rPr lang="en-US" sz="1800" b="0" dirty="0" smtClean="0"/>
                        <a:t>133</a:t>
                      </a:r>
                      <a:endParaRPr lang="en-US" sz="1800" b="0" dirty="0"/>
                    </a:p>
                  </a:txBody>
                  <a:tcPr marT="45708" marB="45708"/>
                </a:tc>
                <a:tc>
                  <a:txBody>
                    <a:bodyPr/>
                    <a:lstStyle/>
                    <a:p>
                      <a:pPr algn="ctr"/>
                      <a:r>
                        <a:rPr lang="en-US" sz="1800" b="0" dirty="0" smtClean="0"/>
                        <a:t>132</a:t>
                      </a:r>
                      <a:endParaRPr lang="en-US" sz="1800" b="0" dirty="0"/>
                    </a:p>
                  </a:txBody>
                  <a:tcPr marT="45708" marB="45708"/>
                </a:tc>
              </a:tr>
            </a:tbl>
          </a:graphicData>
        </a:graphic>
      </p:graphicFrame>
    </p:spTree>
    <p:extLst>
      <p:ext uri="{BB962C8B-B14F-4D97-AF65-F5344CB8AC3E}">
        <p14:creationId xmlns:p14="http://schemas.microsoft.com/office/powerpoint/2010/main" val="19357798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CROI Talk 7.02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2"/>
          <p:cNvSpPr>
            <a:spLocks/>
          </p:cNvSpPr>
          <p:nvPr/>
        </p:nvSpPr>
        <p:spPr bwMode="auto">
          <a:xfrm>
            <a:off x="5980113" y="6634163"/>
            <a:ext cx="3200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defTabSz="457200"/>
            <a:r>
              <a:rPr lang="en-US" sz="1000">
                <a:latin typeface="Helvetica" pitchFamily="34" charset="0"/>
                <a:cs typeface="Helvetica" pitchFamily="34" charset="0"/>
                <a:sym typeface="Helvetica" pitchFamily="34" charset="0"/>
              </a:rPr>
              <a:t>New England Journal of Medicine, online Nov 23, 2010</a:t>
            </a:r>
          </a:p>
        </p:txBody>
      </p:sp>
    </p:spTree>
    <p:extLst>
      <p:ext uri="{BB962C8B-B14F-4D97-AF65-F5344CB8AC3E}">
        <p14:creationId xmlns:p14="http://schemas.microsoft.com/office/powerpoint/2010/main" val="328332577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iPReX</a:t>
            </a:r>
            <a:r>
              <a:rPr lang="en-US" dirty="0" smtClean="0"/>
              <a:t>: Resistance</a:t>
            </a:r>
            <a:endParaRPr lang="en-GB" dirty="0"/>
          </a:p>
        </p:txBody>
      </p:sp>
      <p:sp>
        <p:nvSpPr>
          <p:cNvPr id="4" name="Content Placeholder 3"/>
          <p:cNvSpPr>
            <a:spLocks noGrp="1"/>
          </p:cNvSpPr>
          <p:nvPr>
            <p:ph idx="1"/>
          </p:nvPr>
        </p:nvSpPr>
        <p:spPr/>
        <p:txBody>
          <a:bodyPr>
            <a:normAutofit lnSpcReduction="10000"/>
          </a:bodyPr>
          <a:lstStyle/>
          <a:p>
            <a:r>
              <a:rPr lang="en-GB" dirty="0" smtClean="0"/>
              <a:t>New HIV infections (91 samples tested)</a:t>
            </a:r>
          </a:p>
          <a:p>
            <a:pPr lvl="1"/>
            <a:r>
              <a:rPr lang="en-GB" dirty="0" smtClean="0"/>
              <a:t>No drug resistance in participants on Truvada</a:t>
            </a:r>
          </a:p>
          <a:p>
            <a:pPr lvl="1"/>
            <a:r>
              <a:rPr lang="en-GB" dirty="0" smtClean="0"/>
              <a:t>2 with minor variant drug resistance on placebo  </a:t>
            </a:r>
            <a:br>
              <a:rPr lang="en-GB" dirty="0" smtClean="0"/>
            </a:br>
            <a:r>
              <a:rPr lang="en-GB" dirty="0" smtClean="0"/>
              <a:t>(1 to </a:t>
            </a:r>
            <a:r>
              <a:rPr lang="en-GB" dirty="0" err="1" smtClean="0"/>
              <a:t>tenofovir</a:t>
            </a:r>
            <a:r>
              <a:rPr lang="en-GB" dirty="0" smtClean="0"/>
              <a:t>, 1 to </a:t>
            </a:r>
            <a:r>
              <a:rPr lang="en-GB" dirty="0" err="1" smtClean="0"/>
              <a:t>emtricitabine</a:t>
            </a:r>
            <a:r>
              <a:rPr lang="en-GB" dirty="0" smtClean="0"/>
              <a:t>)</a:t>
            </a:r>
          </a:p>
          <a:p>
            <a:endParaRPr lang="en-GB" dirty="0" smtClean="0"/>
          </a:p>
          <a:p>
            <a:r>
              <a:rPr lang="en-GB" dirty="0" smtClean="0"/>
              <a:t>HIV infections already present at </a:t>
            </a:r>
            <a:r>
              <a:rPr lang="en-GB" dirty="0" err="1" smtClean="0"/>
              <a:t>enrollment</a:t>
            </a:r>
            <a:endParaRPr lang="en-GB" dirty="0" smtClean="0"/>
          </a:p>
          <a:p>
            <a:pPr lvl="1"/>
            <a:r>
              <a:rPr lang="en-GB" dirty="0" smtClean="0"/>
              <a:t>2 cases of </a:t>
            </a:r>
            <a:r>
              <a:rPr lang="en-GB" dirty="0" err="1" smtClean="0"/>
              <a:t>emtricitabine</a:t>
            </a:r>
            <a:r>
              <a:rPr lang="en-GB" dirty="0" smtClean="0"/>
              <a:t> resistance</a:t>
            </a:r>
          </a:p>
          <a:p>
            <a:pPr lvl="1"/>
            <a:r>
              <a:rPr lang="en-GB" dirty="0" smtClean="0"/>
              <a:t>Resistance dropped to undetectable levels within 6 months after stopping </a:t>
            </a:r>
            <a:r>
              <a:rPr lang="en-GB" dirty="0" err="1" smtClean="0"/>
              <a:t>PrEP</a:t>
            </a:r>
            <a:r>
              <a:rPr lang="en-GB" dirty="0" smtClean="0"/>
              <a:t> (?relevant)</a:t>
            </a:r>
          </a:p>
          <a:p>
            <a:endParaRPr lang="en-GB" dirty="0"/>
          </a:p>
        </p:txBody>
      </p:sp>
    </p:spTree>
    <p:extLst>
      <p:ext uri="{BB962C8B-B14F-4D97-AF65-F5344CB8AC3E}">
        <p14:creationId xmlns:p14="http://schemas.microsoft.com/office/powerpoint/2010/main" val="311342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a:t>
            </a:r>
            <a:endParaRPr lang="en-GB" dirty="0"/>
          </a:p>
        </p:txBody>
      </p:sp>
      <p:sp>
        <p:nvSpPr>
          <p:cNvPr id="3" name="Content Placeholder 2"/>
          <p:cNvSpPr>
            <a:spLocks noGrp="1"/>
          </p:cNvSpPr>
          <p:nvPr>
            <p:ph idx="1"/>
          </p:nvPr>
        </p:nvSpPr>
        <p:spPr/>
        <p:txBody>
          <a:bodyPr>
            <a:normAutofit lnSpcReduction="10000"/>
          </a:bodyPr>
          <a:lstStyle/>
          <a:p>
            <a:r>
              <a:rPr lang="en-GB" dirty="0" smtClean="0"/>
              <a:t>Testing programmes &amp; earlier diagnosis</a:t>
            </a:r>
          </a:p>
          <a:p>
            <a:r>
              <a:rPr lang="en-GB" dirty="0" smtClean="0"/>
              <a:t>Needle Exchanges</a:t>
            </a:r>
          </a:p>
          <a:p>
            <a:r>
              <a:rPr lang="en-GB" dirty="0" smtClean="0"/>
              <a:t>Condom Provision</a:t>
            </a:r>
          </a:p>
          <a:p>
            <a:r>
              <a:rPr lang="en-GB" dirty="0" smtClean="0"/>
              <a:t>STI control</a:t>
            </a:r>
          </a:p>
          <a:p>
            <a:r>
              <a:rPr lang="en-GB" dirty="0" smtClean="0"/>
              <a:t>Targeted outreach services </a:t>
            </a:r>
          </a:p>
          <a:p>
            <a:r>
              <a:rPr lang="en-GB" dirty="0" smtClean="0"/>
              <a:t>Targeted education </a:t>
            </a:r>
          </a:p>
          <a:p>
            <a:r>
              <a:rPr lang="en-GB" dirty="0" smtClean="0"/>
              <a:t>Tackling Legal barriers</a:t>
            </a:r>
          </a:p>
          <a:p>
            <a:r>
              <a:rPr lang="en-GB" dirty="0" smtClean="0"/>
              <a:t>Tackling Stigma</a:t>
            </a:r>
          </a:p>
        </p:txBody>
      </p:sp>
    </p:spTree>
    <p:extLst>
      <p:ext uri="{BB962C8B-B14F-4D97-AF65-F5344CB8AC3E}">
        <p14:creationId xmlns:p14="http://schemas.microsoft.com/office/powerpoint/2010/main" val="803767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1"/>
          <p:cNvPicPr>
            <a:picLocks noChangeArrowheads="1"/>
          </p:cNvPicPr>
          <p:nvPr/>
        </p:nvPicPr>
        <p:blipFill>
          <a:blip r:embed="rId2">
            <a:extLst>
              <a:ext uri="{28A0092B-C50C-407E-A947-70E740481C1C}">
                <a14:useLocalDpi xmlns:a14="http://schemas.microsoft.com/office/drawing/2010/main" val="0"/>
              </a:ext>
            </a:extLst>
          </a:blip>
          <a:srcRect t="16640" b="3543"/>
          <a:stretch>
            <a:fillRect/>
          </a:stretch>
        </p:blipFill>
        <p:spPr bwMode="auto">
          <a:xfrm>
            <a:off x="696913" y="1589088"/>
            <a:ext cx="7723187"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Rectangle 3"/>
          <p:cNvSpPr>
            <a:spLocks/>
          </p:cNvSpPr>
          <p:nvPr/>
        </p:nvSpPr>
        <p:spPr bwMode="auto">
          <a:xfrm>
            <a:off x="2546350" y="492125"/>
            <a:ext cx="4032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28573" bIns="0" anchor="ctr">
            <a:spAutoFit/>
          </a:bodyPr>
          <a:lstStyle/>
          <a:p>
            <a:pPr marL="26988" defTabSz="457200"/>
            <a:r>
              <a:rPr lang="en-US" sz="3100" b="1">
                <a:solidFill>
                  <a:srgbClr val="FFFFFF"/>
                </a:solidFill>
                <a:latin typeface="Helvetica" pitchFamily="34" charset="0"/>
                <a:ea typeface="Helvetica Neue"/>
                <a:cs typeface="Helvetica Neue"/>
                <a:sym typeface="Helvetica Neue"/>
              </a:rPr>
              <a:t>Sexual Partners</a:t>
            </a:r>
          </a:p>
        </p:txBody>
      </p:sp>
      <p:sp>
        <p:nvSpPr>
          <p:cNvPr id="156677" name="Rectangle 4"/>
          <p:cNvSpPr>
            <a:spLocks/>
          </p:cNvSpPr>
          <p:nvPr/>
        </p:nvSpPr>
        <p:spPr bwMode="auto">
          <a:xfrm>
            <a:off x="5980113" y="6634163"/>
            <a:ext cx="3200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defTabSz="457200"/>
            <a:r>
              <a:rPr lang="en-US" sz="1000">
                <a:latin typeface="Helvetica" pitchFamily="34" charset="0"/>
                <a:cs typeface="Helvetica" pitchFamily="34" charset="0"/>
                <a:sym typeface="Helvetica" pitchFamily="34" charset="0"/>
              </a:rPr>
              <a:t>New England Journal of Medicine, online Nov 23, 2010</a:t>
            </a:r>
          </a:p>
        </p:txBody>
      </p:sp>
      <p:pic>
        <p:nvPicPr>
          <p:cNvPr id="15667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8" y="5991225"/>
            <a:ext cx="74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Sexual partners</a:t>
            </a:r>
            <a:endParaRPr lang="en-GB" dirty="0"/>
          </a:p>
        </p:txBody>
      </p:sp>
    </p:spTree>
    <p:extLst>
      <p:ext uri="{BB962C8B-B14F-4D97-AF65-F5344CB8AC3E}">
        <p14:creationId xmlns:p14="http://schemas.microsoft.com/office/powerpoint/2010/main" val="30788457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1"/>
          <p:cNvPicPr>
            <a:picLocks noChangeArrowheads="1"/>
          </p:cNvPicPr>
          <p:nvPr/>
        </p:nvPicPr>
        <p:blipFill>
          <a:blip r:embed="rId2">
            <a:extLst>
              <a:ext uri="{28A0092B-C50C-407E-A947-70E740481C1C}">
                <a14:useLocalDpi xmlns:a14="http://schemas.microsoft.com/office/drawing/2010/main" val="0"/>
              </a:ext>
            </a:extLst>
          </a:blip>
          <a:srcRect t="8817"/>
          <a:stretch>
            <a:fillRect/>
          </a:stretch>
        </p:blipFill>
        <p:spPr bwMode="auto">
          <a:xfrm>
            <a:off x="633413" y="1928813"/>
            <a:ext cx="7680325"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7700" name="Rectangle 3"/>
          <p:cNvSpPr>
            <a:spLocks/>
          </p:cNvSpPr>
          <p:nvPr/>
        </p:nvSpPr>
        <p:spPr bwMode="auto">
          <a:xfrm>
            <a:off x="1973263" y="549275"/>
            <a:ext cx="6184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3" bIns="0" anchor="ctr">
            <a:spAutoFit/>
          </a:bodyPr>
          <a:lstStyle/>
          <a:p>
            <a:pPr marL="26988" defTabSz="457200"/>
            <a:r>
              <a:rPr lang="en-US" sz="3100" b="1">
                <a:solidFill>
                  <a:srgbClr val="FFFFFF"/>
                </a:solidFill>
                <a:latin typeface="Helvetica" pitchFamily="34" charset="0"/>
                <a:ea typeface="Helvetica Neue"/>
                <a:cs typeface="Helvetica Neue"/>
                <a:sym typeface="Helvetica Neue"/>
              </a:rPr>
              <a:t>Condom Use with High Risk Sex</a:t>
            </a:r>
          </a:p>
        </p:txBody>
      </p:sp>
      <p:sp>
        <p:nvSpPr>
          <p:cNvPr id="157701" name="Rectangle 4"/>
          <p:cNvSpPr>
            <a:spLocks/>
          </p:cNvSpPr>
          <p:nvPr/>
        </p:nvSpPr>
        <p:spPr bwMode="auto">
          <a:xfrm>
            <a:off x="5980113" y="6634163"/>
            <a:ext cx="3200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defTabSz="457200"/>
            <a:r>
              <a:rPr lang="en-US" sz="1000">
                <a:latin typeface="Helvetica" pitchFamily="34" charset="0"/>
                <a:cs typeface="Helvetica" pitchFamily="34" charset="0"/>
                <a:sym typeface="Helvetica" pitchFamily="34" charset="0"/>
              </a:rPr>
              <a:t>New England Journal of Medicine, online Nov 23, 2010</a:t>
            </a:r>
          </a:p>
        </p:txBody>
      </p:sp>
      <p:pic>
        <p:nvPicPr>
          <p:cNvPr id="15770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8" y="5991225"/>
            <a:ext cx="746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Condom use with high risk sex</a:t>
            </a:r>
            <a:endParaRPr lang="en-GB" dirty="0"/>
          </a:p>
        </p:txBody>
      </p:sp>
    </p:spTree>
    <p:extLst>
      <p:ext uri="{BB962C8B-B14F-4D97-AF65-F5344CB8AC3E}">
        <p14:creationId xmlns:p14="http://schemas.microsoft.com/office/powerpoint/2010/main" val="24559907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715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838200"/>
            <a:ext cx="8229600" cy="4572000"/>
          </a:xfrm>
          <a:prstGeom prst="rect">
            <a:avLst/>
          </a:prstGeom>
          <a:noFill/>
          <a:ln w="9525">
            <a:noFill/>
            <a:miter lim="800000"/>
            <a:headEnd/>
            <a:tailEnd/>
          </a:ln>
          <a:effectLst/>
        </p:spPr>
        <p:txBody>
          <a:bodyPr/>
          <a:lstStyle/>
          <a:p>
            <a:pPr marL="342900" indent="-342900">
              <a:spcBef>
                <a:spcPct val="20000"/>
              </a:spcBef>
              <a:defRPr/>
            </a:pPr>
            <a:endParaRPr lang="en-US" sz="1000" kern="0" dirty="0">
              <a:latin typeface="+mn-lt"/>
            </a:endParaRPr>
          </a:p>
          <a:p>
            <a:pPr marL="342900" indent="-342900">
              <a:spcBef>
                <a:spcPct val="20000"/>
              </a:spcBef>
              <a:defRPr/>
            </a:pPr>
            <a:endParaRPr lang="en-US" sz="1000" kern="0" dirty="0">
              <a:latin typeface="+mn-lt"/>
            </a:endParaRPr>
          </a:p>
        </p:txBody>
      </p:sp>
      <p:sp>
        <p:nvSpPr>
          <p:cNvPr id="133126" name="TextBox 9"/>
          <p:cNvSpPr txBox="1">
            <a:spLocks noChangeArrowheads="1"/>
          </p:cNvSpPr>
          <p:nvPr/>
        </p:nvSpPr>
        <p:spPr bwMode="auto">
          <a:xfrm>
            <a:off x="1219200" y="6034608"/>
            <a:ext cx="75438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2000"/>
              <a:t>One-third reported an outside partner during the study: </a:t>
            </a:r>
          </a:p>
          <a:p>
            <a:pPr algn="ctr"/>
            <a:r>
              <a:rPr lang="en-US" sz="2000"/>
              <a:t>34% TDF, 33% FTC/TDF, 33% placebo</a:t>
            </a:r>
          </a:p>
        </p:txBody>
      </p:sp>
      <p:pic>
        <p:nvPicPr>
          <p:cNvPr id="133127" name="Picture 2"/>
          <p:cNvPicPr>
            <a:picLocks noChangeAspect="1" noChangeArrowheads="1"/>
          </p:cNvPicPr>
          <p:nvPr/>
        </p:nvPicPr>
        <p:blipFill>
          <a:blip r:embed="rId3">
            <a:extLst>
              <a:ext uri="{28A0092B-C50C-407E-A947-70E740481C1C}">
                <a14:useLocalDpi xmlns:a14="http://schemas.microsoft.com/office/drawing/2010/main" val="0"/>
              </a:ext>
            </a:extLst>
          </a:blip>
          <a:srcRect l="1118" t="6061" r="1137" b="1515"/>
          <a:stretch>
            <a:fillRect/>
          </a:stretch>
        </p:blipFill>
        <p:spPr bwMode="auto">
          <a:xfrm>
            <a:off x="1887538" y="1468958"/>
            <a:ext cx="6113462"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Rectangle 5"/>
          <p:cNvSpPr>
            <a:spLocks noChangeArrowheads="1"/>
          </p:cNvSpPr>
          <p:nvPr/>
        </p:nvSpPr>
        <p:spPr bwMode="auto">
          <a:xfrm>
            <a:off x="2819400" y="1691208"/>
            <a:ext cx="5181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Aft>
                <a:spcPct val="20000"/>
              </a:spcAft>
              <a:tabLst>
                <a:tab pos="457200" algn="l"/>
              </a:tabLst>
            </a:pPr>
            <a:r>
              <a:rPr lang="en-US" sz="1600" dirty="0"/>
              <a:t>At enrollment, 27% of couples reported unprotected sex in the past month.  This declined during follow-up and was similar across the study arms. </a:t>
            </a:r>
          </a:p>
          <a:p>
            <a:pPr lvl="1">
              <a:spcAft>
                <a:spcPct val="20000"/>
              </a:spcAft>
              <a:tabLst>
                <a:tab pos="457200" algn="l"/>
              </a:tabLst>
            </a:pPr>
            <a:endParaRPr lang="en-US" sz="1000" dirty="0"/>
          </a:p>
        </p:txBody>
      </p:sp>
      <p:cxnSp>
        <p:nvCxnSpPr>
          <p:cNvPr id="11" name="Straight Arrow Connector 10"/>
          <p:cNvCxnSpPr/>
          <p:nvPr/>
        </p:nvCxnSpPr>
        <p:spPr>
          <a:xfrm rot="10800000" flipV="1">
            <a:off x="2590800" y="2529408"/>
            <a:ext cx="9144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rot="16200000" flipH="1">
            <a:off x="3086100" y="2948508"/>
            <a:ext cx="11430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p:txBody>
          <a:bodyPr/>
          <a:lstStyle/>
          <a:p>
            <a:r>
              <a:rPr lang="en-US" dirty="0" smtClean="0"/>
              <a:t>Sexual </a:t>
            </a:r>
            <a:r>
              <a:rPr lang="en-US" dirty="0" err="1" smtClean="0"/>
              <a:t>Behaviour</a:t>
            </a:r>
            <a:endParaRPr lang="en-GB" dirty="0"/>
          </a:p>
        </p:txBody>
      </p:sp>
    </p:spTree>
    <p:extLst>
      <p:ext uri="{BB962C8B-B14F-4D97-AF65-F5344CB8AC3E}">
        <p14:creationId xmlns:p14="http://schemas.microsoft.com/office/powerpoint/2010/main" val="35358560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6818" name="Rectangle 2"/>
          <p:cNvSpPr>
            <a:spLocks noGrp="1" noChangeArrowheads="1"/>
          </p:cNvSpPr>
          <p:nvPr>
            <p:ph type="title" idx="4294967295"/>
          </p:nvPr>
        </p:nvSpPr>
        <p:spPr/>
        <p:txBody>
          <a:bodyPr>
            <a:normAutofit/>
          </a:bodyPr>
          <a:lstStyle/>
          <a:p>
            <a:r>
              <a:rPr lang="en-GB" sz="3200">
                <a:latin typeface="Trebuchet MS" pitchFamily="34" charset="0"/>
              </a:rPr>
              <a:t>MDP301: Condom use at last sex act </a:t>
            </a:r>
            <a:br>
              <a:rPr lang="en-GB" sz="3200">
                <a:latin typeface="Trebuchet MS" pitchFamily="34" charset="0"/>
              </a:rPr>
            </a:br>
            <a:r>
              <a:rPr lang="en-GB" sz="3200">
                <a:latin typeface="Trebuchet MS" pitchFamily="34" charset="0"/>
              </a:rPr>
              <a:t>with/without Gel </a:t>
            </a:r>
            <a:r>
              <a:rPr lang="en-GB" sz="3200" b="1">
                <a:solidFill>
                  <a:srgbClr val="990033"/>
                </a:solidFill>
                <a:latin typeface="Trebuchet MS" pitchFamily="34" charset="0"/>
              </a:rPr>
              <a:t>by Centre</a:t>
            </a:r>
            <a:r>
              <a:rPr lang="en-GB" sz="3200">
                <a:latin typeface="Trebuchet MS" pitchFamily="34" charset="0"/>
              </a:rPr>
              <a:t> over Time</a:t>
            </a:r>
          </a:p>
        </p:txBody>
      </p:sp>
      <p:pic>
        <p:nvPicPr>
          <p:cNvPr id="163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362075"/>
            <a:ext cx="8758238" cy="538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080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smtClean="0"/>
              <a:t>Forthcoming PrEP studies</a:t>
            </a:r>
          </a:p>
        </p:txBody>
      </p:sp>
      <p:sp>
        <p:nvSpPr>
          <p:cNvPr id="65539" name="Rectangle 3"/>
          <p:cNvSpPr>
            <a:spLocks noGrp="1" noChangeArrowheads="1"/>
          </p:cNvSpPr>
          <p:nvPr>
            <p:ph type="body" idx="1"/>
          </p:nvPr>
        </p:nvSpPr>
        <p:spPr/>
        <p:txBody>
          <a:bodyPr/>
          <a:lstStyle/>
          <a:p>
            <a:pPr eaLnBrk="1" hangingPunct="1"/>
            <a:r>
              <a:rPr lang="en-GB" dirty="0" smtClean="0"/>
              <a:t>CDC 4370</a:t>
            </a:r>
          </a:p>
          <a:p>
            <a:pPr lvl="1" eaLnBrk="1" hangingPunct="1"/>
            <a:r>
              <a:rPr lang="en-GB" dirty="0" err="1" smtClean="0"/>
              <a:t>Tenofovir</a:t>
            </a:r>
            <a:r>
              <a:rPr lang="en-GB" dirty="0" smtClean="0"/>
              <a:t> daily; IVDUs; due to report 2012</a:t>
            </a:r>
          </a:p>
          <a:p>
            <a:pPr eaLnBrk="1" hangingPunct="1"/>
            <a:r>
              <a:rPr lang="en-GB" dirty="0" smtClean="0"/>
              <a:t>VOICE</a:t>
            </a:r>
          </a:p>
          <a:p>
            <a:pPr lvl="1" eaLnBrk="1" hangingPunct="1"/>
            <a:r>
              <a:rPr lang="en-GB" dirty="0" err="1" smtClean="0"/>
              <a:t>Tenofovir</a:t>
            </a:r>
            <a:r>
              <a:rPr lang="en-GB" dirty="0" smtClean="0"/>
              <a:t> v Truvada (v </a:t>
            </a:r>
            <a:r>
              <a:rPr lang="en-GB" dirty="0" err="1" smtClean="0"/>
              <a:t>tenofovir</a:t>
            </a:r>
            <a:r>
              <a:rPr lang="en-GB" dirty="0" smtClean="0"/>
              <a:t> gel)</a:t>
            </a:r>
          </a:p>
          <a:p>
            <a:pPr lvl="1" eaLnBrk="1" hangingPunct="1"/>
            <a:r>
              <a:rPr lang="en-GB" dirty="0" smtClean="0"/>
              <a:t>Sub-Saharan Africa; women; due </a:t>
            </a:r>
            <a:r>
              <a:rPr lang="en-GB" dirty="0" smtClean="0"/>
              <a:t>2012</a:t>
            </a:r>
            <a:endParaRPr lang="en-GB" dirty="0" smtClean="0"/>
          </a:p>
        </p:txBody>
      </p:sp>
    </p:spTree>
    <p:extLst>
      <p:ext uri="{BB962C8B-B14F-4D97-AF65-F5344CB8AC3E}">
        <p14:creationId xmlns:p14="http://schemas.microsoft.com/office/powerpoint/2010/main" val="18259566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en-US" smtClean="0"/>
          </a:p>
        </p:txBody>
      </p:sp>
      <p:pic>
        <p:nvPicPr>
          <p:cNvPr id="5939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609850"/>
            <a:ext cx="8229600" cy="2505075"/>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854996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sz="4000" smtClean="0"/>
              <a:t>CDC PrEP Interim Guidance 2011</a:t>
            </a:r>
          </a:p>
        </p:txBody>
      </p:sp>
      <p:sp>
        <p:nvSpPr>
          <p:cNvPr id="60419" name="Rectangle 3"/>
          <p:cNvSpPr>
            <a:spLocks noGrp="1" noChangeArrowheads="1"/>
          </p:cNvSpPr>
          <p:nvPr>
            <p:ph type="body" idx="1"/>
          </p:nvPr>
        </p:nvSpPr>
        <p:spPr/>
        <p:txBody>
          <a:bodyPr/>
          <a:lstStyle/>
          <a:p>
            <a:pPr eaLnBrk="1" hangingPunct="1"/>
            <a:r>
              <a:rPr lang="en-GB" i="1" smtClean="0"/>
              <a:t>“PrEP has the potential to contribute to effective and safe HIV prevention for MSM if 1) it is targeted to MSM at high risk for HIV acquisition; 2) it is delivered as part of a comprehensive set of prevention services….; 3) it is accompanied by monitoring of HIV status, side effects, adherence, and risk behaviors at regular intervals.”</a:t>
            </a:r>
          </a:p>
        </p:txBody>
      </p:sp>
    </p:spTree>
    <p:extLst>
      <p:ext uri="{BB962C8B-B14F-4D97-AF65-F5344CB8AC3E}">
        <p14:creationId xmlns:p14="http://schemas.microsoft.com/office/powerpoint/2010/main" val="38223152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sz="4000" smtClean="0"/>
              <a:t>CDC PrEP Interim Guidance 2011</a:t>
            </a:r>
          </a:p>
        </p:txBody>
      </p:sp>
      <p:pic>
        <p:nvPicPr>
          <p:cNvPr id="614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35050" y="1600200"/>
            <a:ext cx="7072313" cy="4525963"/>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851966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n-GB" sz="4000" smtClean="0"/>
              <a:t/>
            </a:r>
            <a:br>
              <a:rPr lang="en-GB" sz="4000" smtClean="0"/>
            </a:br>
            <a:r>
              <a:rPr lang="en-GB" sz="4000" smtClean="0"/>
              <a:t>BHIVA / BASHH Position Statement on PrEP in the UK</a:t>
            </a:r>
            <a:br>
              <a:rPr lang="en-GB" sz="4000" smtClean="0"/>
            </a:br>
            <a:r>
              <a:rPr lang="en-GB" sz="2800" i="1" smtClean="0"/>
              <a:t>Fidler S, Fisher M, McCormack S</a:t>
            </a:r>
            <a:r>
              <a:rPr lang="en-GB" sz="4000" i="1" smtClean="0"/>
              <a:t> </a:t>
            </a:r>
            <a:endParaRPr lang="en-GB" sz="4000" smtClean="0"/>
          </a:p>
        </p:txBody>
      </p:sp>
      <p:sp>
        <p:nvSpPr>
          <p:cNvPr id="62467" name="Rectangle 3"/>
          <p:cNvSpPr>
            <a:spLocks noGrp="1" noChangeArrowheads="1"/>
          </p:cNvSpPr>
          <p:nvPr>
            <p:ph type="body" idx="1"/>
          </p:nvPr>
        </p:nvSpPr>
        <p:spPr/>
        <p:txBody>
          <a:bodyPr/>
          <a:lstStyle/>
          <a:p>
            <a:pPr eaLnBrk="1" hangingPunct="1">
              <a:lnSpc>
                <a:spcPct val="90000"/>
              </a:lnSpc>
            </a:pPr>
            <a:endParaRPr lang="en-GB" sz="2400" smtClean="0"/>
          </a:p>
          <a:p>
            <a:pPr eaLnBrk="1" hangingPunct="1">
              <a:lnSpc>
                <a:spcPct val="90000"/>
              </a:lnSpc>
            </a:pPr>
            <a:endParaRPr lang="en-GB" sz="2400" i="1" smtClean="0"/>
          </a:p>
          <a:p>
            <a:pPr eaLnBrk="1" hangingPunct="1">
              <a:lnSpc>
                <a:spcPct val="90000"/>
              </a:lnSpc>
            </a:pPr>
            <a:r>
              <a:rPr lang="en-GB" sz="2400" i="1" smtClean="0"/>
              <a:t>“It is imperative to gather evidence for the value of PrEP in the UK, in order to achieve universal access should it prove cost-effective as part of a combination prevention package. There are important concerns, and </a:t>
            </a:r>
            <a:r>
              <a:rPr lang="en-GB" sz="2400" i="1" smtClean="0">
                <a:solidFill>
                  <a:schemeClr val="accent2"/>
                </a:solidFill>
              </a:rPr>
              <a:t>we recommend that ad-hoc prescribing is avoided</a:t>
            </a:r>
            <a:r>
              <a:rPr lang="en-GB" sz="2400" i="1" smtClean="0"/>
              <a:t>, and that PrEP is only prescribed in the context of a clinical research study in the UK. Ideally this would be a randomised controlled trial, which is embedded in a broader concerted effort to intensify HIV prevention and implement the existing guidelines” </a:t>
            </a:r>
          </a:p>
        </p:txBody>
      </p:sp>
    </p:spTree>
    <p:extLst>
      <p:ext uri="{BB962C8B-B14F-4D97-AF65-F5344CB8AC3E}">
        <p14:creationId xmlns:p14="http://schemas.microsoft.com/office/powerpoint/2010/main" val="126634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intermittent </a:t>
            </a:r>
            <a:r>
              <a:rPr lang="en-US" dirty="0" err="1" smtClean="0"/>
              <a:t>PrEP</a:t>
            </a:r>
            <a:r>
              <a:rPr lang="en-US" dirty="0" smtClean="0"/>
              <a:t>?</a:t>
            </a:r>
            <a:endParaRPr lang="en-GB" dirty="0"/>
          </a:p>
        </p:txBody>
      </p:sp>
    </p:spTree>
    <p:extLst>
      <p:ext uri="{BB962C8B-B14F-4D97-AF65-F5344CB8AC3E}">
        <p14:creationId xmlns:p14="http://schemas.microsoft.com/office/powerpoint/2010/main" val="145538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a:t>
            </a:r>
            <a:endParaRPr lang="en-GB" dirty="0"/>
          </a:p>
        </p:txBody>
      </p:sp>
      <p:sp>
        <p:nvSpPr>
          <p:cNvPr id="3" name="Content Placeholder 2"/>
          <p:cNvSpPr>
            <a:spLocks noGrp="1"/>
          </p:cNvSpPr>
          <p:nvPr>
            <p:ph sz="half" idx="1"/>
          </p:nvPr>
        </p:nvSpPr>
        <p:spPr/>
        <p:txBody>
          <a:bodyPr>
            <a:normAutofit/>
          </a:bodyPr>
          <a:lstStyle/>
          <a:p>
            <a:r>
              <a:rPr lang="en-GB" dirty="0" smtClean="0"/>
              <a:t>Circumcision</a:t>
            </a:r>
          </a:p>
          <a:p>
            <a:pPr lvl="1"/>
            <a:r>
              <a:rPr lang="en-US" dirty="0" smtClean="0"/>
              <a:t>57% reduction in acquisition (RCT)</a:t>
            </a:r>
          </a:p>
          <a:p>
            <a:pPr lvl="1"/>
            <a:r>
              <a:rPr lang="en-US" dirty="0" smtClean="0"/>
              <a:t>43% less transmission to females (cohort)</a:t>
            </a:r>
            <a:endParaRPr lang="en-GB" dirty="0" smtClean="0"/>
          </a:p>
          <a:p>
            <a:r>
              <a:rPr lang="en-GB" dirty="0" err="1" smtClean="0"/>
              <a:t>Microbicides</a:t>
            </a:r>
            <a:endParaRPr lang="en-GB" dirty="0" smtClean="0"/>
          </a:p>
          <a:p>
            <a:pPr lvl="1"/>
            <a:r>
              <a:rPr lang="en-US" dirty="0" smtClean="0"/>
              <a:t>Many failures</a:t>
            </a:r>
          </a:p>
          <a:p>
            <a:pPr lvl="1"/>
            <a:r>
              <a:rPr lang="en-US" dirty="0" smtClean="0"/>
              <a:t>Only ART containing have shown good efficacy</a:t>
            </a:r>
          </a:p>
        </p:txBody>
      </p:sp>
      <p:sp>
        <p:nvSpPr>
          <p:cNvPr id="6" name="Content Placeholder 5"/>
          <p:cNvSpPr>
            <a:spLocks noGrp="1"/>
          </p:cNvSpPr>
          <p:nvPr>
            <p:ph sz="half" idx="2"/>
          </p:nvPr>
        </p:nvSpPr>
        <p:spPr/>
        <p:txBody>
          <a:bodyPr/>
          <a:lstStyle/>
          <a:p>
            <a:r>
              <a:rPr lang="en-GB" dirty="0" smtClean="0"/>
              <a:t>ARV therapy</a:t>
            </a:r>
          </a:p>
          <a:p>
            <a:pPr lvl="1"/>
            <a:r>
              <a:rPr lang="en-GB" dirty="0" smtClean="0"/>
              <a:t>Treatment as Prevention</a:t>
            </a:r>
          </a:p>
          <a:p>
            <a:pPr lvl="1"/>
            <a:r>
              <a:rPr lang="en-GB" dirty="0" smtClean="0"/>
              <a:t>PEP</a:t>
            </a:r>
          </a:p>
          <a:p>
            <a:pPr lvl="1"/>
            <a:r>
              <a:rPr lang="en-GB" dirty="0" err="1" smtClean="0"/>
              <a:t>PrEP</a:t>
            </a:r>
            <a:endParaRPr lang="en-GB" dirty="0" smtClean="0"/>
          </a:p>
          <a:p>
            <a:r>
              <a:rPr lang="en-GB" dirty="0" smtClean="0"/>
              <a:t>Vaccines</a:t>
            </a:r>
          </a:p>
          <a:p>
            <a:pPr lvl="1"/>
            <a:r>
              <a:rPr lang="en-US" dirty="0" smtClean="0"/>
              <a:t>The holy grail</a:t>
            </a:r>
          </a:p>
          <a:p>
            <a:pPr lvl="1"/>
            <a:r>
              <a:rPr lang="en-US" dirty="0" smtClean="0"/>
              <a:t>Many failures</a:t>
            </a:r>
          </a:p>
          <a:p>
            <a:pPr lvl="1"/>
            <a:r>
              <a:rPr lang="en-US" dirty="0" smtClean="0"/>
              <a:t>Moderate effect at best</a:t>
            </a:r>
            <a:endParaRPr lang="en-GB" dirty="0" smtClean="0"/>
          </a:p>
          <a:p>
            <a:endParaRPr lang="en-GB" dirty="0"/>
          </a:p>
        </p:txBody>
      </p:sp>
    </p:spTree>
    <p:extLst>
      <p:ext uri="{BB962C8B-B14F-4D97-AF65-F5344CB8AC3E}">
        <p14:creationId xmlns:p14="http://schemas.microsoft.com/office/powerpoint/2010/main" val="1379335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ANRS </a:t>
            </a:r>
            <a:r>
              <a:rPr lang="en-GB" dirty="0" err="1" smtClean="0"/>
              <a:t>Ipergay</a:t>
            </a:r>
            <a:endParaRPr lang="en-GB" dirty="0"/>
          </a:p>
        </p:txBody>
      </p:sp>
      <p:sp>
        <p:nvSpPr>
          <p:cNvPr id="4" name="Content Placeholder 3"/>
          <p:cNvSpPr>
            <a:spLocks noGrp="1"/>
          </p:cNvSpPr>
          <p:nvPr>
            <p:ph idx="1"/>
          </p:nvPr>
        </p:nvSpPr>
        <p:spPr/>
        <p:txBody>
          <a:bodyPr/>
          <a:lstStyle/>
          <a:p>
            <a:r>
              <a:rPr lang="en-GB" dirty="0" smtClean="0"/>
              <a:t>ANRS </a:t>
            </a:r>
            <a:r>
              <a:rPr lang="en-GB" dirty="0" err="1" smtClean="0"/>
              <a:t>Ipergay</a:t>
            </a:r>
            <a:r>
              <a:rPr lang="en-GB" dirty="0" smtClean="0"/>
              <a:t> Pilot (n~350)</a:t>
            </a:r>
          </a:p>
          <a:p>
            <a:pPr lvl="1"/>
            <a:r>
              <a:rPr lang="en-GB" dirty="0" smtClean="0"/>
              <a:t>MSM in France</a:t>
            </a:r>
          </a:p>
          <a:p>
            <a:pPr lvl="1"/>
            <a:r>
              <a:rPr lang="en-GB" dirty="0" smtClean="0"/>
              <a:t>Truvada (</a:t>
            </a:r>
            <a:r>
              <a:rPr lang="en-GB" dirty="0" err="1" smtClean="0"/>
              <a:t>tenofovir</a:t>
            </a:r>
            <a:r>
              <a:rPr lang="en-GB" dirty="0" smtClean="0"/>
              <a:t>/</a:t>
            </a:r>
            <a:r>
              <a:rPr lang="en-GB" dirty="0" err="1" smtClean="0"/>
              <a:t>emtricitabine</a:t>
            </a:r>
            <a:r>
              <a:rPr lang="en-GB" dirty="0" smtClean="0"/>
              <a:t>)</a:t>
            </a:r>
          </a:p>
          <a:p>
            <a:pPr lvl="1"/>
            <a:r>
              <a:rPr lang="en-GB" dirty="0" smtClean="0"/>
              <a:t>Double dose (two tablets) before sex</a:t>
            </a:r>
          </a:p>
          <a:p>
            <a:pPr lvl="1"/>
            <a:r>
              <a:rPr lang="en-GB" dirty="0" smtClean="0"/>
              <a:t>Single dose a day after sex</a:t>
            </a:r>
          </a:p>
          <a:p>
            <a:r>
              <a:rPr lang="en-GB" dirty="0" smtClean="0"/>
              <a:t>Regulatory and ethics approvals in place</a:t>
            </a:r>
          </a:p>
          <a:p>
            <a:endParaRPr lang="en-GB" dirty="0"/>
          </a:p>
        </p:txBody>
      </p:sp>
    </p:spTree>
    <p:extLst>
      <p:ext uri="{BB962C8B-B14F-4D97-AF65-F5344CB8AC3E}">
        <p14:creationId xmlns:p14="http://schemas.microsoft.com/office/powerpoint/2010/main" val="3532905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PROUD</a:t>
            </a:r>
            <a:endParaRPr lang="en-GB" dirty="0"/>
          </a:p>
        </p:txBody>
      </p:sp>
      <p:sp>
        <p:nvSpPr>
          <p:cNvPr id="3" name="Content Placeholder 2"/>
          <p:cNvSpPr>
            <a:spLocks noGrp="1"/>
          </p:cNvSpPr>
          <p:nvPr>
            <p:ph idx="1"/>
          </p:nvPr>
        </p:nvSpPr>
        <p:spPr/>
        <p:txBody>
          <a:bodyPr>
            <a:normAutofit/>
          </a:bodyPr>
          <a:lstStyle/>
          <a:p>
            <a:pPr marL="0" indent="0" algn="ctr">
              <a:buNone/>
            </a:pPr>
            <a:r>
              <a:rPr lang="en-US" sz="3600" b="1" u="sng" dirty="0" smtClean="0"/>
              <a:t>Pr</a:t>
            </a:r>
            <a:r>
              <a:rPr lang="en-US" sz="3600" dirty="0" smtClean="0"/>
              <a:t>e-exposure </a:t>
            </a:r>
            <a:r>
              <a:rPr lang="en-US" sz="3600" b="1" u="sng" dirty="0" smtClean="0"/>
              <a:t>O</a:t>
            </a:r>
            <a:r>
              <a:rPr lang="en-US" sz="3600" dirty="0" smtClean="0"/>
              <a:t>ption for preventing HIV in the </a:t>
            </a:r>
            <a:r>
              <a:rPr lang="en-US" sz="3600" b="1" u="sng" dirty="0" smtClean="0"/>
              <a:t>U</a:t>
            </a:r>
            <a:r>
              <a:rPr lang="en-US" sz="3600" dirty="0" smtClean="0"/>
              <a:t>K: an open-label </a:t>
            </a:r>
            <a:r>
              <a:rPr lang="en-US" sz="3600" dirty="0" err="1" smtClean="0"/>
              <a:t>randomisation</a:t>
            </a:r>
            <a:r>
              <a:rPr lang="en-US" sz="3600" dirty="0" smtClean="0"/>
              <a:t> to an immediate or </a:t>
            </a:r>
            <a:r>
              <a:rPr lang="en-US" sz="3600" b="1" u="sng" dirty="0" smtClean="0"/>
              <a:t>D</a:t>
            </a:r>
            <a:r>
              <a:rPr lang="en-US" sz="3600" dirty="0" smtClean="0"/>
              <a:t>eferred offer</a:t>
            </a:r>
            <a:endParaRPr lang="en-GB" sz="3600" dirty="0"/>
          </a:p>
        </p:txBody>
      </p:sp>
    </p:spTree>
    <p:extLst>
      <p:ext uri="{BB962C8B-B14F-4D97-AF65-F5344CB8AC3E}">
        <p14:creationId xmlns:p14="http://schemas.microsoft.com/office/powerpoint/2010/main" val="7891104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Aims of PROUD</a:t>
            </a:r>
            <a:endParaRPr lang="en-GB" dirty="0"/>
          </a:p>
        </p:txBody>
      </p:sp>
      <p:sp>
        <p:nvSpPr>
          <p:cNvPr id="5" name="Content Placeholder 4"/>
          <p:cNvSpPr>
            <a:spLocks noGrp="1"/>
          </p:cNvSpPr>
          <p:nvPr>
            <p:ph idx="1"/>
          </p:nvPr>
        </p:nvSpPr>
        <p:spPr/>
        <p:txBody>
          <a:bodyPr>
            <a:normAutofit fontScale="92500" lnSpcReduction="20000"/>
          </a:bodyPr>
          <a:lstStyle/>
          <a:p>
            <a:r>
              <a:rPr lang="en-US" dirty="0"/>
              <a:t>T</a:t>
            </a:r>
            <a:r>
              <a:rPr lang="en-US" dirty="0" smtClean="0"/>
              <a:t>o offer an alternative to daily </a:t>
            </a:r>
            <a:r>
              <a:rPr lang="en-US" dirty="0" err="1" smtClean="0"/>
              <a:t>PrEP</a:t>
            </a:r>
            <a:endParaRPr lang="en-US" dirty="0" smtClean="0"/>
          </a:p>
          <a:p>
            <a:r>
              <a:rPr lang="en-US" dirty="0" smtClean="0"/>
              <a:t>To determine ‘real-life’ efficacy</a:t>
            </a:r>
          </a:p>
          <a:p>
            <a:pPr lvl="1"/>
            <a:r>
              <a:rPr lang="en-US" dirty="0" smtClean="0"/>
              <a:t>When individuals know </a:t>
            </a:r>
            <a:r>
              <a:rPr lang="en-US" dirty="0" err="1" smtClean="0"/>
              <a:t>PrEP</a:t>
            </a:r>
            <a:r>
              <a:rPr lang="en-US" dirty="0" smtClean="0"/>
              <a:t> is effective </a:t>
            </a:r>
          </a:p>
          <a:p>
            <a:pPr lvl="1"/>
            <a:r>
              <a:rPr lang="en-US" dirty="0" smtClean="0"/>
              <a:t>Placebo alters </a:t>
            </a:r>
            <a:r>
              <a:rPr lang="en-US" dirty="0" err="1" smtClean="0"/>
              <a:t>behaviour</a:t>
            </a:r>
            <a:r>
              <a:rPr lang="en-US" dirty="0" smtClean="0"/>
              <a:t>, so need non-placebo control group</a:t>
            </a:r>
          </a:p>
          <a:p>
            <a:r>
              <a:rPr lang="en-US" dirty="0" smtClean="0"/>
              <a:t>Propose </a:t>
            </a:r>
            <a:r>
              <a:rPr lang="en-US" dirty="0" err="1" smtClean="0"/>
              <a:t>randomise</a:t>
            </a:r>
            <a:r>
              <a:rPr lang="en-US" dirty="0" smtClean="0"/>
              <a:t> to immediate offer </a:t>
            </a:r>
            <a:r>
              <a:rPr lang="en-US" dirty="0" err="1" smtClean="0"/>
              <a:t>vs</a:t>
            </a:r>
            <a:r>
              <a:rPr lang="en-US" dirty="0" smtClean="0"/>
              <a:t> deferred to 12m</a:t>
            </a:r>
          </a:p>
          <a:p>
            <a:r>
              <a:rPr lang="en-US" dirty="0" smtClean="0"/>
              <a:t>Mimic clinic routine as much as possible</a:t>
            </a:r>
          </a:p>
          <a:p>
            <a:r>
              <a:rPr lang="en-US" dirty="0" smtClean="0"/>
              <a:t>Measure net benefit, i.e. cannot reliably separate </a:t>
            </a:r>
            <a:r>
              <a:rPr lang="en-US" dirty="0" err="1" smtClean="0"/>
              <a:t>behaviour</a:t>
            </a:r>
            <a:r>
              <a:rPr lang="en-US" dirty="0" smtClean="0"/>
              <a:t> and biology</a:t>
            </a:r>
          </a:p>
          <a:p>
            <a:endParaRPr lang="en-GB" dirty="0"/>
          </a:p>
        </p:txBody>
      </p:sp>
    </p:spTree>
    <p:extLst>
      <p:ext uri="{BB962C8B-B14F-4D97-AF65-F5344CB8AC3E}">
        <p14:creationId xmlns:p14="http://schemas.microsoft.com/office/powerpoint/2010/main" val="1931654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8588" y="184275"/>
            <a:ext cx="8951912" cy="1143000"/>
          </a:xfrm>
        </p:spPr>
        <p:txBody>
          <a:bodyPr/>
          <a:lstStyle/>
          <a:p>
            <a:pPr eaLnBrk="1" fontAlgn="auto" hangingPunct="1">
              <a:spcAft>
                <a:spcPts val="0"/>
              </a:spcAft>
              <a:defRPr/>
            </a:pPr>
            <a:r>
              <a:rPr lang="en-US" sz="4000" kern="120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Oral Dosing and Colorectal Tissue</a:t>
            </a:r>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2400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p:cNvCxnSpPr>
            <a:stCxn id="11269" idx="1"/>
          </p:cNvCxnSpPr>
          <p:nvPr/>
        </p:nvCxnSpPr>
        <p:spPr>
          <a:xfrm rot="10800000" flipV="1">
            <a:off x="1524000" y="1847850"/>
            <a:ext cx="1600200" cy="1962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69" name="TextBox 18"/>
          <p:cNvSpPr txBox="1">
            <a:spLocks noChangeArrowheads="1"/>
          </p:cNvSpPr>
          <p:nvPr/>
        </p:nvSpPr>
        <p:spPr bwMode="auto">
          <a:xfrm>
            <a:off x="3124200" y="1524000"/>
            <a:ext cx="5786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solidFill>
                  <a:srgbClr val="FFFF00"/>
                </a:solidFill>
                <a:latin typeface="Corbel" pitchFamily="34" charset="0"/>
              </a:rPr>
              <a:t>Mucosal Fluid (direct aspirate/sponge)</a:t>
            </a:r>
          </a:p>
          <a:p>
            <a:pPr fontAlgn="base">
              <a:spcBef>
                <a:spcPct val="0"/>
              </a:spcBef>
              <a:spcAft>
                <a:spcPct val="0"/>
              </a:spcAft>
            </a:pPr>
            <a:r>
              <a:rPr lang="en-US">
                <a:solidFill>
                  <a:srgbClr val="FFFF00"/>
                </a:solidFill>
                <a:latin typeface="Corbel" pitchFamily="34" charset="0"/>
              </a:rPr>
              <a:t>	</a:t>
            </a:r>
            <a:r>
              <a:rPr lang="en-US">
                <a:solidFill>
                  <a:srgbClr val="FFFFFF"/>
                </a:solidFill>
                <a:latin typeface="Corbel" pitchFamily="34" charset="0"/>
              </a:rPr>
              <a:t>- Rectal Sponge – MTN 006</a:t>
            </a:r>
          </a:p>
        </p:txBody>
      </p:sp>
      <p:cxnSp>
        <p:nvCxnSpPr>
          <p:cNvPr id="22" name="Straight Arrow Connector 21"/>
          <p:cNvCxnSpPr>
            <a:stCxn id="11271" idx="1"/>
          </p:cNvCxnSpPr>
          <p:nvPr/>
        </p:nvCxnSpPr>
        <p:spPr>
          <a:xfrm rot="10800000">
            <a:off x="1447800" y="4025900"/>
            <a:ext cx="1600200"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71" name="TextBox 22"/>
          <p:cNvSpPr txBox="1">
            <a:spLocks noChangeArrowheads="1"/>
          </p:cNvSpPr>
          <p:nvPr/>
        </p:nvSpPr>
        <p:spPr bwMode="auto">
          <a:xfrm>
            <a:off x="3048000" y="3276600"/>
            <a:ext cx="60960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solidFill>
                  <a:srgbClr val="FFFF00"/>
                </a:solidFill>
                <a:latin typeface="Corbel" pitchFamily="34" charset="0"/>
              </a:rPr>
              <a:t>Tissue Homogenate or Isolated Cells?</a:t>
            </a:r>
          </a:p>
          <a:p>
            <a:pPr fontAlgn="base">
              <a:spcBef>
                <a:spcPct val="0"/>
              </a:spcBef>
              <a:spcAft>
                <a:spcPct val="0"/>
              </a:spcAft>
            </a:pPr>
            <a:r>
              <a:rPr lang="en-US">
                <a:solidFill>
                  <a:srgbClr val="FFFFFF"/>
                </a:solidFill>
                <a:latin typeface="Corbel" pitchFamily="34" charset="0"/>
              </a:rPr>
              <a:t>	- Rectal tissue 	TFV		   30X  BP</a:t>
            </a:r>
          </a:p>
          <a:p>
            <a:pPr fontAlgn="base">
              <a:spcBef>
                <a:spcPct val="0"/>
              </a:spcBef>
              <a:spcAft>
                <a:spcPct val="0"/>
              </a:spcAft>
            </a:pPr>
            <a:r>
              <a:rPr lang="en-US">
                <a:solidFill>
                  <a:srgbClr val="FFFFFF"/>
                </a:solidFill>
                <a:latin typeface="Corbel" pitchFamily="34" charset="0"/>
              </a:rPr>
              <a:t> 			MRV		   28X BP</a:t>
            </a:r>
          </a:p>
          <a:p>
            <a:pPr fontAlgn="base">
              <a:spcBef>
                <a:spcPct val="0"/>
              </a:spcBef>
              <a:spcAft>
                <a:spcPct val="0"/>
              </a:spcAft>
            </a:pPr>
            <a:r>
              <a:rPr lang="en-US">
                <a:solidFill>
                  <a:srgbClr val="FFFFFF"/>
                </a:solidFill>
                <a:latin typeface="Corbel" pitchFamily="34" charset="0"/>
              </a:rPr>
              <a:t>			ETR, RTV		~10X BP</a:t>
            </a:r>
          </a:p>
          <a:p>
            <a:pPr fontAlgn="base">
              <a:spcBef>
                <a:spcPct val="0"/>
              </a:spcBef>
              <a:spcAft>
                <a:spcPct val="0"/>
              </a:spcAft>
            </a:pPr>
            <a:r>
              <a:rPr lang="en-US">
                <a:solidFill>
                  <a:srgbClr val="FFFFFF"/>
                </a:solidFill>
                <a:latin typeface="Corbel" pitchFamily="34" charset="0"/>
              </a:rPr>
              <a:t>			DRV, FTC		~3X BP</a:t>
            </a:r>
          </a:p>
          <a:p>
            <a:pPr fontAlgn="base">
              <a:spcBef>
                <a:spcPct val="0"/>
              </a:spcBef>
              <a:spcAft>
                <a:spcPct val="0"/>
              </a:spcAft>
            </a:pPr>
            <a:endParaRPr lang="en-US">
              <a:solidFill>
                <a:srgbClr val="FFFFFF"/>
              </a:solidFill>
              <a:latin typeface="Corbel" pitchFamily="34" charset="0"/>
            </a:endParaRPr>
          </a:p>
          <a:p>
            <a:pPr fontAlgn="base">
              <a:spcBef>
                <a:spcPct val="0"/>
              </a:spcBef>
              <a:spcAft>
                <a:spcPct val="0"/>
              </a:spcAft>
            </a:pPr>
            <a:r>
              <a:rPr lang="en-US">
                <a:solidFill>
                  <a:srgbClr val="FFFFFF"/>
                </a:solidFill>
                <a:latin typeface="Corbel" pitchFamily="34" charset="0"/>
              </a:rPr>
              <a:t>	- Rectal tissue IC  	TFV DP	~ 10</a:t>
            </a:r>
            <a:r>
              <a:rPr lang="en-US" baseline="30000">
                <a:solidFill>
                  <a:srgbClr val="FFFFFF"/>
                </a:solidFill>
                <a:latin typeface="Corbel" pitchFamily="34" charset="0"/>
              </a:rPr>
              <a:t>2</a:t>
            </a:r>
            <a:r>
              <a:rPr lang="en-US">
                <a:solidFill>
                  <a:srgbClr val="FFFFFF"/>
                </a:solidFill>
                <a:latin typeface="Corbel" pitchFamily="34" charset="0"/>
              </a:rPr>
              <a:t>-10</a:t>
            </a:r>
            <a:r>
              <a:rPr lang="en-US" baseline="30000">
                <a:solidFill>
                  <a:srgbClr val="FFFFFF"/>
                </a:solidFill>
                <a:latin typeface="Corbel" pitchFamily="34" charset="0"/>
              </a:rPr>
              <a:t>3</a:t>
            </a:r>
            <a:r>
              <a:rPr lang="en-US">
                <a:solidFill>
                  <a:srgbClr val="FFFFFF"/>
                </a:solidFill>
                <a:latin typeface="Corbel" pitchFamily="34" charset="0"/>
              </a:rPr>
              <a:t> fmol/mg </a:t>
            </a:r>
            <a:r>
              <a:rPr lang="en-US" baseline="30000">
                <a:solidFill>
                  <a:srgbClr val="FFFFFF"/>
                </a:solidFill>
                <a:latin typeface="Corbel" pitchFamily="34" charset="0"/>
              </a:rPr>
              <a:t>1,2 			</a:t>
            </a:r>
            <a:r>
              <a:rPr lang="en-US">
                <a:solidFill>
                  <a:srgbClr val="FFFFFF"/>
                </a:solidFill>
                <a:latin typeface="Corbel" pitchFamily="34" charset="0"/>
              </a:rPr>
              <a:t>FTC TP	~ 10</a:t>
            </a:r>
            <a:r>
              <a:rPr lang="en-US" baseline="30000">
                <a:solidFill>
                  <a:srgbClr val="FFFFFF"/>
                </a:solidFill>
                <a:latin typeface="Corbel" pitchFamily="34" charset="0"/>
              </a:rPr>
              <a:t>1</a:t>
            </a:r>
            <a:r>
              <a:rPr lang="en-US">
                <a:solidFill>
                  <a:srgbClr val="FFFFFF"/>
                </a:solidFill>
                <a:latin typeface="Corbel" pitchFamily="34" charset="0"/>
              </a:rPr>
              <a:t> fmol/mg</a:t>
            </a:r>
            <a:r>
              <a:rPr lang="en-US" baseline="30000">
                <a:solidFill>
                  <a:srgbClr val="FFFFFF"/>
                </a:solidFill>
                <a:latin typeface="Corbel" pitchFamily="34" charset="0"/>
              </a:rPr>
              <a:t>1</a:t>
            </a:r>
          </a:p>
          <a:p>
            <a:pPr fontAlgn="base">
              <a:spcBef>
                <a:spcPct val="0"/>
              </a:spcBef>
              <a:spcAft>
                <a:spcPct val="0"/>
              </a:spcAft>
            </a:pPr>
            <a:r>
              <a:rPr lang="en-US" baseline="30000">
                <a:solidFill>
                  <a:srgbClr val="FFFFFF"/>
                </a:solidFill>
                <a:latin typeface="Corbel" pitchFamily="34" charset="0"/>
              </a:rPr>
              <a:t>			</a:t>
            </a:r>
          </a:p>
          <a:p>
            <a:pPr fontAlgn="base">
              <a:spcBef>
                <a:spcPct val="0"/>
              </a:spcBef>
              <a:spcAft>
                <a:spcPct val="0"/>
              </a:spcAft>
            </a:pPr>
            <a:r>
              <a:rPr lang="en-US">
                <a:solidFill>
                  <a:srgbClr val="FFFFFF"/>
                </a:solidFill>
                <a:latin typeface="Corbel" pitchFamily="34" charset="0"/>
              </a:rPr>
              <a:t>	</a:t>
            </a:r>
            <a:endParaRPr lang="en-US" baseline="30000">
              <a:solidFill>
                <a:srgbClr val="FFFFFF"/>
              </a:solidFill>
              <a:latin typeface="Corbel" pitchFamily="34" charset="0"/>
            </a:endParaRPr>
          </a:p>
          <a:p>
            <a:pPr fontAlgn="base">
              <a:spcBef>
                <a:spcPct val="0"/>
              </a:spcBef>
              <a:spcAft>
                <a:spcPct val="0"/>
              </a:spcAft>
            </a:pPr>
            <a:r>
              <a:rPr lang="en-US">
                <a:solidFill>
                  <a:srgbClr val="FFFFFF"/>
                </a:solidFill>
                <a:latin typeface="Corbel" pitchFamily="34" charset="0"/>
              </a:rPr>
              <a:t>	</a:t>
            </a:r>
          </a:p>
        </p:txBody>
      </p:sp>
      <p:sp>
        <p:nvSpPr>
          <p:cNvPr id="11272" name="Text Box 16"/>
          <p:cNvSpPr txBox="1">
            <a:spLocks noChangeArrowheads="1"/>
          </p:cNvSpPr>
          <p:nvPr/>
        </p:nvSpPr>
        <p:spPr bwMode="auto">
          <a:xfrm>
            <a:off x="304800" y="6400800"/>
            <a:ext cx="6827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200" baseline="30000">
                <a:solidFill>
                  <a:srgbClr val="FFFFFF"/>
                </a:solidFill>
                <a:latin typeface="Corbel" pitchFamily="34" charset="0"/>
              </a:rPr>
              <a:t>1</a:t>
            </a:r>
            <a:r>
              <a:rPr lang="en-US" sz="1200">
                <a:solidFill>
                  <a:srgbClr val="FFFFFF"/>
                </a:solidFill>
                <a:latin typeface="Corbel" pitchFamily="34" charset="0"/>
              </a:rPr>
              <a:t>Patterson et al IAS 2010, </a:t>
            </a:r>
            <a:r>
              <a:rPr lang="en-US" sz="1200" baseline="30000">
                <a:solidFill>
                  <a:srgbClr val="FFFFFF"/>
                </a:solidFill>
                <a:latin typeface="Corbel" pitchFamily="34" charset="0"/>
              </a:rPr>
              <a:t>2</a:t>
            </a:r>
            <a:r>
              <a:rPr lang="en-US" sz="1200">
                <a:solidFill>
                  <a:srgbClr val="FFFFFF"/>
                </a:solidFill>
                <a:latin typeface="Corbel" pitchFamily="34" charset="0"/>
              </a:rPr>
              <a:t>Anton et al CROI 2011</a:t>
            </a:r>
          </a:p>
        </p:txBody>
      </p:sp>
    </p:spTree>
    <p:extLst>
      <p:ext uri="{BB962C8B-B14F-4D97-AF65-F5344CB8AC3E}">
        <p14:creationId xmlns:p14="http://schemas.microsoft.com/office/powerpoint/2010/main" val="1465876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9396" name="Object 4"/>
          <p:cNvGraphicFramePr>
            <a:graphicFrameLocks noChangeAspect="1"/>
          </p:cNvGraphicFramePr>
          <p:nvPr/>
        </p:nvGraphicFramePr>
        <p:xfrm>
          <a:off x="1689100" y="836613"/>
          <a:ext cx="6127750" cy="4175125"/>
        </p:xfrm>
        <a:graphic>
          <a:graphicData uri="http://schemas.openxmlformats.org/presentationml/2006/ole">
            <mc:AlternateContent xmlns:mc="http://schemas.openxmlformats.org/markup-compatibility/2006">
              <mc:Choice xmlns:v="urn:schemas-microsoft-com:vml" Requires="v">
                <p:oleObj spid="_x0000_s3088" name="SPW 11.0 Graph" r:id="rId4" imgW="9088200" imgH="7343280" progId="">
                  <p:embed/>
                </p:oleObj>
              </mc:Choice>
              <mc:Fallback>
                <p:oleObj name="SPW 11.0 Graph" r:id="rId4" imgW="9088200" imgH="73432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130" t="8716" b="10991"/>
                      <a:stretch>
                        <a:fillRect/>
                      </a:stretch>
                    </p:blipFill>
                    <p:spPr bwMode="auto">
                      <a:xfrm>
                        <a:off x="1689100" y="836613"/>
                        <a:ext cx="612775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9397" name="Group 5"/>
          <p:cNvGrpSpPr>
            <a:grpSpLocks/>
          </p:cNvGrpSpPr>
          <p:nvPr/>
        </p:nvGrpSpPr>
        <p:grpSpPr bwMode="auto">
          <a:xfrm>
            <a:off x="3057525" y="1108075"/>
            <a:ext cx="3951288" cy="274638"/>
            <a:chOff x="1926" y="698"/>
            <a:chExt cx="2489" cy="173"/>
          </a:xfrm>
        </p:grpSpPr>
        <p:sp>
          <p:nvSpPr>
            <p:cNvPr id="59398" name="Text Box 6"/>
            <p:cNvSpPr txBox="1">
              <a:spLocks noChangeArrowheads="1"/>
            </p:cNvSpPr>
            <p:nvPr/>
          </p:nvSpPr>
          <p:spPr bwMode="auto">
            <a:xfrm>
              <a:off x="1926" y="698"/>
              <a:ext cx="3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b="1">
                  <a:solidFill>
                    <a:srgbClr val="000000"/>
                  </a:solidFill>
                  <a:latin typeface="Calibri" pitchFamily="34" charset="0"/>
                </a:rPr>
                <a:t>7/18</a:t>
              </a:r>
            </a:p>
          </p:txBody>
        </p:sp>
        <p:sp>
          <p:nvSpPr>
            <p:cNvPr id="59399" name="Text Box 7"/>
            <p:cNvSpPr txBox="1">
              <a:spLocks noChangeArrowheads="1"/>
            </p:cNvSpPr>
            <p:nvPr/>
          </p:nvSpPr>
          <p:spPr bwMode="auto">
            <a:xfrm>
              <a:off x="3022" y="698"/>
              <a:ext cx="3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b="1">
                  <a:solidFill>
                    <a:srgbClr val="000000"/>
                  </a:solidFill>
                  <a:latin typeface="Calibri" pitchFamily="34" charset="0"/>
                </a:rPr>
                <a:t>10/12</a:t>
              </a:r>
            </a:p>
          </p:txBody>
        </p:sp>
        <p:sp>
          <p:nvSpPr>
            <p:cNvPr id="59400" name="Text Box 8"/>
            <p:cNvSpPr txBox="1">
              <a:spLocks noChangeArrowheads="1"/>
            </p:cNvSpPr>
            <p:nvPr/>
          </p:nvSpPr>
          <p:spPr bwMode="auto">
            <a:xfrm>
              <a:off x="4062" y="698"/>
              <a:ext cx="35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b="1">
                  <a:solidFill>
                    <a:srgbClr val="000000"/>
                  </a:solidFill>
                  <a:latin typeface="Calibri" pitchFamily="34" charset="0"/>
                </a:rPr>
                <a:t>12/12</a:t>
              </a:r>
            </a:p>
          </p:txBody>
        </p:sp>
      </p:grpSp>
      <p:sp>
        <p:nvSpPr>
          <p:cNvPr id="59401" name="Text Box 9"/>
          <p:cNvSpPr txBox="1">
            <a:spLocks noChangeArrowheads="1"/>
          </p:cNvSpPr>
          <p:nvPr/>
        </p:nvSpPr>
        <p:spPr bwMode="auto">
          <a:xfrm>
            <a:off x="469900" y="165100"/>
            <a:ext cx="8305800" cy="69850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rgbClr val="FF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a:solidFill>
                  <a:srgbClr val="000099"/>
                </a:solidFill>
                <a:latin typeface="Arial" pitchFamily="34" charset="0"/>
              </a:rPr>
              <a:t>PK: TFV-DP in Rectal Tissue</a:t>
            </a:r>
            <a:endParaRPr lang="en-US" sz="1400" b="1">
              <a:solidFill>
                <a:srgbClr val="000099"/>
              </a:solidFill>
              <a:latin typeface="Arial" pitchFamily="34" charset="0"/>
            </a:endParaRPr>
          </a:p>
          <a:p>
            <a:pPr algn="ctr" fontAlgn="base">
              <a:lnSpc>
                <a:spcPct val="80000"/>
              </a:lnSpc>
              <a:spcBef>
                <a:spcPct val="0"/>
              </a:spcBef>
              <a:spcAft>
                <a:spcPct val="0"/>
              </a:spcAft>
            </a:pPr>
            <a:r>
              <a:rPr lang="en-US" sz="1400" b="1" i="1">
                <a:solidFill>
                  <a:srgbClr val="000099"/>
                </a:solidFill>
                <a:latin typeface="Arial" pitchFamily="34" charset="0"/>
              </a:rPr>
              <a:t>(30 minutes post dose)</a:t>
            </a:r>
          </a:p>
        </p:txBody>
      </p:sp>
      <p:sp>
        <p:nvSpPr>
          <p:cNvPr id="9" name="TextBox 8"/>
          <p:cNvSpPr txBox="1">
            <a:spLocks noChangeArrowheads="1"/>
          </p:cNvSpPr>
          <p:nvPr/>
        </p:nvSpPr>
        <p:spPr bwMode="auto">
          <a:xfrm>
            <a:off x="179388" y="4941888"/>
            <a:ext cx="8775700" cy="1720850"/>
          </a:xfrm>
          <a:prstGeom prst="rect">
            <a:avLst/>
          </a:prstGeom>
          <a:solidFill>
            <a:schemeClr val="bg1"/>
          </a:solidFill>
          <a:ln>
            <a:noFill/>
          </a:ln>
          <a:effectLst/>
          <a:extLst>
            <a:ext uri="{91240B29-F687-4F45-9708-019B960494DF}">
              <a14:hiddenLine xmlns:a14="http://schemas.microsoft.com/office/drawing/2010/main" w="38100" algn="ctr">
                <a:solidFill>
                  <a:srgbClr val="362ECC"/>
                </a:solidFill>
                <a:miter lim="800000"/>
                <a:headEnd/>
                <a:tailEnd/>
              </a14:hiddenLine>
            </a:ext>
            <a:ext uri="{AF507438-7753-43E0-B8FC-AC1667EBCBE1}">
              <a14:hiddenEffects xmlns:a14="http://schemas.microsoft.com/office/drawing/2010/main">
                <a:effectLst>
                  <a:outerShdw dist="38100" dir="8100000" algn="tr" rotWithShape="0">
                    <a:srgbClr val="000000">
                      <a:alpha val="39998"/>
                    </a:srgbClr>
                  </a:outerShdw>
                </a:effectLst>
              </a14:hiddenEffects>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400" b="1">
                <a:solidFill>
                  <a:srgbClr val="000000"/>
                </a:solidFill>
              </a:rPr>
              <a:t>Single </a:t>
            </a:r>
            <a:r>
              <a:rPr lang="en-US" sz="1400" b="1" u="sng">
                <a:solidFill>
                  <a:srgbClr val="000000"/>
                </a:solidFill>
              </a:rPr>
              <a:t>ORAL</a:t>
            </a:r>
            <a:r>
              <a:rPr lang="en-US" sz="1400" b="1">
                <a:solidFill>
                  <a:srgbClr val="000000"/>
                </a:solidFill>
              </a:rPr>
              <a:t>:  (i) TFV DP Tmax ≥ 24h post-dose. (ii) At 10 days, TFV DP detectable in 55% subjects</a:t>
            </a:r>
          </a:p>
          <a:p>
            <a:pPr fontAlgn="base">
              <a:spcBef>
                <a:spcPct val="0"/>
              </a:spcBef>
              <a:spcAft>
                <a:spcPct val="0"/>
              </a:spcAft>
            </a:pPr>
            <a:endParaRPr lang="en-US" sz="1400" b="1">
              <a:solidFill>
                <a:srgbClr val="000000"/>
              </a:solidFill>
            </a:endParaRPr>
          </a:p>
          <a:p>
            <a:pPr fontAlgn="base">
              <a:spcBef>
                <a:spcPct val="0"/>
              </a:spcBef>
              <a:spcAft>
                <a:spcPct val="0"/>
              </a:spcAft>
            </a:pPr>
            <a:r>
              <a:rPr lang="en-US" sz="1400" b="1">
                <a:solidFill>
                  <a:srgbClr val="000000"/>
                </a:solidFill>
              </a:rPr>
              <a:t>Single </a:t>
            </a:r>
            <a:r>
              <a:rPr lang="en-US" sz="1400" b="1" u="sng">
                <a:solidFill>
                  <a:srgbClr val="000000"/>
                </a:solidFill>
              </a:rPr>
              <a:t>RECTAL</a:t>
            </a:r>
            <a:r>
              <a:rPr lang="en-US" sz="1400" b="1">
                <a:solidFill>
                  <a:srgbClr val="000000"/>
                </a:solidFill>
              </a:rPr>
              <a:t> dose: (i) Tissue TFV DP Cmax was 112x &gt; single </a:t>
            </a:r>
            <a:r>
              <a:rPr lang="en-US" sz="1400" b="1" u="sng">
                <a:solidFill>
                  <a:srgbClr val="000000"/>
                </a:solidFill>
              </a:rPr>
              <a:t>ORAL</a:t>
            </a:r>
            <a:r>
              <a:rPr lang="en-US" sz="1400" b="1">
                <a:solidFill>
                  <a:srgbClr val="000000"/>
                </a:solidFill>
              </a:rPr>
              <a:t> and AUC</a:t>
            </a:r>
            <a:r>
              <a:rPr lang="en-US" sz="1400" b="1" baseline="-25000">
                <a:solidFill>
                  <a:srgbClr val="000000"/>
                </a:solidFill>
              </a:rPr>
              <a:t>all</a:t>
            </a:r>
            <a:r>
              <a:rPr lang="en-US" sz="1400" b="1">
                <a:solidFill>
                  <a:srgbClr val="000000"/>
                </a:solidFill>
              </a:rPr>
              <a:t> was 1.5x &gt; single </a:t>
            </a:r>
            <a:r>
              <a:rPr lang="en-US" sz="1400" b="1" u="sng">
                <a:solidFill>
                  <a:srgbClr val="000000"/>
                </a:solidFill>
              </a:rPr>
              <a:t>ORAL</a:t>
            </a:r>
            <a:r>
              <a:rPr lang="en-US" sz="1400" b="1">
                <a:solidFill>
                  <a:srgbClr val="000000"/>
                </a:solidFill>
              </a:rPr>
              <a:t>. (ii) At 10 days, TFV DP detectable in 80%</a:t>
            </a:r>
            <a:endParaRPr lang="en-US" sz="1400" b="1" u="sng">
              <a:solidFill>
                <a:srgbClr val="000000"/>
              </a:solidFill>
            </a:endParaRPr>
          </a:p>
          <a:p>
            <a:pPr fontAlgn="base">
              <a:spcBef>
                <a:spcPct val="0"/>
              </a:spcBef>
              <a:spcAft>
                <a:spcPct val="0"/>
              </a:spcAft>
              <a:buClr>
                <a:srgbClr val="3333D1"/>
              </a:buClr>
            </a:pPr>
            <a:endParaRPr lang="en-US" sz="1400" b="1">
              <a:solidFill>
                <a:srgbClr val="000000"/>
              </a:solidFill>
            </a:endParaRPr>
          </a:p>
          <a:p>
            <a:pPr fontAlgn="base">
              <a:spcBef>
                <a:spcPct val="0"/>
              </a:spcBef>
              <a:spcAft>
                <a:spcPct val="0"/>
              </a:spcAft>
              <a:buClr>
                <a:srgbClr val="3333D1"/>
              </a:buClr>
            </a:pPr>
            <a:r>
              <a:rPr lang="en-US" sz="1400" b="1">
                <a:solidFill>
                  <a:srgbClr val="000000"/>
                </a:solidFill>
              </a:rPr>
              <a:t>‘7-day’ </a:t>
            </a:r>
            <a:r>
              <a:rPr lang="en-US" sz="1400" b="1" u="sng">
                <a:solidFill>
                  <a:srgbClr val="000000"/>
                </a:solidFill>
              </a:rPr>
              <a:t>RECTAL</a:t>
            </a:r>
            <a:r>
              <a:rPr lang="en-US" sz="1400" b="1">
                <a:solidFill>
                  <a:srgbClr val="000000"/>
                </a:solidFill>
              </a:rPr>
              <a:t> dosing: Tissue TFV DP accumulated: Cmax was 5x &gt; </a:t>
            </a:r>
            <a:r>
              <a:rPr lang="en-US" sz="1400" b="1" i="1">
                <a:solidFill>
                  <a:srgbClr val="000000"/>
                </a:solidFill>
              </a:rPr>
              <a:t>single</a:t>
            </a:r>
            <a:r>
              <a:rPr lang="en-US" sz="1400" b="1">
                <a:solidFill>
                  <a:srgbClr val="000000"/>
                </a:solidFill>
              </a:rPr>
              <a:t> </a:t>
            </a:r>
            <a:r>
              <a:rPr lang="en-US" sz="1400" b="1" u="sng">
                <a:solidFill>
                  <a:srgbClr val="000000"/>
                </a:solidFill>
              </a:rPr>
              <a:t>RECTAL</a:t>
            </a:r>
            <a:r>
              <a:rPr lang="en-US" sz="1400" b="1">
                <a:solidFill>
                  <a:srgbClr val="000000"/>
                </a:solidFill>
              </a:rPr>
              <a:t> dose</a:t>
            </a:r>
          </a:p>
        </p:txBody>
      </p:sp>
      <p:sp>
        <p:nvSpPr>
          <p:cNvPr id="59403" name="Rectangle 11"/>
          <p:cNvSpPr>
            <a:spLocks noChangeArrowheads="1"/>
          </p:cNvSpPr>
          <p:nvPr/>
        </p:nvSpPr>
        <p:spPr bwMode="auto">
          <a:xfrm>
            <a:off x="0" y="6515100"/>
            <a:ext cx="9144000" cy="342900"/>
          </a:xfrm>
          <a:prstGeom prst="rect">
            <a:avLst/>
          </a:prstGeom>
          <a:gradFill rotWithShape="1">
            <a:gsLst>
              <a:gs pos="0">
                <a:srgbClr val="000099"/>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itchFamily="34" charset="0"/>
            </a:endParaRPr>
          </a:p>
        </p:txBody>
      </p:sp>
    </p:spTree>
    <p:extLst>
      <p:ext uri="{BB962C8B-B14F-4D97-AF65-F5344CB8AC3E}">
        <p14:creationId xmlns:p14="http://schemas.microsoft.com/office/powerpoint/2010/main" val="2310288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extBox 9"/>
          <p:cNvSpPr txBox="1">
            <a:spLocks noChangeArrowheads="1"/>
          </p:cNvSpPr>
          <p:nvPr/>
        </p:nvSpPr>
        <p:spPr bwMode="auto">
          <a:xfrm>
            <a:off x="515938" y="228600"/>
            <a:ext cx="8299450" cy="83185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2400">
                <a:solidFill>
                  <a:srgbClr val="000099"/>
                </a:solidFill>
              </a:rPr>
              <a:t>Dose-Response Relationship:</a:t>
            </a:r>
          </a:p>
          <a:p>
            <a:pPr algn="ctr" fontAlgn="base">
              <a:spcBef>
                <a:spcPct val="0"/>
              </a:spcBef>
              <a:spcAft>
                <a:spcPct val="0"/>
              </a:spcAft>
            </a:pPr>
            <a:r>
              <a:rPr lang="en-US" sz="2400">
                <a:solidFill>
                  <a:srgbClr val="000099"/>
                </a:solidFill>
              </a:rPr>
              <a:t>rectal tissue TFV DP and rectal biopsy infectibility</a:t>
            </a:r>
          </a:p>
        </p:txBody>
      </p:sp>
      <p:sp>
        <p:nvSpPr>
          <p:cNvPr id="61443" name="Rectangle 3"/>
          <p:cNvSpPr>
            <a:spLocks noChangeArrowheads="1"/>
          </p:cNvSpPr>
          <p:nvPr/>
        </p:nvSpPr>
        <p:spPr bwMode="auto">
          <a:xfrm>
            <a:off x="0" y="6515100"/>
            <a:ext cx="9144000" cy="342900"/>
          </a:xfrm>
          <a:prstGeom prst="rect">
            <a:avLst/>
          </a:prstGeom>
          <a:gradFill rotWithShape="1">
            <a:gsLst>
              <a:gs pos="0">
                <a:srgbClr val="000099"/>
              </a:gs>
              <a:gs pos="100000">
                <a:srgbClr val="FFFF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itchFamily="34" charset="0"/>
            </a:endParaRPr>
          </a:p>
        </p:txBody>
      </p:sp>
      <p:sp>
        <p:nvSpPr>
          <p:cNvPr id="61444" name="Text Box 4"/>
          <p:cNvSpPr txBox="1">
            <a:spLocks noChangeArrowheads="1"/>
          </p:cNvSpPr>
          <p:nvPr/>
        </p:nvSpPr>
        <p:spPr bwMode="auto">
          <a:xfrm>
            <a:off x="339725" y="5903913"/>
            <a:ext cx="86201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a:solidFill>
                  <a:srgbClr val="000099"/>
                </a:solidFill>
                <a:latin typeface="Arial" pitchFamily="34" charset="0"/>
              </a:rPr>
              <a:t> Virus inhibition correlated with increasing tissue TFV-DP, even with small study n</a:t>
            </a:r>
          </a:p>
          <a:p>
            <a:pPr fontAlgn="base">
              <a:spcBef>
                <a:spcPct val="0"/>
              </a:spcBef>
              <a:spcAft>
                <a:spcPct val="0"/>
              </a:spcAft>
              <a:buFontTx/>
              <a:buChar char="•"/>
            </a:pPr>
            <a:r>
              <a:rPr lang="en-US">
                <a:solidFill>
                  <a:srgbClr val="000099"/>
                </a:solidFill>
                <a:latin typeface="Arial" pitchFamily="34" charset="0"/>
              </a:rPr>
              <a:t> Feasible to assess both dose and response following </a:t>
            </a:r>
            <a:r>
              <a:rPr lang="en-US" i="1">
                <a:solidFill>
                  <a:srgbClr val="000099"/>
                </a:solidFill>
                <a:latin typeface="Arial" pitchFamily="34" charset="0"/>
              </a:rPr>
              <a:t>in vivo</a:t>
            </a:r>
            <a:r>
              <a:rPr lang="en-US">
                <a:solidFill>
                  <a:srgbClr val="000099"/>
                </a:solidFill>
                <a:latin typeface="Arial" pitchFamily="34" charset="0"/>
              </a:rPr>
              <a:t> exposure to drug</a:t>
            </a:r>
          </a:p>
          <a:p>
            <a:pPr fontAlgn="base">
              <a:spcBef>
                <a:spcPct val="0"/>
              </a:spcBef>
              <a:spcAft>
                <a:spcPct val="0"/>
              </a:spcAft>
              <a:buFontTx/>
              <a:buChar char="•"/>
            </a:pPr>
            <a:endParaRPr lang="en-US">
              <a:solidFill>
                <a:srgbClr val="000099"/>
              </a:solidFill>
              <a:latin typeface="Arial" pitchFamily="34" charset="0"/>
            </a:endParaRPr>
          </a:p>
        </p:txBody>
      </p:sp>
      <p:pic>
        <p:nvPicPr>
          <p:cNvPr id="614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106" t="2124" r="1411" b="3116"/>
          <a:stretch>
            <a:fillRect/>
          </a:stretch>
        </p:blipFill>
        <p:spPr bwMode="auto">
          <a:xfrm>
            <a:off x="971550" y="1341438"/>
            <a:ext cx="727233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309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6051" name="Text Box 9"/>
          <p:cNvSpPr txBox="1">
            <a:spLocks noChangeArrowheads="1"/>
          </p:cNvSpPr>
          <p:nvPr/>
        </p:nvSpPr>
        <p:spPr bwMode="auto">
          <a:xfrm>
            <a:off x="792163" y="485775"/>
            <a:ext cx="7531100" cy="954088"/>
          </a:xfrm>
          <a:prstGeom prst="rect">
            <a:avLst/>
          </a:prstGeom>
          <a:noFill/>
          <a:ln w="9525">
            <a:noFill/>
            <a:miter lim="800000"/>
            <a:headEnd/>
            <a:tailEnd/>
          </a:ln>
        </p:spPr>
        <p:txBody>
          <a:bodyPr>
            <a:spAutoFit/>
          </a:bodyPr>
          <a:lstStyle/>
          <a:p>
            <a:pPr fontAlgn="base">
              <a:spcBef>
                <a:spcPct val="0"/>
              </a:spcBef>
              <a:spcAft>
                <a:spcPct val="0"/>
              </a:spcAft>
              <a:defRPr/>
            </a:pPr>
            <a:r>
              <a:rPr lang="en-US" sz="2800" dirty="0">
                <a:solidFill>
                  <a:srgbClr val="FFFF00"/>
                </a:solidFill>
                <a:ea typeface="MS PGothic" pitchFamily="34" charset="-128"/>
              </a:rPr>
              <a:t>Efficacy of oral Truvada regimens against rectal infection</a:t>
            </a:r>
          </a:p>
        </p:txBody>
      </p:sp>
      <p:sp>
        <p:nvSpPr>
          <p:cNvPr id="386052" name="Rectangle 3"/>
          <p:cNvSpPr>
            <a:spLocks noChangeArrowheads="1"/>
          </p:cNvSpPr>
          <p:nvPr/>
        </p:nvSpPr>
        <p:spPr bwMode="auto">
          <a:xfrm>
            <a:off x="577850" y="1557338"/>
            <a:ext cx="8315325" cy="38862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defRPr/>
            </a:pPr>
            <a:endParaRPr lang="en-US" sz="1600">
              <a:solidFill>
                <a:srgbClr val="BBE0E3"/>
              </a:solidFill>
              <a:ea typeface="MS PGothic" pitchFamily="34" charset="-128"/>
            </a:endParaRPr>
          </a:p>
        </p:txBody>
      </p:sp>
      <p:sp>
        <p:nvSpPr>
          <p:cNvPr id="386053" name="Rectangle 83"/>
          <p:cNvSpPr>
            <a:spLocks noChangeArrowheads="1"/>
          </p:cNvSpPr>
          <p:nvPr/>
        </p:nvSpPr>
        <p:spPr bwMode="auto">
          <a:xfrm>
            <a:off x="4991100" y="4148138"/>
            <a:ext cx="2551113" cy="36988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dirty="0">
                <a:solidFill>
                  <a:srgbClr val="FF0000"/>
                </a:solidFill>
                <a:ea typeface="MS PGothic" pitchFamily="34" charset="-128"/>
              </a:rPr>
              <a:t>Untreated controls (n=32) </a:t>
            </a:r>
          </a:p>
          <a:p>
            <a:pPr fontAlgn="base">
              <a:spcBef>
                <a:spcPct val="0"/>
              </a:spcBef>
              <a:spcAft>
                <a:spcPct val="0"/>
              </a:spcAft>
              <a:defRPr/>
            </a:pPr>
            <a:endParaRPr lang="en-US" sz="1200" b="1" baseline="30000" dirty="0">
              <a:solidFill>
                <a:srgbClr val="FF0000"/>
              </a:solidFill>
              <a:ea typeface="MS PGothic" pitchFamily="34" charset="-128"/>
            </a:endParaRPr>
          </a:p>
        </p:txBody>
      </p:sp>
      <p:sp>
        <p:nvSpPr>
          <p:cNvPr id="386054" name="Line 148"/>
          <p:cNvSpPr>
            <a:spLocks noChangeShapeType="1"/>
          </p:cNvSpPr>
          <p:nvPr/>
        </p:nvSpPr>
        <p:spPr bwMode="auto">
          <a:xfrm>
            <a:off x="1381125" y="1982788"/>
            <a:ext cx="968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55" name="Line 149"/>
          <p:cNvSpPr>
            <a:spLocks noChangeShapeType="1"/>
          </p:cNvSpPr>
          <p:nvPr/>
        </p:nvSpPr>
        <p:spPr bwMode="auto">
          <a:xfrm>
            <a:off x="1543050" y="1982788"/>
            <a:ext cx="66675"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56" name="Line 150"/>
          <p:cNvSpPr>
            <a:spLocks noChangeShapeType="1"/>
          </p:cNvSpPr>
          <p:nvPr/>
        </p:nvSpPr>
        <p:spPr bwMode="auto">
          <a:xfrm>
            <a:off x="1609725" y="1982788"/>
            <a:ext cx="0" cy="3175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57" name="Line 151"/>
          <p:cNvSpPr>
            <a:spLocks noChangeShapeType="1"/>
          </p:cNvSpPr>
          <p:nvPr/>
        </p:nvSpPr>
        <p:spPr bwMode="auto">
          <a:xfrm>
            <a:off x="1609725" y="2085975"/>
            <a:ext cx="0" cy="106363"/>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58" name="Line 152"/>
          <p:cNvSpPr>
            <a:spLocks noChangeShapeType="1"/>
          </p:cNvSpPr>
          <p:nvPr/>
        </p:nvSpPr>
        <p:spPr bwMode="auto">
          <a:xfrm>
            <a:off x="1609725" y="2263775"/>
            <a:ext cx="0" cy="106363"/>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59" name="Line 153"/>
          <p:cNvSpPr>
            <a:spLocks noChangeShapeType="1"/>
          </p:cNvSpPr>
          <p:nvPr/>
        </p:nvSpPr>
        <p:spPr bwMode="auto">
          <a:xfrm>
            <a:off x="1609725" y="2439988"/>
            <a:ext cx="0" cy="10795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0" name="Line 154"/>
          <p:cNvSpPr>
            <a:spLocks noChangeShapeType="1"/>
          </p:cNvSpPr>
          <p:nvPr/>
        </p:nvSpPr>
        <p:spPr bwMode="auto">
          <a:xfrm>
            <a:off x="1609725" y="2617788"/>
            <a:ext cx="0" cy="106362"/>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1" name="Line 155"/>
          <p:cNvSpPr>
            <a:spLocks noChangeShapeType="1"/>
          </p:cNvSpPr>
          <p:nvPr/>
        </p:nvSpPr>
        <p:spPr bwMode="auto">
          <a:xfrm>
            <a:off x="1609725" y="2795588"/>
            <a:ext cx="0" cy="1587"/>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2" name="Line 156"/>
          <p:cNvSpPr>
            <a:spLocks noChangeShapeType="1"/>
          </p:cNvSpPr>
          <p:nvPr/>
        </p:nvSpPr>
        <p:spPr bwMode="auto">
          <a:xfrm>
            <a:off x="1609725" y="2797175"/>
            <a:ext cx="95250"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3" name="Line 157"/>
          <p:cNvSpPr>
            <a:spLocks noChangeShapeType="1"/>
          </p:cNvSpPr>
          <p:nvPr/>
        </p:nvSpPr>
        <p:spPr bwMode="auto">
          <a:xfrm>
            <a:off x="1768475" y="2797175"/>
            <a:ext cx="714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4" name="Line 158"/>
          <p:cNvSpPr>
            <a:spLocks noChangeShapeType="1"/>
          </p:cNvSpPr>
          <p:nvPr/>
        </p:nvSpPr>
        <p:spPr bwMode="auto">
          <a:xfrm>
            <a:off x="1839913" y="2797175"/>
            <a:ext cx="0" cy="28575"/>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5" name="Line 159"/>
          <p:cNvSpPr>
            <a:spLocks noChangeShapeType="1"/>
          </p:cNvSpPr>
          <p:nvPr/>
        </p:nvSpPr>
        <p:spPr bwMode="auto">
          <a:xfrm>
            <a:off x="1839913" y="2897188"/>
            <a:ext cx="0" cy="106362"/>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6" name="Line 160"/>
          <p:cNvSpPr>
            <a:spLocks noChangeShapeType="1"/>
          </p:cNvSpPr>
          <p:nvPr/>
        </p:nvSpPr>
        <p:spPr bwMode="auto">
          <a:xfrm>
            <a:off x="1839913" y="3073400"/>
            <a:ext cx="0" cy="10795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7" name="Line 161"/>
          <p:cNvSpPr>
            <a:spLocks noChangeShapeType="1"/>
          </p:cNvSpPr>
          <p:nvPr/>
        </p:nvSpPr>
        <p:spPr bwMode="auto">
          <a:xfrm>
            <a:off x="1839913" y="3251200"/>
            <a:ext cx="0" cy="6350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8" name="Line 162"/>
          <p:cNvSpPr>
            <a:spLocks noChangeShapeType="1"/>
          </p:cNvSpPr>
          <p:nvPr/>
        </p:nvSpPr>
        <p:spPr bwMode="auto">
          <a:xfrm>
            <a:off x="1839913" y="3314700"/>
            <a:ext cx="39687"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69" name="Line 163"/>
          <p:cNvSpPr>
            <a:spLocks noChangeShapeType="1"/>
          </p:cNvSpPr>
          <p:nvPr/>
        </p:nvSpPr>
        <p:spPr bwMode="auto">
          <a:xfrm>
            <a:off x="1944688" y="3314700"/>
            <a:ext cx="95250"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0" name="Line 164"/>
          <p:cNvSpPr>
            <a:spLocks noChangeShapeType="1"/>
          </p:cNvSpPr>
          <p:nvPr/>
        </p:nvSpPr>
        <p:spPr bwMode="auto">
          <a:xfrm>
            <a:off x="2068513" y="3354388"/>
            <a:ext cx="0" cy="106362"/>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1" name="Line 165"/>
          <p:cNvSpPr>
            <a:spLocks noChangeShapeType="1"/>
          </p:cNvSpPr>
          <p:nvPr/>
        </p:nvSpPr>
        <p:spPr bwMode="auto">
          <a:xfrm>
            <a:off x="2068513" y="3532188"/>
            <a:ext cx="0" cy="106362"/>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2" name="Line 166"/>
          <p:cNvSpPr>
            <a:spLocks noChangeShapeType="1"/>
          </p:cNvSpPr>
          <p:nvPr/>
        </p:nvSpPr>
        <p:spPr bwMode="auto">
          <a:xfrm>
            <a:off x="2068513" y="3709988"/>
            <a:ext cx="0" cy="49212"/>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3" name="Line 167"/>
          <p:cNvSpPr>
            <a:spLocks noChangeShapeType="1"/>
          </p:cNvSpPr>
          <p:nvPr/>
        </p:nvSpPr>
        <p:spPr bwMode="auto">
          <a:xfrm>
            <a:off x="2068513" y="3759200"/>
            <a:ext cx="52387"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4" name="Line 168"/>
          <p:cNvSpPr>
            <a:spLocks noChangeShapeType="1"/>
          </p:cNvSpPr>
          <p:nvPr/>
        </p:nvSpPr>
        <p:spPr bwMode="auto">
          <a:xfrm>
            <a:off x="2184400" y="3759200"/>
            <a:ext cx="968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5" name="Line 169"/>
          <p:cNvSpPr>
            <a:spLocks noChangeShapeType="1"/>
          </p:cNvSpPr>
          <p:nvPr/>
        </p:nvSpPr>
        <p:spPr bwMode="auto">
          <a:xfrm>
            <a:off x="2298700" y="3810000"/>
            <a:ext cx="0" cy="96838"/>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6" name="Line 170"/>
          <p:cNvSpPr>
            <a:spLocks noChangeShapeType="1"/>
          </p:cNvSpPr>
          <p:nvPr/>
        </p:nvSpPr>
        <p:spPr bwMode="auto">
          <a:xfrm>
            <a:off x="2298700" y="3906838"/>
            <a:ext cx="9525"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7" name="Line 171"/>
          <p:cNvSpPr>
            <a:spLocks noChangeShapeType="1"/>
          </p:cNvSpPr>
          <p:nvPr/>
        </p:nvSpPr>
        <p:spPr bwMode="auto">
          <a:xfrm>
            <a:off x="2371725" y="3906838"/>
            <a:ext cx="968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8" name="Line 172"/>
          <p:cNvSpPr>
            <a:spLocks noChangeShapeType="1"/>
          </p:cNvSpPr>
          <p:nvPr/>
        </p:nvSpPr>
        <p:spPr bwMode="auto">
          <a:xfrm>
            <a:off x="2527300" y="3913188"/>
            <a:ext cx="0" cy="68262"/>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79" name="Line 173"/>
          <p:cNvSpPr>
            <a:spLocks noChangeShapeType="1"/>
          </p:cNvSpPr>
          <p:nvPr/>
        </p:nvSpPr>
        <p:spPr bwMode="auto">
          <a:xfrm>
            <a:off x="2527300" y="3981450"/>
            <a:ext cx="333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0" name="Line 174"/>
          <p:cNvSpPr>
            <a:spLocks noChangeShapeType="1"/>
          </p:cNvSpPr>
          <p:nvPr/>
        </p:nvSpPr>
        <p:spPr bwMode="auto">
          <a:xfrm>
            <a:off x="2625725" y="3981450"/>
            <a:ext cx="968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1" name="Line 175"/>
          <p:cNvSpPr>
            <a:spLocks noChangeShapeType="1"/>
          </p:cNvSpPr>
          <p:nvPr/>
        </p:nvSpPr>
        <p:spPr bwMode="auto">
          <a:xfrm>
            <a:off x="2786063" y="3981450"/>
            <a:ext cx="96837"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2" name="Line 176"/>
          <p:cNvSpPr>
            <a:spLocks noChangeShapeType="1"/>
          </p:cNvSpPr>
          <p:nvPr/>
        </p:nvSpPr>
        <p:spPr bwMode="auto">
          <a:xfrm>
            <a:off x="2946400" y="3981450"/>
            <a:ext cx="968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3" name="Line 177"/>
          <p:cNvSpPr>
            <a:spLocks noChangeShapeType="1"/>
          </p:cNvSpPr>
          <p:nvPr/>
        </p:nvSpPr>
        <p:spPr bwMode="auto">
          <a:xfrm>
            <a:off x="3106738" y="3981450"/>
            <a:ext cx="96837"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4" name="Line 178"/>
          <p:cNvSpPr>
            <a:spLocks noChangeShapeType="1"/>
          </p:cNvSpPr>
          <p:nvPr/>
        </p:nvSpPr>
        <p:spPr bwMode="auto">
          <a:xfrm>
            <a:off x="3216275" y="4038600"/>
            <a:ext cx="0" cy="15875"/>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5" name="Line 179"/>
          <p:cNvSpPr>
            <a:spLocks noChangeShapeType="1"/>
          </p:cNvSpPr>
          <p:nvPr/>
        </p:nvSpPr>
        <p:spPr bwMode="auto">
          <a:xfrm>
            <a:off x="3216275" y="4054475"/>
            <a:ext cx="82550"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6" name="Line 180"/>
          <p:cNvSpPr>
            <a:spLocks noChangeShapeType="1"/>
          </p:cNvSpPr>
          <p:nvPr/>
        </p:nvSpPr>
        <p:spPr bwMode="auto">
          <a:xfrm>
            <a:off x="3362325" y="4054475"/>
            <a:ext cx="968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7" name="Line 181"/>
          <p:cNvSpPr>
            <a:spLocks noChangeShapeType="1"/>
          </p:cNvSpPr>
          <p:nvPr/>
        </p:nvSpPr>
        <p:spPr bwMode="auto">
          <a:xfrm>
            <a:off x="3522663" y="4054475"/>
            <a:ext cx="96837"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8" name="Line 182"/>
          <p:cNvSpPr>
            <a:spLocks noChangeShapeType="1"/>
          </p:cNvSpPr>
          <p:nvPr/>
        </p:nvSpPr>
        <p:spPr bwMode="auto">
          <a:xfrm>
            <a:off x="3675063" y="4064000"/>
            <a:ext cx="0" cy="65088"/>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89" name="Line 183"/>
          <p:cNvSpPr>
            <a:spLocks noChangeShapeType="1"/>
          </p:cNvSpPr>
          <p:nvPr/>
        </p:nvSpPr>
        <p:spPr bwMode="auto">
          <a:xfrm>
            <a:off x="3675063" y="4129088"/>
            <a:ext cx="36512"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0" name="Line 184"/>
          <p:cNvSpPr>
            <a:spLocks noChangeShapeType="1"/>
          </p:cNvSpPr>
          <p:nvPr/>
        </p:nvSpPr>
        <p:spPr bwMode="auto">
          <a:xfrm>
            <a:off x="3776663" y="4129088"/>
            <a:ext cx="96837"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1" name="Line 185"/>
          <p:cNvSpPr>
            <a:spLocks noChangeShapeType="1"/>
          </p:cNvSpPr>
          <p:nvPr/>
        </p:nvSpPr>
        <p:spPr bwMode="auto">
          <a:xfrm>
            <a:off x="3905250" y="4165600"/>
            <a:ext cx="0" cy="36513"/>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2" name="Line 186"/>
          <p:cNvSpPr>
            <a:spLocks noChangeShapeType="1"/>
          </p:cNvSpPr>
          <p:nvPr/>
        </p:nvSpPr>
        <p:spPr bwMode="auto">
          <a:xfrm>
            <a:off x="3905250" y="4202113"/>
            <a:ext cx="61913"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3" name="Line 187"/>
          <p:cNvSpPr>
            <a:spLocks noChangeShapeType="1"/>
          </p:cNvSpPr>
          <p:nvPr/>
        </p:nvSpPr>
        <p:spPr bwMode="auto">
          <a:xfrm>
            <a:off x="4032250" y="4202113"/>
            <a:ext cx="95250"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4" name="Line 188"/>
          <p:cNvSpPr>
            <a:spLocks noChangeShapeType="1"/>
          </p:cNvSpPr>
          <p:nvPr/>
        </p:nvSpPr>
        <p:spPr bwMode="auto">
          <a:xfrm>
            <a:off x="4133850" y="4267200"/>
            <a:ext cx="0" cy="11113"/>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5" name="Line 189"/>
          <p:cNvSpPr>
            <a:spLocks noChangeShapeType="1"/>
          </p:cNvSpPr>
          <p:nvPr/>
        </p:nvSpPr>
        <p:spPr bwMode="auto">
          <a:xfrm>
            <a:off x="4133850" y="4278313"/>
            <a:ext cx="87313"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6" name="Line 190"/>
          <p:cNvSpPr>
            <a:spLocks noChangeShapeType="1"/>
          </p:cNvSpPr>
          <p:nvPr/>
        </p:nvSpPr>
        <p:spPr bwMode="auto">
          <a:xfrm>
            <a:off x="4284663" y="4278313"/>
            <a:ext cx="96837"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7" name="Line 191"/>
          <p:cNvSpPr>
            <a:spLocks noChangeShapeType="1"/>
          </p:cNvSpPr>
          <p:nvPr/>
        </p:nvSpPr>
        <p:spPr bwMode="auto">
          <a:xfrm>
            <a:off x="4445000" y="4278313"/>
            <a:ext cx="96838" cy="0"/>
          </a:xfrm>
          <a:prstGeom prst="line">
            <a:avLst/>
          </a:prstGeom>
          <a:noFill/>
          <a:ln w="28575">
            <a:solidFill>
              <a:srgbClr val="FF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8" name="Line 237"/>
          <p:cNvSpPr>
            <a:spLocks noChangeShapeType="1"/>
          </p:cNvSpPr>
          <p:nvPr/>
        </p:nvSpPr>
        <p:spPr bwMode="auto">
          <a:xfrm>
            <a:off x="1381125" y="4349750"/>
            <a:ext cx="3213100"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099" name="Line 238"/>
          <p:cNvSpPr>
            <a:spLocks noChangeShapeType="1"/>
          </p:cNvSpPr>
          <p:nvPr/>
        </p:nvSpPr>
        <p:spPr bwMode="auto">
          <a:xfrm>
            <a:off x="1381125" y="4349750"/>
            <a:ext cx="0" cy="6985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00" name="Rectangle 239"/>
          <p:cNvSpPr>
            <a:spLocks noChangeArrowheads="1"/>
          </p:cNvSpPr>
          <p:nvPr/>
        </p:nvSpPr>
        <p:spPr bwMode="auto">
          <a:xfrm>
            <a:off x="1327150" y="4443413"/>
            <a:ext cx="98425"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0</a:t>
            </a:r>
          </a:p>
        </p:txBody>
      </p:sp>
      <p:sp>
        <p:nvSpPr>
          <p:cNvPr id="386101" name="Line 240"/>
          <p:cNvSpPr>
            <a:spLocks noChangeShapeType="1"/>
          </p:cNvSpPr>
          <p:nvPr/>
        </p:nvSpPr>
        <p:spPr bwMode="auto">
          <a:xfrm>
            <a:off x="1839913" y="4349750"/>
            <a:ext cx="0" cy="6985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02" name="Rectangle 241"/>
          <p:cNvSpPr>
            <a:spLocks noChangeArrowheads="1"/>
          </p:cNvSpPr>
          <p:nvPr/>
        </p:nvSpPr>
        <p:spPr bwMode="auto">
          <a:xfrm>
            <a:off x="1785938" y="4443413"/>
            <a:ext cx="98425"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2</a:t>
            </a:r>
          </a:p>
        </p:txBody>
      </p:sp>
      <p:sp>
        <p:nvSpPr>
          <p:cNvPr id="386103" name="Line 242"/>
          <p:cNvSpPr>
            <a:spLocks noChangeShapeType="1"/>
          </p:cNvSpPr>
          <p:nvPr/>
        </p:nvSpPr>
        <p:spPr bwMode="auto">
          <a:xfrm>
            <a:off x="2298700" y="4349750"/>
            <a:ext cx="0" cy="6985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04" name="Rectangle 243"/>
          <p:cNvSpPr>
            <a:spLocks noChangeArrowheads="1"/>
          </p:cNvSpPr>
          <p:nvPr/>
        </p:nvSpPr>
        <p:spPr bwMode="auto">
          <a:xfrm>
            <a:off x="2244725" y="4443413"/>
            <a:ext cx="98425"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4</a:t>
            </a:r>
          </a:p>
        </p:txBody>
      </p:sp>
      <p:sp>
        <p:nvSpPr>
          <p:cNvPr id="386105" name="Line 244"/>
          <p:cNvSpPr>
            <a:spLocks noChangeShapeType="1"/>
          </p:cNvSpPr>
          <p:nvPr/>
        </p:nvSpPr>
        <p:spPr bwMode="auto">
          <a:xfrm>
            <a:off x="2757488" y="4349750"/>
            <a:ext cx="0" cy="6985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06" name="Rectangle 245"/>
          <p:cNvSpPr>
            <a:spLocks noChangeArrowheads="1"/>
          </p:cNvSpPr>
          <p:nvPr/>
        </p:nvSpPr>
        <p:spPr bwMode="auto">
          <a:xfrm>
            <a:off x="2703513" y="4443413"/>
            <a:ext cx="98425"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6</a:t>
            </a:r>
          </a:p>
        </p:txBody>
      </p:sp>
      <p:sp>
        <p:nvSpPr>
          <p:cNvPr id="386107" name="Line 246"/>
          <p:cNvSpPr>
            <a:spLocks noChangeShapeType="1"/>
          </p:cNvSpPr>
          <p:nvPr/>
        </p:nvSpPr>
        <p:spPr bwMode="auto">
          <a:xfrm>
            <a:off x="3216275" y="4349750"/>
            <a:ext cx="0" cy="6985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08" name="Rectangle 247"/>
          <p:cNvSpPr>
            <a:spLocks noChangeArrowheads="1"/>
          </p:cNvSpPr>
          <p:nvPr/>
        </p:nvSpPr>
        <p:spPr bwMode="auto">
          <a:xfrm>
            <a:off x="3162300" y="4443413"/>
            <a:ext cx="98425"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8</a:t>
            </a:r>
          </a:p>
        </p:txBody>
      </p:sp>
      <p:sp>
        <p:nvSpPr>
          <p:cNvPr id="386109" name="Line 248"/>
          <p:cNvSpPr>
            <a:spLocks noChangeShapeType="1"/>
          </p:cNvSpPr>
          <p:nvPr/>
        </p:nvSpPr>
        <p:spPr bwMode="auto">
          <a:xfrm>
            <a:off x="3675063" y="4349750"/>
            <a:ext cx="0" cy="6985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10" name="Rectangle 249"/>
          <p:cNvSpPr>
            <a:spLocks noChangeArrowheads="1"/>
          </p:cNvSpPr>
          <p:nvPr/>
        </p:nvSpPr>
        <p:spPr bwMode="auto">
          <a:xfrm>
            <a:off x="3571875" y="4443413"/>
            <a:ext cx="196850"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10</a:t>
            </a:r>
          </a:p>
        </p:txBody>
      </p:sp>
      <p:sp>
        <p:nvSpPr>
          <p:cNvPr id="386111" name="Line 250"/>
          <p:cNvSpPr>
            <a:spLocks noChangeShapeType="1"/>
          </p:cNvSpPr>
          <p:nvPr/>
        </p:nvSpPr>
        <p:spPr bwMode="auto">
          <a:xfrm>
            <a:off x="4133850" y="4349750"/>
            <a:ext cx="0" cy="6985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12" name="Rectangle 251"/>
          <p:cNvSpPr>
            <a:spLocks noChangeArrowheads="1"/>
          </p:cNvSpPr>
          <p:nvPr/>
        </p:nvSpPr>
        <p:spPr bwMode="auto">
          <a:xfrm>
            <a:off x="4030663" y="4443413"/>
            <a:ext cx="196850"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12</a:t>
            </a:r>
          </a:p>
        </p:txBody>
      </p:sp>
      <p:sp>
        <p:nvSpPr>
          <p:cNvPr id="386113" name="Line 252"/>
          <p:cNvSpPr>
            <a:spLocks noChangeShapeType="1"/>
          </p:cNvSpPr>
          <p:nvPr/>
        </p:nvSpPr>
        <p:spPr bwMode="auto">
          <a:xfrm>
            <a:off x="4592638" y="4349750"/>
            <a:ext cx="0" cy="6985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14" name="Rectangle 253"/>
          <p:cNvSpPr>
            <a:spLocks noChangeArrowheads="1"/>
          </p:cNvSpPr>
          <p:nvPr/>
        </p:nvSpPr>
        <p:spPr bwMode="auto">
          <a:xfrm>
            <a:off x="4489450" y="4443413"/>
            <a:ext cx="196850"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14</a:t>
            </a:r>
          </a:p>
        </p:txBody>
      </p:sp>
      <p:sp>
        <p:nvSpPr>
          <p:cNvPr id="386115" name="Line 254"/>
          <p:cNvSpPr>
            <a:spLocks noChangeShapeType="1"/>
          </p:cNvSpPr>
          <p:nvPr/>
        </p:nvSpPr>
        <p:spPr bwMode="auto">
          <a:xfrm flipV="1">
            <a:off x="1381125" y="1982788"/>
            <a:ext cx="0" cy="2366962"/>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16" name="Line 255"/>
          <p:cNvSpPr>
            <a:spLocks noChangeShapeType="1"/>
          </p:cNvSpPr>
          <p:nvPr/>
        </p:nvSpPr>
        <p:spPr bwMode="auto">
          <a:xfrm flipH="1">
            <a:off x="1319213" y="4349750"/>
            <a:ext cx="61912"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17" name="Rectangle 256"/>
          <p:cNvSpPr>
            <a:spLocks noChangeArrowheads="1"/>
          </p:cNvSpPr>
          <p:nvPr/>
        </p:nvSpPr>
        <p:spPr bwMode="auto">
          <a:xfrm>
            <a:off x="1181100" y="4243388"/>
            <a:ext cx="98425"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0</a:t>
            </a:r>
          </a:p>
        </p:txBody>
      </p:sp>
      <p:sp>
        <p:nvSpPr>
          <p:cNvPr id="386118" name="Line 257"/>
          <p:cNvSpPr>
            <a:spLocks noChangeShapeType="1"/>
          </p:cNvSpPr>
          <p:nvPr/>
        </p:nvSpPr>
        <p:spPr bwMode="auto">
          <a:xfrm flipH="1">
            <a:off x="1319213" y="3759200"/>
            <a:ext cx="61912"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19" name="Rectangle 258"/>
          <p:cNvSpPr>
            <a:spLocks noChangeArrowheads="1"/>
          </p:cNvSpPr>
          <p:nvPr/>
        </p:nvSpPr>
        <p:spPr bwMode="auto">
          <a:xfrm>
            <a:off x="1082675" y="3652838"/>
            <a:ext cx="196850"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25</a:t>
            </a:r>
          </a:p>
        </p:txBody>
      </p:sp>
      <p:sp>
        <p:nvSpPr>
          <p:cNvPr id="386120" name="Line 259"/>
          <p:cNvSpPr>
            <a:spLocks noChangeShapeType="1"/>
          </p:cNvSpPr>
          <p:nvPr/>
        </p:nvSpPr>
        <p:spPr bwMode="auto">
          <a:xfrm flipH="1">
            <a:off x="1319213" y="3167063"/>
            <a:ext cx="61912"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21" name="Rectangle 260"/>
          <p:cNvSpPr>
            <a:spLocks noChangeArrowheads="1"/>
          </p:cNvSpPr>
          <p:nvPr/>
        </p:nvSpPr>
        <p:spPr bwMode="auto">
          <a:xfrm>
            <a:off x="1082675" y="3060700"/>
            <a:ext cx="196850"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50</a:t>
            </a:r>
          </a:p>
        </p:txBody>
      </p:sp>
      <p:sp>
        <p:nvSpPr>
          <p:cNvPr id="386122" name="Line 261"/>
          <p:cNvSpPr>
            <a:spLocks noChangeShapeType="1"/>
          </p:cNvSpPr>
          <p:nvPr/>
        </p:nvSpPr>
        <p:spPr bwMode="auto">
          <a:xfrm flipH="1">
            <a:off x="1319213" y="2574925"/>
            <a:ext cx="61912"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23" name="Rectangle 262"/>
          <p:cNvSpPr>
            <a:spLocks noChangeArrowheads="1"/>
          </p:cNvSpPr>
          <p:nvPr/>
        </p:nvSpPr>
        <p:spPr bwMode="auto">
          <a:xfrm>
            <a:off x="1082675" y="2468563"/>
            <a:ext cx="196850"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75</a:t>
            </a:r>
          </a:p>
        </p:txBody>
      </p:sp>
      <p:sp>
        <p:nvSpPr>
          <p:cNvPr id="386124" name="Line 263"/>
          <p:cNvSpPr>
            <a:spLocks noChangeShapeType="1"/>
          </p:cNvSpPr>
          <p:nvPr/>
        </p:nvSpPr>
        <p:spPr bwMode="auto">
          <a:xfrm flipH="1">
            <a:off x="1319213" y="1982788"/>
            <a:ext cx="61912"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25" name="Rectangle 264"/>
          <p:cNvSpPr>
            <a:spLocks noChangeArrowheads="1"/>
          </p:cNvSpPr>
          <p:nvPr/>
        </p:nvSpPr>
        <p:spPr bwMode="auto">
          <a:xfrm>
            <a:off x="984250" y="1876425"/>
            <a:ext cx="295275" cy="212725"/>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400" b="1">
                <a:solidFill>
                  <a:srgbClr val="000000"/>
                </a:solidFill>
                <a:ea typeface="MS PGothic" pitchFamily="34" charset="-128"/>
              </a:rPr>
              <a:t>100</a:t>
            </a:r>
          </a:p>
        </p:txBody>
      </p:sp>
      <p:sp>
        <p:nvSpPr>
          <p:cNvPr id="386126" name="Rectangle 325"/>
          <p:cNvSpPr>
            <a:spLocks noChangeArrowheads="1"/>
          </p:cNvSpPr>
          <p:nvPr/>
        </p:nvSpPr>
        <p:spPr bwMode="auto">
          <a:xfrm>
            <a:off x="1462088" y="4643438"/>
            <a:ext cx="30226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b="1">
                <a:solidFill>
                  <a:srgbClr val="000000"/>
                </a:solidFill>
                <a:ea typeface="MS PGothic" pitchFamily="34" charset="-128"/>
              </a:rPr>
              <a:t>Number of rectal exposures</a:t>
            </a:r>
            <a:endParaRPr lang="en-US">
              <a:solidFill>
                <a:srgbClr val="000000"/>
              </a:solidFill>
              <a:ea typeface="MS PGothic" pitchFamily="34" charset="-128"/>
            </a:endParaRPr>
          </a:p>
        </p:txBody>
      </p:sp>
      <p:sp>
        <p:nvSpPr>
          <p:cNvPr id="386127" name="Rectangle 326"/>
          <p:cNvSpPr>
            <a:spLocks noChangeArrowheads="1"/>
          </p:cNvSpPr>
          <p:nvPr/>
        </p:nvSpPr>
        <p:spPr bwMode="auto">
          <a:xfrm rot="-5400000">
            <a:off x="-507206" y="3010694"/>
            <a:ext cx="26289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b="1">
                <a:solidFill>
                  <a:srgbClr val="000000"/>
                </a:solidFill>
                <a:ea typeface="MS PGothic" pitchFamily="34" charset="-128"/>
              </a:rPr>
              <a:t>% Uninfected macaques</a:t>
            </a:r>
            <a:endParaRPr lang="en-US">
              <a:solidFill>
                <a:srgbClr val="000000"/>
              </a:solidFill>
              <a:ea typeface="MS PGothic" pitchFamily="34" charset="-128"/>
            </a:endParaRPr>
          </a:p>
        </p:txBody>
      </p:sp>
      <p:grpSp>
        <p:nvGrpSpPr>
          <p:cNvPr id="64591" name="Group 80"/>
          <p:cNvGrpSpPr>
            <a:grpSpLocks/>
          </p:cNvGrpSpPr>
          <p:nvPr/>
        </p:nvGrpSpPr>
        <p:grpSpPr bwMode="auto">
          <a:xfrm>
            <a:off x="1381125" y="1824038"/>
            <a:ext cx="7377113" cy="496887"/>
            <a:chOff x="870" y="1149"/>
            <a:chExt cx="4647" cy="313"/>
          </a:xfrm>
        </p:grpSpPr>
        <p:sp>
          <p:nvSpPr>
            <p:cNvPr id="386129" name="Rectangle 141"/>
            <p:cNvSpPr>
              <a:spLocks noChangeArrowheads="1"/>
            </p:cNvSpPr>
            <p:nvPr/>
          </p:nvSpPr>
          <p:spPr bwMode="auto">
            <a:xfrm>
              <a:off x="3150" y="1149"/>
              <a:ext cx="523" cy="15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a:solidFill>
                    <a:srgbClr val="990000"/>
                  </a:solidFill>
                  <a:ea typeface="MS PGothic" pitchFamily="34" charset="-128"/>
                </a:rPr>
                <a:t>-22h/+2h</a:t>
              </a:r>
            </a:p>
          </p:txBody>
        </p:sp>
        <p:grpSp>
          <p:nvGrpSpPr>
            <p:cNvPr id="64593" name="Group 275"/>
            <p:cNvGrpSpPr>
              <a:grpSpLocks/>
            </p:cNvGrpSpPr>
            <p:nvPr/>
          </p:nvGrpSpPr>
          <p:grpSpPr bwMode="auto">
            <a:xfrm>
              <a:off x="870" y="1213"/>
              <a:ext cx="2024" cy="249"/>
              <a:chOff x="870" y="1213"/>
              <a:chExt cx="2024" cy="249"/>
            </a:xfrm>
          </p:grpSpPr>
          <p:sp>
            <p:nvSpPr>
              <p:cNvPr id="386131" name="Freeform 197"/>
              <p:cNvSpPr>
                <a:spLocks/>
              </p:cNvSpPr>
              <p:nvPr/>
            </p:nvSpPr>
            <p:spPr bwMode="auto">
              <a:xfrm>
                <a:off x="870" y="1213"/>
                <a:ext cx="578" cy="249"/>
              </a:xfrm>
              <a:custGeom>
                <a:avLst/>
                <a:gdLst>
                  <a:gd name="T0" fmla="*/ 0 w 514"/>
                  <a:gd name="T1" fmla="*/ 0 h 200"/>
                  <a:gd name="T2" fmla="*/ 1039 w 514"/>
                  <a:gd name="T3" fmla="*/ 0 h 200"/>
                  <a:gd name="T4" fmla="*/ 1039 w 514"/>
                  <a:gd name="T5" fmla="*/ 746 h 200"/>
                  <a:gd name="T6" fmla="*/ 0 60000 65536"/>
                  <a:gd name="T7" fmla="*/ 0 60000 65536"/>
                  <a:gd name="T8" fmla="*/ 0 60000 65536"/>
                  <a:gd name="T9" fmla="*/ 0 w 514"/>
                  <a:gd name="T10" fmla="*/ 0 h 200"/>
                  <a:gd name="T11" fmla="*/ 514 w 514"/>
                  <a:gd name="T12" fmla="*/ 200 h 200"/>
                </a:gdLst>
                <a:ahLst/>
                <a:cxnLst>
                  <a:cxn ang="T6">
                    <a:pos x="T0" y="T1"/>
                  </a:cxn>
                  <a:cxn ang="T7">
                    <a:pos x="T2" y="T3"/>
                  </a:cxn>
                  <a:cxn ang="T8">
                    <a:pos x="T4" y="T5"/>
                  </a:cxn>
                </a:cxnLst>
                <a:rect l="T9" t="T10" r="T11" b="T12"/>
                <a:pathLst>
                  <a:path w="514" h="200">
                    <a:moveTo>
                      <a:pt x="0" y="0"/>
                    </a:moveTo>
                    <a:lnTo>
                      <a:pt x="514" y="0"/>
                    </a:lnTo>
                    <a:lnTo>
                      <a:pt x="514" y="200"/>
                    </a:lnTo>
                  </a:path>
                </a:pathLst>
              </a:custGeom>
              <a:noFill/>
              <a:ln w="28575">
                <a:solidFill>
                  <a:srgbClr val="A00000"/>
                </a:solidFill>
                <a:round/>
                <a:headEnd/>
                <a:tailEnd/>
              </a:ln>
            </p:spPr>
            <p:txBody>
              <a:bodyPr/>
              <a:lstStyle/>
              <a:p>
                <a:pPr fontAlgn="base">
                  <a:spcBef>
                    <a:spcPct val="0"/>
                  </a:spcBef>
                  <a:spcAft>
                    <a:spcPct val="0"/>
                  </a:spcAft>
                  <a:defRPr/>
                </a:pPr>
                <a:endParaRPr lang="en-US" sz="1400" b="1">
                  <a:solidFill>
                    <a:srgbClr val="000000"/>
                  </a:solidFill>
                  <a:ea typeface="MS PGothic" pitchFamily="34" charset="-128"/>
                </a:endParaRPr>
              </a:p>
            </p:txBody>
          </p:sp>
          <p:sp>
            <p:nvSpPr>
              <p:cNvPr id="386132" name="Freeform 198"/>
              <p:cNvSpPr>
                <a:spLocks/>
              </p:cNvSpPr>
              <p:nvPr/>
            </p:nvSpPr>
            <p:spPr bwMode="auto">
              <a:xfrm flipV="1">
                <a:off x="1448" y="1435"/>
                <a:ext cx="1446" cy="27"/>
              </a:xfrm>
              <a:custGeom>
                <a:avLst/>
                <a:gdLst>
                  <a:gd name="T0" fmla="*/ 0 w 1286"/>
                  <a:gd name="T1" fmla="*/ 0 h 27"/>
                  <a:gd name="T2" fmla="*/ 2233 w 1286"/>
                  <a:gd name="T3" fmla="*/ 0 h 27"/>
                  <a:gd name="T4" fmla="*/ 2233 w 1286"/>
                  <a:gd name="T5" fmla="*/ 0 h 27"/>
                  <a:gd name="T6" fmla="*/ 0 60000 65536"/>
                  <a:gd name="T7" fmla="*/ 0 60000 65536"/>
                  <a:gd name="T8" fmla="*/ 0 60000 65536"/>
                  <a:gd name="T9" fmla="*/ 0 w 1286"/>
                  <a:gd name="T10" fmla="*/ 0 h 27"/>
                  <a:gd name="T11" fmla="*/ 1286 w 1286"/>
                  <a:gd name="T12" fmla="*/ 27 h 27"/>
                </a:gdLst>
                <a:ahLst/>
                <a:cxnLst>
                  <a:cxn ang="T6">
                    <a:pos x="T0" y="T1"/>
                  </a:cxn>
                  <a:cxn ang="T7">
                    <a:pos x="T2" y="T3"/>
                  </a:cxn>
                  <a:cxn ang="T8">
                    <a:pos x="T4" y="T5"/>
                  </a:cxn>
                </a:cxnLst>
                <a:rect l="T9" t="T10" r="T11" b="T12"/>
                <a:pathLst>
                  <a:path w="1286" h="27">
                    <a:moveTo>
                      <a:pt x="0" y="0"/>
                    </a:moveTo>
                    <a:lnTo>
                      <a:pt x="1286" y="0"/>
                    </a:lnTo>
                  </a:path>
                </a:pathLst>
              </a:custGeom>
              <a:noFill/>
              <a:ln w="28575">
                <a:solidFill>
                  <a:srgbClr val="A00000"/>
                </a:solidFill>
                <a:round/>
                <a:headEnd/>
                <a:tailEnd/>
              </a:ln>
            </p:spPr>
            <p:txBody>
              <a:bodyPr rot="10800000"/>
              <a:lstStyle/>
              <a:p>
                <a:pPr fontAlgn="base">
                  <a:spcBef>
                    <a:spcPct val="0"/>
                  </a:spcBef>
                  <a:spcAft>
                    <a:spcPct val="0"/>
                  </a:spcAft>
                  <a:defRPr/>
                </a:pPr>
                <a:endParaRPr lang="en-US" sz="1400" b="1">
                  <a:solidFill>
                    <a:srgbClr val="000000"/>
                  </a:solidFill>
                  <a:ea typeface="MS PGothic" pitchFamily="34" charset="-128"/>
                </a:endParaRPr>
              </a:p>
            </p:txBody>
          </p:sp>
        </p:grpSp>
        <p:sp>
          <p:nvSpPr>
            <p:cNvPr id="386133" name="Rectangle 141"/>
            <p:cNvSpPr>
              <a:spLocks noChangeArrowheads="1"/>
            </p:cNvSpPr>
            <p:nvPr/>
          </p:nvSpPr>
          <p:spPr bwMode="auto">
            <a:xfrm>
              <a:off x="4320" y="1149"/>
              <a:ext cx="1197" cy="15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a:solidFill>
                    <a:srgbClr val="990000"/>
                  </a:solidFill>
                  <a:ea typeface="MS PGothic" pitchFamily="34" charset="-128"/>
                </a:rPr>
                <a:t>HR = 16.7, </a:t>
              </a:r>
              <a:r>
                <a:rPr lang="en-US" sz="1600" b="1" i="1">
                  <a:solidFill>
                    <a:srgbClr val="990000"/>
                  </a:solidFill>
                  <a:ea typeface="MS PGothic" pitchFamily="34" charset="-128"/>
                </a:rPr>
                <a:t>p</a:t>
              </a:r>
              <a:r>
                <a:rPr lang="en-US" sz="1600" b="1">
                  <a:solidFill>
                    <a:srgbClr val="990000"/>
                  </a:solidFill>
                  <a:ea typeface="MS PGothic" pitchFamily="34" charset="-128"/>
                </a:rPr>
                <a:t> = 0.006</a:t>
              </a:r>
            </a:p>
          </p:txBody>
        </p:sp>
      </p:grpSp>
      <p:grpSp>
        <p:nvGrpSpPr>
          <p:cNvPr id="64597" name="Group 86"/>
          <p:cNvGrpSpPr>
            <a:grpSpLocks/>
          </p:cNvGrpSpPr>
          <p:nvPr/>
        </p:nvGrpSpPr>
        <p:grpSpPr bwMode="auto">
          <a:xfrm>
            <a:off x="1381125" y="1963738"/>
            <a:ext cx="7377113" cy="395287"/>
            <a:chOff x="870" y="1237"/>
            <a:chExt cx="4647" cy="249"/>
          </a:xfrm>
        </p:grpSpPr>
        <p:sp>
          <p:nvSpPr>
            <p:cNvPr id="386135" name="Rectangle 88"/>
            <p:cNvSpPr>
              <a:spLocks noChangeArrowheads="1"/>
            </p:cNvSpPr>
            <p:nvPr/>
          </p:nvSpPr>
          <p:spPr bwMode="auto">
            <a:xfrm>
              <a:off x="3150" y="1281"/>
              <a:ext cx="701" cy="15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a:solidFill>
                    <a:srgbClr val="808080"/>
                  </a:solidFill>
                  <a:ea typeface="MS PGothic" pitchFamily="34" charset="-128"/>
                </a:rPr>
                <a:t>-3 days/+2h</a:t>
              </a:r>
            </a:p>
          </p:txBody>
        </p:sp>
        <p:grpSp>
          <p:nvGrpSpPr>
            <p:cNvPr id="64599" name="Group 312"/>
            <p:cNvGrpSpPr>
              <a:grpSpLocks/>
            </p:cNvGrpSpPr>
            <p:nvPr/>
          </p:nvGrpSpPr>
          <p:grpSpPr bwMode="auto">
            <a:xfrm>
              <a:off x="870" y="1237"/>
              <a:ext cx="2024" cy="249"/>
              <a:chOff x="870" y="1231"/>
              <a:chExt cx="2024" cy="249"/>
            </a:xfrm>
          </p:grpSpPr>
          <p:sp>
            <p:nvSpPr>
              <p:cNvPr id="386137" name="Freeform 200"/>
              <p:cNvSpPr>
                <a:spLocks/>
              </p:cNvSpPr>
              <p:nvPr/>
            </p:nvSpPr>
            <p:spPr bwMode="auto">
              <a:xfrm>
                <a:off x="870" y="1231"/>
                <a:ext cx="289" cy="249"/>
              </a:xfrm>
              <a:custGeom>
                <a:avLst/>
                <a:gdLst>
                  <a:gd name="T0" fmla="*/ 0 w 257"/>
                  <a:gd name="T1" fmla="*/ 0 h 200"/>
                  <a:gd name="T2" fmla="*/ 518 w 257"/>
                  <a:gd name="T3" fmla="*/ 0 h 200"/>
                  <a:gd name="T4" fmla="*/ 518 w 257"/>
                  <a:gd name="T5" fmla="*/ 746 h 200"/>
                  <a:gd name="T6" fmla="*/ 0 60000 65536"/>
                  <a:gd name="T7" fmla="*/ 0 60000 65536"/>
                  <a:gd name="T8" fmla="*/ 0 60000 65536"/>
                  <a:gd name="T9" fmla="*/ 0 w 257"/>
                  <a:gd name="T10" fmla="*/ 0 h 200"/>
                  <a:gd name="T11" fmla="*/ 257 w 257"/>
                  <a:gd name="T12" fmla="*/ 200 h 200"/>
                </a:gdLst>
                <a:ahLst/>
                <a:cxnLst>
                  <a:cxn ang="T6">
                    <a:pos x="T0" y="T1"/>
                  </a:cxn>
                  <a:cxn ang="T7">
                    <a:pos x="T2" y="T3"/>
                  </a:cxn>
                  <a:cxn ang="T8">
                    <a:pos x="T4" y="T5"/>
                  </a:cxn>
                </a:cxnLst>
                <a:rect l="T9" t="T10" r="T11" b="T12"/>
                <a:pathLst>
                  <a:path w="257" h="200">
                    <a:moveTo>
                      <a:pt x="0" y="0"/>
                    </a:moveTo>
                    <a:lnTo>
                      <a:pt x="257" y="0"/>
                    </a:lnTo>
                    <a:lnTo>
                      <a:pt x="257" y="200"/>
                    </a:lnTo>
                  </a:path>
                </a:pathLst>
              </a:custGeom>
              <a:noFill/>
              <a:ln w="28575">
                <a:solidFill>
                  <a:srgbClr val="0000FF"/>
                </a:solidFill>
                <a:round/>
                <a:headEnd/>
                <a:tailEnd/>
              </a:ln>
            </p:spPr>
            <p:txBody>
              <a:bodyPr/>
              <a:lstStyle/>
              <a:p>
                <a:pPr fontAlgn="base">
                  <a:spcBef>
                    <a:spcPct val="0"/>
                  </a:spcBef>
                  <a:spcAft>
                    <a:spcPct val="0"/>
                  </a:spcAft>
                  <a:defRPr/>
                </a:pPr>
                <a:endParaRPr lang="en-US" sz="1400" b="1">
                  <a:solidFill>
                    <a:srgbClr val="000000"/>
                  </a:solidFill>
                  <a:ea typeface="MS PGothic" pitchFamily="34" charset="-128"/>
                </a:endParaRPr>
              </a:p>
            </p:txBody>
          </p:sp>
          <p:sp>
            <p:nvSpPr>
              <p:cNvPr id="386138" name="Freeform 201"/>
              <p:cNvSpPr>
                <a:spLocks/>
              </p:cNvSpPr>
              <p:nvPr/>
            </p:nvSpPr>
            <p:spPr bwMode="auto">
              <a:xfrm>
                <a:off x="1159" y="1480"/>
                <a:ext cx="1735" cy="0"/>
              </a:xfrm>
              <a:custGeom>
                <a:avLst/>
                <a:gdLst>
                  <a:gd name="T0" fmla="*/ 0 w 1543"/>
                  <a:gd name="T1" fmla="*/ 3119 w 1543"/>
                  <a:gd name="T2" fmla="*/ 3119 w 1543"/>
                  <a:gd name="T3" fmla="*/ 0 60000 65536"/>
                  <a:gd name="T4" fmla="*/ 0 60000 65536"/>
                  <a:gd name="T5" fmla="*/ 0 60000 65536"/>
                  <a:gd name="T6" fmla="*/ 0 w 1543"/>
                  <a:gd name="T7" fmla="*/ 1543 w 1543"/>
                </a:gdLst>
                <a:ahLst/>
                <a:cxnLst>
                  <a:cxn ang="T3">
                    <a:pos x="T0" y="0"/>
                  </a:cxn>
                  <a:cxn ang="T4">
                    <a:pos x="T1" y="0"/>
                  </a:cxn>
                  <a:cxn ang="T5">
                    <a:pos x="T2" y="0"/>
                  </a:cxn>
                </a:cxnLst>
                <a:rect l="T6" t="0" r="T7" b="0"/>
                <a:pathLst>
                  <a:path w="1543">
                    <a:moveTo>
                      <a:pt x="0" y="0"/>
                    </a:moveTo>
                    <a:lnTo>
                      <a:pt x="1543" y="0"/>
                    </a:lnTo>
                  </a:path>
                </a:pathLst>
              </a:custGeom>
              <a:noFill/>
              <a:ln w="28575">
                <a:solidFill>
                  <a:srgbClr val="0000FF"/>
                </a:solidFill>
                <a:round/>
                <a:headEnd/>
                <a:tailEnd/>
              </a:ln>
            </p:spPr>
            <p:txBody>
              <a:bodyPr/>
              <a:lstStyle/>
              <a:p>
                <a:pPr fontAlgn="base">
                  <a:spcBef>
                    <a:spcPct val="0"/>
                  </a:spcBef>
                  <a:spcAft>
                    <a:spcPct val="0"/>
                  </a:spcAft>
                  <a:defRPr/>
                </a:pPr>
                <a:endParaRPr lang="en-US" sz="1400" b="1">
                  <a:solidFill>
                    <a:srgbClr val="000000"/>
                  </a:solidFill>
                  <a:ea typeface="MS PGothic" pitchFamily="34" charset="-128"/>
                </a:endParaRPr>
              </a:p>
            </p:txBody>
          </p:sp>
        </p:grpSp>
        <p:sp>
          <p:nvSpPr>
            <p:cNvPr id="386139" name="Rectangle 88"/>
            <p:cNvSpPr>
              <a:spLocks noChangeArrowheads="1"/>
            </p:cNvSpPr>
            <p:nvPr/>
          </p:nvSpPr>
          <p:spPr bwMode="auto">
            <a:xfrm>
              <a:off x="4320" y="1281"/>
              <a:ext cx="1197" cy="15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a:solidFill>
                    <a:srgbClr val="808080"/>
                  </a:solidFill>
                  <a:ea typeface="MS PGothic" pitchFamily="34" charset="-128"/>
                </a:rPr>
                <a:t>HR = 15.4, </a:t>
              </a:r>
              <a:r>
                <a:rPr lang="en-US" sz="1600" b="1" i="1">
                  <a:solidFill>
                    <a:srgbClr val="808080"/>
                  </a:solidFill>
                  <a:ea typeface="MS PGothic" pitchFamily="34" charset="-128"/>
                </a:rPr>
                <a:t>p</a:t>
              </a:r>
              <a:r>
                <a:rPr lang="en-US" sz="1600" b="1">
                  <a:solidFill>
                    <a:srgbClr val="808080"/>
                  </a:solidFill>
                  <a:ea typeface="MS PGothic" pitchFamily="34" charset="-128"/>
                </a:rPr>
                <a:t> = 0.008</a:t>
              </a:r>
            </a:p>
          </p:txBody>
        </p:sp>
      </p:grpSp>
      <p:grpSp>
        <p:nvGrpSpPr>
          <p:cNvPr id="64603" name="Group 92"/>
          <p:cNvGrpSpPr>
            <a:grpSpLocks/>
          </p:cNvGrpSpPr>
          <p:nvPr/>
        </p:nvGrpSpPr>
        <p:grpSpPr bwMode="auto">
          <a:xfrm>
            <a:off x="1381125" y="1944688"/>
            <a:ext cx="7107238" cy="1235075"/>
            <a:chOff x="870" y="1225"/>
            <a:chExt cx="4477" cy="778"/>
          </a:xfrm>
        </p:grpSpPr>
        <p:sp>
          <p:nvSpPr>
            <p:cNvPr id="386141" name="Rectangle 135"/>
            <p:cNvSpPr>
              <a:spLocks noChangeArrowheads="1"/>
            </p:cNvSpPr>
            <p:nvPr/>
          </p:nvSpPr>
          <p:spPr bwMode="auto">
            <a:xfrm>
              <a:off x="3150" y="1849"/>
              <a:ext cx="973" cy="154"/>
            </a:xfrm>
            <a:prstGeom prst="rect">
              <a:avLst/>
            </a:prstGeom>
            <a:noFill/>
            <a:ln w="9525">
              <a:noFill/>
              <a:miter lim="800000"/>
              <a:headEnd/>
              <a:tailEnd/>
            </a:ln>
          </p:spPr>
          <p:txBody>
            <a:bodyPr lIns="0" tIns="0" rIns="0" bIns="0">
              <a:spAutoFit/>
            </a:bodyPr>
            <a:lstStyle/>
            <a:p>
              <a:pPr fontAlgn="base">
                <a:spcBef>
                  <a:spcPct val="0"/>
                </a:spcBef>
                <a:spcAft>
                  <a:spcPct val="0"/>
                </a:spcAft>
                <a:defRPr/>
              </a:pPr>
              <a:r>
                <a:rPr lang="en-US" sz="1600" b="1">
                  <a:solidFill>
                    <a:srgbClr val="009999"/>
                  </a:solidFill>
                  <a:ea typeface="MS PGothic" pitchFamily="34" charset="-128"/>
                </a:rPr>
                <a:t>+2h/+26h (PEP)</a:t>
              </a:r>
            </a:p>
          </p:txBody>
        </p:sp>
        <p:grpSp>
          <p:nvGrpSpPr>
            <p:cNvPr id="64605" name="Group 314"/>
            <p:cNvGrpSpPr>
              <a:grpSpLocks/>
            </p:cNvGrpSpPr>
            <p:nvPr/>
          </p:nvGrpSpPr>
          <p:grpSpPr bwMode="auto">
            <a:xfrm>
              <a:off x="870" y="1225"/>
              <a:ext cx="2024" cy="746"/>
              <a:chOff x="870" y="1249"/>
              <a:chExt cx="2024" cy="746"/>
            </a:xfrm>
          </p:grpSpPr>
          <p:sp>
            <p:nvSpPr>
              <p:cNvPr id="386143" name="Freeform 193"/>
              <p:cNvSpPr>
                <a:spLocks/>
              </p:cNvSpPr>
              <p:nvPr/>
            </p:nvSpPr>
            <p:spPr bwMode="auto">
              <a:xfrm>
                <a:off x="870" y="1249"/>
                <a:ext cx="289" cy="498"/>
              </a:xfrm>
              <a:custGeom>
                <a:avLst/>
                <a:gdLst>
                  <a:gd name="T0" fmla="*/ 0 w 257"/>
                  <a:gd name="T1" fmla="*/ 0 h 401"/>
                  <a:gd name="T2" fmla="*/ 518 w 257"/>
                  <a:gd name="T3" fmla="*/ 0 h 401"/>
                  <a:gd name="T4" fmla="*/ 518 w 257"/>
                  <a:gd name="T5" fmla="*/ 1470 h 401"/>
                  <a:gd name="T6" fmla="*/ 0 60000 65536"/>
                  <a:gd name="T7" fmla="*/ 0 60000 65536"/>
                  <a:gd name="T8" fmla="*/ 0 60000 65536"/>
                  <a:gd name="T9" fmla="*/ 0 w 257"/>
                  <a:gd name="T10" fmla="*/ 0 h 401"/>
                  <a:gd name="T11" fmla="*/ 257 w 257"/>
                  <a:gd name="T12" fmla="*/ 401 h 401"/>
                </a:gdLst>
                <a:ahLst/>
                <a:cxnLst>
                  <a:cxn ang="T6">
                    <a:pos x="T0" y="T1"/>
                  </a:cxn>
                  <a:cxn ang="T7">
                    <a:pos x="T2" y="T3"/>
                  </a:cxn>
                  <a:cxn ang="T8">
                    <a:pos x="T4" y="T5"/>
                  </a:cxn>
                </a:cxnLst>
                <a:rect l="T9" t="T10" r="T11" b="T12"/>
                <a:pathLst>
                  <a:path w="257" h="401">
                    <a:moveTo>
                      <a:pt x="0" y="0"/>
                    </a:moveTo>
                    <a:lnTo>
                      <a:pt x="257" y="0"/>
                    </a:lnTo>
                    <a:lnTo>
                      <a:pt x="257" y="401"/>
                    </a:lnTo>
                  </a:path>
                </a:pathLst>
              </a:custGeom>
              <a:noFill/>
              <a:ln w="28575">
                <a:solidFill>
                  <a:srgbClr val="8D8DFF"/>
                </a:solidFill>
                <a:round/>
                <a:headEnd/>
                <a:tailEnd/>
              </a:ln>
            </p:spPr>
            <p:txBody>
              <a:bodyPr/>
              <a:lstStyle/>
              <a:p>
                <a:pPr fontAlgn="base">
                  <a:spcBef>
                    <a:spcPct val="0"/>
                  </a:spcBef>
                  <a:spcAft>
                    <a:spcPct val="0"/>
                  </a:spcAft>
                  <a:defRPr/>
                </a:pPr>
                <a:endParaRPr lang="en-US" sz="1400" b="1">
                  <a:solidFill>
                    <a:srgbClr val="000000"/>
                  </a:solidFill>
                  <a:ea typeface="MS PGothic" pitchFamily="34" charset="-128"/>
                </a:endParaRPr>
              </a:p>
            </p:txBody>
          </p:sp>
          <p:sp>
            <p:nvSpPr>
              <p:cNvPr id="386144" name="Freeform 194"/>
              <p:cNvSpPr>
                <a:spLocks/>
              </p:cNvSpPr>
              <p:nvPr/>
            </p:nvSpPr>
            <p:spPr bwMode="auto">
              <a:xfrm>
                <a:off x="1159" y="1747"/>
                <a:ext cx="1012" cy="248"/>
              </a:xfrm>
              <a:custGeom>
                <a:avLst/>
                <a:gdLst>
                  <a:gd name="T0" fmla="*/ 0 w 900"/>
                  <a:gd name="T1" fmla="*/ 0 h 199"/>
                  <a:gd name="T2" fmla="*/ 1819 w 900"/>
                  <a:gd name="T3" fmla="*/ 0 h 199"/>
                  <a:gd name="T4" fmla="*/ 1819 w 900"/>
                  <a:gd name="T5" fmla="*/ 745 h 199"/>
                  <a:gd name="T6" fmla="*/ 0 60000 65536"/>
                  <a:gd name="T7" fmla="*/ 0 60000 65536"/>
                  <a:gd name="T8" fmla="*/ 0 60000 65536"/>
                  <a:gd name="T9" fmla="*/ 0 w 900"/>
                  <a:gd name="T10" fmla="*/ 0 h 199"/>
                  <a:gd name="T11" fmla="*/ 900 w 900"/>
                  <a:gd name="T12" fmla="*/ 199 h 199"/>
                </a:gdLst>
                <a:ahLst/>
                <a:cxnLst>
                  <a:cxn ang="T6">
                    <a:pos x="T0" y="T1"/>
                  </a:cxn>
                  <a:cxn ang="T7">
                    <a:pos x="T2" y="T3"/>
                  </a:cxn>
                  <a:cxn ang="T8">
                    <a:pos x="T4" y="T5"/>
                  </a:cxn>
                </a:cxnLst>
                <a:rect l="T9" t="T10" r="T11" b="T12"/>
                <a:pathLst>
                  <a:path w="900" h="199">
                    <a:moveTo>
                      <a:pt x="0" y="0"/>
                    </a:moveTo>
                    <a:lnTo>
                      <a:pt x="900" y="0"/>
                    </a:lnTo>
                    <a:lnTo>
                      <a:pt x="900" y="199"/>
                    </a:lnTo>
                  </a:path>
                </a:pathLst>
              </a:custGeom>
              <a:noFill/>
              <a:ln w="28575">
                <a:solidFill>
                  <a:srgbClr val="8D8DFF"/>
                </a:solidFill>
                <a:round/>
                <a:headEnd/>
                <a:tailEnd/>
              </a:ln>
            </p:spPr>
            <p:txBody>
              <a:bodyPr/>
              <a:lstStyle/>
              <a:p>
                <a:pPr fontAlgn="base">
                  <a:spcBef>
                    <a:spcPct val="0"/>
                  </a:spcBef>
                  <a:spcAft>
                    <a:spcPct val="0"/>
                  </a:spcAft>
                  <a:defRPr/>
                </a:pPr>
                <a:endParaRPr lang="en-US" sz="1400" b="1">
                  <a:solidFill>
                    <a:srgbClr val="000000"/>
                  </a:solidFill>
                  <a:ea typeface="MS PGothic" pitchFamily="34" charset="-128"/>
                </a:endParaRPr>
              </a:p>
            </p:txBody>
          </p:sp>
          <p:sp>
            <p:nvSpPr>
              <p:cNvPr id="386145" name="Freeform 195"/>
              <p:cNvSpPr>
                <a:spLocks/>
              </p:cNvSpPr>
              <p:nvPr/>
            </p:nvSpPr>
            <p:spPr bwMode="auto">
              <a:xfrm>
                <a:off x="2171" y="1995"/>
                <a:ext cx="723" cy="0"/>
              </a:xfrm>
              <a:custGeom>
                <a:avLst/>
                <a:gdLst>
                  <a:gd name="T0" fmla="*/ 0 w 643"/>
                  <a:gd name="T1" fmla="*/ 1300 w 643"/>
                  <a:gd name="T2" fmla="*/ 1300 w 643"/>
                  <a:gd name="T3" fmla="*/ 0 60000 65536"/>
                  <a:gd name="T4" fmla="*/ 0 60000 65536"/>
                  <a:gd name="T5" fmla="*/ 0 60000 65536"/>
                  <a:gd name="T6" fmla="*/ 0 w 643"/>
                  <a:gd name="T7" fmla="*/ 643 w 643"/>
                </a:gdLst>
                <a:ahLst/>
                <a:cxnLst>
                  <a:cxn ang="T3">
                    <a:pos x="T0" y="0"/>
                  </a:cxn>
                  <a:cxn ang="T4">
                    <a:pos x="T1" y="0"/>
                  </a:cxn>
                  <a:cxn ang="T5">
                    <a:pos x="T2" y="0"/>
                  </a:cxn>
                </a:cxnLst>
                <a:rect l="T6" t="0" r="T7" b="0"/>
                <a:pathLst>
                  <a:path w="643">
                    <a:moveTo>
                      <a:pt x="0" y="0"/>
                    </a:moveTo>
                    <a:lnTo>
                      <a:pt x="643" y="0"/>
                    </a:lnTo>
                  </a:path>
                </a:pathLst>
              </a:custGeom>
              <a:noFill/>
              <a:ln w="28575">
                <a:solidFill>
                  <a:srgbClr val="8D8DFF"/>
                </a:solidFill>
                <a:round/>
                <a:headEnd/>
                <a:tailEnd/>
              </a:ln>
            </p:spPr>
            <p:txBody>
              <a:bodyPr/>
              <a:lstStyle/>
              <a:p>
                <a:pPr fontAlgn="base">
                  <a:spcBef>
                    <a:spcPct val="0"/>
                  </a:spcBef>
                  <a:spcAft>
                    <a:spcPct val="0"/>
                  </a:spcAft>
                  <a:defRPr/>
                </a:pPr>
                <a:endParaRPr lang="en-US" sz="1400" b="1">
                  <a:solidFill>
                    <a:srgbClr val="000000"/>
                  </a:solidFill>
                  <a:ea typeface="MS PGothic" pitchFamily="34" charset="-128"/>
                </a:endParaRPr>
              </a:p>
            </p:txBody>
          </p:sp>
        </p:grpSp>
        <p:sp>
          <p:nvSpPr>
            <p:cNvPr id="386146" name="Rectangle 135"/>
            <p:cNvSpPr>
              <a:spLocks noChangeArrowheads="1"/>
            </p:cNvSpPr>
            <p:nvPr/>
          </p:nvSpPr>
          <p:spPr bwMode="auto">
            <a:xfrm>
              <a:off x="4320" y="1849"/>
              <a:ext cx="1027" cy="154"/>
            </a:xfrm>
            <a:prstGeom prst="rect">
              <a:avLst/>
            </a:prstGeom>
            <a:noFill/>
            <a:ln w="9525">
              <a:noFill/>
              <a:miter lim="800000"/>
              <a:headEnd/>
              <a:tailEnd/>
            </a:ln>
          </p:spPr>
          <p:txBody>
            <a:bodyPr lIns="0" tIns="0" rIns="0" bIns="0">
              <a:spAutoFit/>
            </a:bodyPr>
            <a:lstStyle/>
            <a:p>
              <a:pPr fontAlgn="base">
                <a:spcBef>
                  <a:spcPct val="0"/>
                </a:spcBef>
                <a:spcAft>
                  <a:spcPct val="0"/>
                </a:spcAft>
                <a:defRPr/>
              </a:pPr>
              <a:r>
                <a:rPr lang="en-US" sz="1600" b="1">
                  <a:solidFill>
                    <a:srgbClr val="009999"/>
                  </a:solidFill>
                  <a:ea typeface="MS PGothic" pitchFamily="34" charset="-128"/>
                </a:rPr>
                <a:t>HR = 4, </a:t>
              </a:r>
              <a:r>
                <a:rPr lang="en-US" sz="1600" b="1" i="1">
                  <a:solidFill>
                    <a:srgbClr val="009999"/>
                  </a:solidFill>
                  <a:ea typeface="MS PGothic" pitchFamily="34" charset="-128"/>
                </a:rPr>
                <a:t>p</a:t>
              </a:r>
              <a:r>
                <a:rPr lang="en-US" sz="1600" b="1">
                  <a:solidFill>
                    <a:srgbClr val="009999"/>
                  </a:solidFill>
                  <a:ea typeface="MS PGothic" pitchFamily="34" charset="-128"/>
                </a:rPr>
                <a:t> = 0.03 </a:t>
              </a:r>
            </a:p>
          </p:txBody>
        </p:sp>
      </p:grpSp>
      <p:grpSp>
        <p:nvGrpSpPr>
          <p:cNvPr id="64610" name="Group 99"/>
          <p:cNvGrpSpPr>
            <a:grpSpLocks/>
          </p:cNvGrpSpPr>
          <p:nvPr/>
        </p:nvGrpSpPr>
        <p:grpSpPr bwMode="auto">
          <a:xfrm>
            <a:off x="1381125" y="1982788"/>
            <a:ext cx="7208838" cy="1438275"/>
            <a:chOff x="870" y="1249"/>
            <a:chExt cx="4541" cy="906"/>
          </a:xfrm>
        </p:grpSpPr>
        <p:sp>
          <p:nvSpPr>
            <p:cNvPr id="386148" name="Rectangle 125"/>
            <p:cNvSpPr>
              <a:spLocks noChangeArrowheads="1"/>
            </p:cNvSpPr>
            <p:nvPr/>
          </p:nvSpPr>
          <p:spPr bwMode="auto">
            <a:xfrm>
              <a:off x="3150" y="2001"/>
              <a:ext cx="523" cy="15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a:solidFill>
                    <a:srgbClr val="000000"/>
                  </a:solidFill>
                  <a:ea typeface="MS PGothic" pitchFamily="34" charset="-128"/>
                </a:rPr>
                <a:t>-2h/+22h</a:t>
              </a:r>
            </a:p>
          </p:txBody>
        </p:sp>
        <p:grpSp>
          <p:nvGrpSpPr>
            <p:cNvPr id="64612" name="Group 323"/>
            <p:cNvGrpSpPr>
              <a:grpSpLocks/>
            </p:cNvGrpSpPr>
            <p:nvPr/>
          </p:nvGrpSpPr>
          <p:grpSpPr bwMode="auto">
            <a:xfrm>
              <a:off x="870" y="1249"/>
              <a:ext cx="2024" cy="747"/>
              <a:chOff x="870" y="1249"/>
              <a:chExt cx="2024" cy="747"/>
            </a:xfrm>
          </p:grpSpPr>
          <p:sp>
            <p:nvSpPr>
              <p:cNvPr id="386150" name="Line 208"/>
              <p:cNvSpPr>
                <a:spLocks noChangeShapeType="1"/>
              </p:cNvSpPr>
              <p:nvPr/>
            </p:nvSpPr>
            <p:spPr bwMode="auto">
              <a:xfrm>
                <a:off x="1014" y="1249"/>
                <a:ext cx="0" cy="2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1" name="Line 206"/>
              <p:cNvSpPr>
                <a:spLocks noChangeShapeType="1"/>
              </p:cNvSpPr>
              <p:nvPr/>
            </p:nvSpPr>
            <p:spPr bwMode="auto">
              <a:xfrm>
                <a:off x="870" y="1249"/>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2" name="Line 207"/>
              <p:cNvSpPr>
                <a:spLocks noChangeShapeType="1"/>
              </p:cNvSpPr>
              <p:nvPr/>
            </p:nvSpPr>
            <p:spPr bwMode="auto">
              <a:xfrm>
                <a:off x="972" y="1249"/>
                <a:ext cx="42"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3" name="Line 209"/>
              <p:cNvSpPr>
                <a:spLocks noChangeShapeType="1"/>
              </p:cNvSpPr>
              <p:nvPr/>
            </p:nvSpPr>
            <p:spPr bwMode="auto">
              <a:xfrm>
                <a:off x="1014" y="1314"/>
                <a:ext cx="0" cy="67"/>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4" name="Line 210"/>
              <p:cNvSpPr>
                <a:spLocks noChangeShapeType="1"/>
              </p:cNvSpPr>
              <p:nvPr/>
            </p:nvSpPr>
            <p:spPr bwMode="auto">
              <a:xfrm>
                <a:off x="1014" y="1426"/>
                <a:ext cx="0" cy="67"/>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5" name="Line 211"/>
              <p:cNvSpPr>
                <a:spLocks noChangeShapeType="1"/>
              </p:cNvSpPr>
              <p:nvPr/>
            </p:nvSpPr>
            <p:spPr bwMode="auto">
              <a:xfrm>
                <a:off x="1050" y="1498"/>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6" name="Line 213"/>
              <p:cNvSpPr>
                <a:spLocks noChangeShapeType="1"/>
              </p:cNvSpPr>
              <p:nvPr/>
            </p:nvSpPr>
            <p:spPr bwMode="auto">
              <a:xfrm>
                <a:off x="1159" y="1498"/>
                <a:ext cx="0" cy="58"/>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7" name="Line 214"/>
              <p:cNvSpPr>
                <a:spLocks noChangeShapeType="1"/>
              </p:cNvSpPr>
              <p:nvPr/>
            </p:nvSpPr>
            <p:spPr bwMode="auto">
              <a:xfrm>
                <a:off x="1159" y="1601"/>
                <a:ext cx="0" cy="67"/>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8" name="Line 215"/>
              <p:cNvSpPr>
                <a:spLocks noChangeShapeType="1"/>
              </p:cNvSpPr>
              <p:nvPr/>
            </p:nvSpPr>
            <p:spPr bwMode="auto">
              <a:xfrm>
                <a:off x="1159" y="1713"/>
                <a:ext cx="0" cy="34"/>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59" name="Line 216"/>
              <p:cNvSpPr>
                <a:spLocks noChangeShapeType="1"/>
              </p:cNvSpPr>
              <p:nvPr/>
            </p:nvSpPr>
            <p:spPr bwMode="auto">
              <a:xfrm>
                <a:off x="1159" y="1747"/>
                <a:ext cx="30"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60" name="Line 217"/>
              <p:cNvSpPr>
                <a:spLocks noChangeShapeType="1"/>
              </p:cNvSpPr>
              <p:nvPr/>
            </p:nvSpPr>
            <p:spPr bwMode="auto">
              <a:xfrm>
                <a:off x="1229" y="1747"/>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grpSp>
            <p:nvGrpSpPr>
              <p:cNvPr id="64624" name="Group 322"/>
              <p:cNvGrpSpPr>
                <a:grpSpLocks/>
              </p:cNvGrpSpPr>
              <p:nvPr/>
            </p:nvGrpSpPr>
            <p:grpSpPr bwMode="auto">
              <a:xfrm>
                <a:off x="1330" y="1747"/>
                <a:ext cx="1564" cy="249"/>
                <a:chOff x="1330" y="1747"/>
                <a:chExt cx="1564" cy="249"/>
              </a:xfrm>
            </p:grpSpPr>
            <p:grpSp>
              <p:nvGrpSpPr>
                <p:cNvPr id="64625" name="Group 321"/>
                <p:cNvGrpSpPr>
                  <a:grpSpLocks/>
                </p:cNvGrpSpPr>
                <p:nvPr/>
              </p:nvGrpSpPr>
              <p:grpSpPr bwMode="auto">
                <a:xfrm>
                  <a:off x="1330" y="1747"/>
                  <a:ext cx="466" cy="0"/>
                  <a:chOff x="1330" y="1747"/>
                  <a:chExt cx="466" cy="0"/>
                </a:xfrm>
              </p:grpSpPr>
              <p:sp>
                <p:nvSpPr>
                  <p:cNvPr id="386163" name="Line 218"/>
                  <p:cNvSpPr>
                    <a:spLocks noChangeShapeType="1"/>
                  </p:cNvSpPr>
                  <p:nvPr/>
                </p:nvSpPr>
                <p:spPr bwMode="auto">
                  <a:xfrm>
                    <a:off x="1330" y="1747"/>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64" name="Line 219"/>
                  <p:cNvSpPr>
                    <a:spLocks noChangeShapeType="1"/>
                  </p:cNvSpPr>
                  <p:nvPr/>
                </p:nvSpPr>
                <p:spPr bwMode="auto">
                  <a:xfrm>
                    <a:off x="1431" y="1747"/>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65" name="Line 220"/>
                  <p:cNvSpPr>
                    <a:spLocks noChangeShapeType="1"/>
                  </p:cNvSpPr>
                  <p:nvPr/>
                </p:nvSpPr>
                <p:spPr bwMode="auto">
                  <a:xfrm>
                    <a:off x="1533" y="1747"/>
                    <a:ext cx="60"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66" name="Line 221"/>
                  <p:cNvSpPr>
                    <a:spLocks noChangeShapeType="1"/>
                  </p:cNvSpPr>
                  <p:nvPr/>
                </p:nvSpPr>
                <p:spPr bwMode="auto">
                  <a:xfrm>
                    <a:off x="1634" y="1747"/>
                    <a:ext cx="60"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67" name="Line 222"/>
                  <p:cNvSpPr>
                    <a:spLocks noChangeShapeType="1"/>
                  </p:cNvSpPr>
                  <p:nvPr/>
                </p:nvSpPr>
                <p:spPr bwMode="auto">
                  <a:xfrm>
                    <a:off x="1735" y="1747"/>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grpSp>
            <p:grpSp>
              <p:nvGrpSpPr>
                <p:cNvPr id="64631" name="Group 320"/>
                <p:cNvGrpSpPr>
                  <a:grpSpLocks/>
                </p:cNvGrpSpPr>
                <p:nvPr/>
              </p:nvGrpSpPr>
              <p:grpSpPr bwMode="auto">
                <a:xfrm>
                  <a:off x="1836" y="1747"/>
                  <a:ext cx="1058" cy="249"/>
                  <a:chOff x="1836" y="1747"/>
                  <a:chExt cx="1058" cy="249"/>
                </a:xfrm>
              </p:grpSpPr>
              <p:sp>
                <p:nvSpPr>
                  <p:cNvPr id="386169" name="Line 223"/>
                  <p:cNvSpPr>
                    <a:spLocks noChangeShapeType="1"/>
                  </p:cNvSpPr>
                  <p:nvPr/>
                </p:nvSpPr>
                <p:spPr bwMode="auto">
                  <a:xfrm>
                    <a:off x="1836" y="1747"/>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0" name="Line 224"/>
                  <p:cNvSpPr>
                    <a:spLocks noChangeShapeType="1"/>
                  </p:cNvSpPr>
                  <p:nvPr/>
                </p:nvSpPr>
                <p:spPr bwMode="auto">
                  <a:xfrm>
                    <a:off x="1937" y="1747"/>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1" name="Line 225"/>
                  <p:cNvSpPr>
                    <a:spLocks noChangeShapeType="1"/>
                  </p:cNvSpPr>
                  <p:nvPr/>
                </p:nvSpPr>
                <p:spPr bwMode="auto">
                  <a:xfrm>
                    <a:off x="2038" y="1747"/>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2" name="Line 226"/>
                  <p:cNvSpPr>
                    <a:spLocks noChangeShapeType="1"/>
                  </p:cNvSpPr>
                  <p:nvPr/>
                </p:nvSpPr>
                <p:spPr bwMode="auto">
                  <a:xfrm>
                    <a:off x="2140" y="1747"/>
                    <a:ext cx="60"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3" name="Line 227"/>
                  <p:cNvSpPr>
                    <a:spLocks noChangeShapeType="1"/>
                  </p:cNvSpPr>
                  <p:nvPr/>
                </p:nvSpPr>
                <p:spPr bwMode="auto">
                  <a:xfrm>
                    <a:off x="2241" y="1747"/>
                    <a:ext cx="60"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4" name="Line 228"/>
                  <p:cNvSpPr>
                    <a:spLocks noChangeShapeType="1"/>
                  </p:cNvSpPr>
                  <p:nvPr/>
                </p:nvSpPr>
                <p:spPr bwMode="auto">
                  <a:xfrm>
                    <a:off x="2315" y="1777"/>
                    <a:ext cx="0" cy="67"/>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5" name="Line 229"/>
                  <p:cNvSpPr>
                    <a:spLocks noChangeShapeType="1"/>
                  </p:cNvSpPr>
                  <p:nvPr/>
                </p:nvSpPr>
                <p:spPr bwMode="auto">
                  <a:xfrm>
                    <a:off x="2315" y="1889"/>
                    <a:ext cx="0" cy="67"/>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6" name="Line 230"/>
                  <p:cNvSpPr>
                    <a:spLocks noChangeShapeType="1"/>
                  </p:cNvSpPr>
                  <p:nvPr/>
                </p:nvSpPr>
                <p:spPr bwMode="auto">
                  <a:xfrm>
                    <a:off x="2320" y="1995"/>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7" name="Line 231"/>
                  <p:cNvSpPr>
                    <a:spLocks noChangeShapeType="1"/>
                  </p:cNvSpPr>
                  <p:nvPr/>
                </p:nvSpPr>
                <p:spPr bwMode="auto">
                  <a:xfrm>
                    <a:off x="2422" y="1995"/>
                    <a:ext cx="60"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8" name="Line 232"/>
                  <p:cNvSpPr>
                    <a:spLocks noChangeShapeType="1"/>
                  </p:cNvSpPr>
                  <p:nvPr/>
                </p:nvSpPr>
                <p:spPr bwMode="auto">
                  <a:xfrm>
                    <a:off x="2523" y="1995"/>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79" name="Line 233"/>
                  <p:cNvSpPr>
                    <a:spLocks noChangeShapeType="1"/>
                  </p:cNvSpPr>
                  <p:nvPr/>
                </p:nvSpPr>
                <p:spPr bwMode="auto">
                  <a:xfrm>
                    <a:off x="2624" y="1995"/>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80" name="Line 234"/>
                  <p:cNvSpPr>
                    <a:spLocks noChangeShapeType="1"/>
                  </p:cNvSpPr>
                  <p:nvPr/>
                </p:nvSpPr>
                <p:spPr bwMode="auto">
                  <a:xfrm>
                    <a:off x="2725" y="1995"/>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81" name="Line 235"/>
                  <p:cNvSpPr>
                    <a:spLocks noChangeShapeType="1"/>
                  </p:cNvSpPr>
                  <p:nvPr/>
                </p:nvSpPr>
                <p:spPr bwMode="auto">
                  <a:xfrm>
                    <a:off x="2826" y="1995"/>
                    <a:ext cx="61" cy="0"/>
                  </a:xfrm>
                  <a:prstGeom prst="line">
                    <a:avLst/>
                  </a:prstGeom>
                  <a:noFill/>
                  <a:ln w="28575">
                    <a:solidFill>
                      <a:srgbClr val="000000"/>
                    </a:solidFill>
                    <a:round/>
                    <a:headEnd/>
                    <a:tailEnd/>
                  </a:ln>
                </p:spPr>
                <p:txBody>
                  <a:bodyPr/>
                  <a:lstStyle/>
                  <a:p>
                    <a:pPr fontAlgn="base">
                      <a:spcBef>
                        <a:spcPct val="0"/>
                      </a:spcBef>
                      <a:spcAft>
                        <a:spcPct val="0"/>
                      </a:spcAft>
                      <a:defRPr/>
                    </a:pPr>
                    <a:endParaRPr lang="en-US">
                      <a:solidFill>
                        <a:srgbClr val="FFFFFF"/>
                      </a:solidFill>
                    </a:endParaRPr>
                  </a:p>
                </p:txBody>
              </p:sp>
              <p:sp>
                <p:nvSpPr>
                  <p:cNvPr id="386182" name="Line 236"/>
                  <p:cNvSpPr>
                    <a:spLocks noChangeShapeType="1"/>
                  </p:cNvSpPr>
                  <p:nvPr/>
                </p:nvSpPr>
                <p:spPr bwMode="auto">
                  <a:xfrm>
                    <a:off x="2894" y="1965"/>
                    <a:ext cx="0" cy="31"/>
                  </a:xfrm>
                  <a:prstGeom prst="line">
                    <a:avLst/>
                  </a:prstGeom>
                  <a:noFill/>
                  <a:ln w="28575">
                    <a:noFill/>
                    <a:round/>
                    <a:headEnd/>
                    <a:tailEnd/>
                  </a:ln>
                </p:spPr>
                <p:txBody>
                  <a:bodyPr/>
                  <a:lstStyle/>
                  <a:p>
                    <a:pPr fontAlgn="base">
                      <a:spcBef>
                        <a:spcPct val="0"/>
                      </a:spcBef>
                      <a:spcAft>
                        <a:spcPct val="0"/>
                      </a:spcAft>
                      <a:defRPr/>
                    </a:pPr>
                    <a:endParaRPr lang="en-US">
                      <a:solidFill>
                        <a:srgbClr val="FFFFFF"/>
                      </a:solidFill>
                    </a:endParaRPr>
                  </a:p>
                </p:txBody>
              </p:sp>
            </p:grpSp>
          </p:grpSp>
        </p:grpSp>
        <p:sp>
          <p:nvSpPr>
            <p:cNvPr id="386183" name="Rectangle 125"/>
            <p:cNvSpPr>
              <a:spLocks noChangeArrowheads="1"/>
            </p:cNvSpPr>
            <p:nvPr/>
          </p:nvSpPr>
          <p:spPr bwMode="auto">
            <a:xfrm>
              <a:off x="4320" y="2001"/>
              <a:ext cx="1091" cy="15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a:solidFill>
                    <a:srgbClr val="000000"/>
                  </a:solidFill>
                  <a:ea typeface="MS PGothic" pitchFamily="34" charset="-128"/>
                </a:rPr>
                <a:t>HR = 4.1, </a:t>
              </a:r>
              <a:r>
                <a:rPr lang="en-US" sz="1600" b="1" i="1">
                  <a:solidFill>
                    <a:srgbClr val="000000"/>
                  </a:solidFill>
                  <a:ea typeface="MS PGothic" pitchFamily="34" charset="-128"/>
                </a:rPr>
                <a:t>p</a:t>
              </a:r>
              <a:r>
                <a:rPr lang="en-US" sz="1600" b="1">
                  <a:solidFill>
                    <a:srgbClr val="000000"/>
                  </a:solidFill>
                  <a:ea typeface="MS PGothic" pitchFamily="34" charset="-128"/>
                </a:rPr>
                <a:t> = 0.02 </a:t>
              </a:r>
            </a:p>
          </p:txBody>
        </p:sp>
      </p:grpSp>
      <p:sp>
        <p:nvSpPr>
          <p:cNvPr id="386185" name="Text Box 137"/>
          <p:cNvSpPr txBox="1">
            <a:spLocks noChangeArrowheads="1"/>
          </p:cNvSpPr>
          <p:nvPr/>
        </p:nvSpPr>
        <p:spPr bwMode="auto">
          <a:xfrm>
            <a:off x="6164263" y="5129213"/>
            <a:ext cx="2474912" cy="274637"/>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200" b="1" i="1">
                <a:solidFill>
                  <a:srgbClr val="000000"/>
                </a:solidFill>
                <a:ea typeface="MS PGothic" pitchFamily="34" charset="-128"/>
              </a:rPr>
              <a:t>Cox proportional hazard model </a:t>
            </a:r>
            <a:endParaRPr lang="en-US" sz="1200" b="1" i="1" baseline="30000">
              <a:solidFill>
                <a:srgbClr val="000000"/>
              </a:solidFill>
              <a:ea typeface="MS PGothic" pitchFamily="34" charset="-128"/>
            </a:endParaRPr>
          </a:p>
        </p:txBody>
      </p:sp>
      <p:grpSp>
        <p:nvGrpSpPr>
          <p:cNvPr id="64649" name="Group 138"/>
          <p:cNvGrpSpPr>
            <a:grpSpLocks/>
          </p:cNvGrpSpPr>
          <p:nvPr/>
        </p:nvGrpSpPr>
        <p:grpSpPr bwMode="auto">
          <a:xfrm>
            <a:off x="1381125" y="2001838"/>
            <a:ext cx="7264400" cy="727075"/>
            <a:chOff x="870" y="1261"/>
            <a:chExt cx="4576" cy="458"/>
          </a:xfrm>
        </p:grpSpPr>
        <p:sp>
          <p:nvSpPr>
            <p:cNvPr id="386187" name="Rectangle 93"/>
            <p:cNvSpPr>
              <a:spLocks noChangeArrowheads="1"/>
            </p:cNvSpPr>
            <p:nvPr/>
          </p:nvSpPr>
          <p:spPr bwMode="auto">
            <a:xfrm>
              <a:off x="3150" y="1417"/>
              <a:ext cx="701" cy="15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a:solidFill>
                    <a:srgbClr val="669900"/>
                  </a:solidFill>
                  <a:ea typeface="MS PGothic" pitchFamily="34" charset="-128"/>
                </a:rPr>
                <a:t>-7 days/+2h</a:t>
              </a:r>
              <a:endParaRPr lang="en-US" sz="1600" b="1" i="1">
                <a:solidFill>
                  <a:srgbClr val="669900"/>
                </a:solidFill>
                <a:ea typeface="MS PGothic" pitchFamily="34" charset="-128"/>
              </a:endParaRPr>
            </a:p>
          </p:txBody>
        </p:sp>
        <p:sp>
          <p:nvSpPr>
            <p:cNvPr id="386188" name="Rectangle 93"/>
            <p:cNvSpPr>
              <a:spLocks noChangeArrowheads="1"/>
            </p:cNvSpPr>
            <p:nvPr/>
          </p:nvSpPr>
          <p:spPr bwMode="auto">
            <a:xfrm>
              <a:off x="4320" y="1417"/>
              <a:ext cx="1126" cy="154"/>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600" b="1">
                  <a:solidFill>
                    <a:srgbClr val="669900"/>
                  </a:solidFill>
                  <a:ea typeface="MS PGothic" pitchFamily="34" charset="-128"/>
                </a:rPr>
                <a:t>HR = 9.3, </a:t>
              </a:r>
              <a:r>
                <a:rPr lang="en-US" sz="1600" b="1" i="1">
                  <a:solidFill>
                    <a:srgbClr val="669900"/>
                  </a:solidFill>
                  <a:ea typeface="MS PGothic" pitchFamily="34" charset="-128"/>
                </a:rPr>
                <a:t>p</a:t>
              </a:r>
              <a:r>
                <a:rPr lang="en-US" sz="1600" b="1">
                  <a:solidFill>
                    <a:srgbClr val="669900"/>
                  </a:solidFill>
                  <a:ea typeface="MS PGothic" pitchFamily="34" charset="-128"/>
                </a:rPr>
                <a:t> = 0.003</a:t>
              </a:r>
              <a:endParaRPr lang="en-US" sz="1600" b="1" i="1">
                <a:solidFill>
                  <a:srgbClr val="669900"/>
                </a:solidFill>
                <a:ea typeface="MS PGothic" pitchFamily="34" charset="-128"/>
              </a:endParaRPr>
            </a:p>
          </p:txBody>
        </p:sp>
        <p:grpSp>
          <p:nvGrpSpPr>
            <p:cNvPr id="64652" name="Group 141"/>
            <p:cNvGrpSpPr>
              <a:grpSpLocks/>
            </p:cNvGrpSpPr>
            <p:nvPr/>
          </p:nvGrpSpPr>
          <p:grpSpPr bwMode="auto">
            <a:xfrm>
              <a:off x="870" y="1261"/>
              <a:ext cx="2024" cy="458"/>
              <a:chOff x="870" y="1261"/>
              <a:chExt cx="2024" cy="458"/>
            </a:xfrm>
          </p:grpSpPr>
          <p:sp>
            <p:nvSpPr>
              <p:cNvPr id="386190" name="Freeform 203"/>
              <p:cNvSpPr>
                <a:spLocks/>
              </p:cNvSpPr>
              <p:nvPr/>
            </p:nvSpPr>
            <p:spPr bwMode="auto">
              <a:xfrm>
                <a:off x="870" y="1261"/>
                <a:ext cx="433" cy="249"/>
              </a:xfrm>
              <a:custGeom>
                <a:avLst/>
                <a:gdLst>
                  <a:gd name="T0" fmla="*/ 0 w 385"/>
                  <a:gd name="T1" fmla="*/ 0 h 200"/>
                  <a:gd name="T2" fmla="*/ 779 w 385"/>
                  <a:gd name="T3" fmla="*/ 0 h 200"/>
                  <a:gd name="T4" fmla="*/ 779 w 385"/>
                  <a:gd name="T5" fmla="*/ 746 h 200"/>
                  <a:gd name="T6" fmla="*/ 0 60000 65536"/>
                  <a:gd name="T7" fmla="*/ 0 60000 65536"/>
                  <a:gd name="T8" fmla="*/ 0 60000 65536"/>
                  <a:gd name="T9" fmla="*/ 0 w 385"/>
                  <a:gd name="T10" fmla="*/ 0 h 200"/>
                  <a:gd name="T11" fmla="*/ 385 w 385"/>
                  <a:gd name="T12" fmla="*/ 200 h 200"/>
                </a:gdLst>
                <a:ahLst/>
                <a:cxnLst>
                  <a:cxn ang="T6">
                    <a:pos x="T0" y="T1"/>
                  </a:cxn>
                  <a:cxn ang="T7">
                    <a:pos x="T2" y="T3"/>
                  </a:cxn>
                  <a:cxn ang="T8">
                    <a:pos x="T4" y="T5"/>
                  </a:cxn>
                </a:cxnLst>
                <a:rect l="T9" t="T10" r="T11" b="T12"/>
                <a:pathLst>
                  <a:path w="385" h="200">
                    <a:moveTo>
                      <a:pt x="0" y="0"/>
                    </a:moveTo>
                    <a:lnTo>
                      <a:pt x="385" y="0"/>
                    </a:lnTo>
                    <a:lnTo>
                      <a:pt x="385" y="200"/>
                    </a:lnTo>
                  </a:path>
                </a:pathLst>
              </a:custGeom>
              <a:noFill/>
              <a:ln w="28575">
                <a:solidFill>
                  <a:srgbClr val="008000"/>
                </a:solidFill>
                <a:round/>
                <a:headEnd/>
                <a:tailEnd/>
              </a:ln>
            </p:spPr>
            <p:txBody>
              <a:bodyPr/>
              <a:lstStyle/>
              <a:p>
                <a:pPr fontAlgn="base">
                  <a:spcBef>
                    <a:spcPct val="0"/>
                  </a:spcBef>
                  <a:spcAft>
                    <a:spcPct val="0"/>
                  </a:spcAft>
                  <a:defRPr/>
                </a:pPr>
                <a:endParaRPr lang="en-US" sz="1400" b="1">
                  <a:solidFill>
                    <a:srgbClr val="000000"/>
                  </a:solidFill>
                  <a:ea typeface="MS PGothic" pitchFamily="34" charset="-128"/>
                </a:endParaRPr>
              </a:p>
            </p:txBody>
          </p:sp>
          <p:sp>
            <p:nvSpPr>
              <p:cNvPr id="386191" name="Freeform 204"/>
              <p:cNvSpPr>
                <a:spLocks/>
              </p:cNvSpPr>
              <p:nvPr/>
            </p:nvSpPr>
            <p:spPr bwMode="auto">
              <a:xfrm>
                <a:off x="1303" y="1507"/>
                <a:ext cx="1591" cy="0"/>
              </a:xfrm>
              <a:custGeom>
                <a:avLst/>
                <a:gdLst>
                  <a:gd name="T0" fmla="*/ 0 w 1415"/>
                  <a:gd name="T1" fmla="*/ 2859 w 1415"/>
                  <a:gd name="T2" fmla="*/ 2859 w 1415"/>
                  <a:gd name="T3" fmla="*/ 0 60000 65536"/>
                  <a:gd name="T4" fmla="*/ 0 60000 65536"/>
                  <a:gd name="T5" fmla="*/ 0 60000 65536"/>
                  <a:gd name="T6" fmla="*/ 0 w 1415"/>
                  <a:gd name="T7" fmla="*/ 1415 w 1415"/>
                </a:gdLst>
                <a:ahLst/>
                <a:cxnLst>
                  <a:cxn ang="T3">
                    <a:pos x="T0" y="0"/>
                  </a:cxn>
                  <a:cxn ang="T4">
                    <a:pos x="T1" y="0"/>
                  </a:cxn>
                  <a:cxn ang="T5">
                    <a:pos x="T2" y="0"/>
                  </a:cxn>
                </a:cxnLst>
                <a:rect l="T6" t="0" r="T7" b="0"/>
                <a:pathLst>
                  <a:path w="1415">
                    <a:moveTo>
                      <a:pt x="0" y="0"/>
                    </a:moveTo>
                    <a:lnTo>
                      <a:pt x="1415" y="0"/>
                    </a:lnTo>
                  </a:path>
                </a:pathLst>
              </a:custGeom>
              <a:noFill/>
              <a:ln w="28575">
                <a:solidFill>
                  <a:srgbClr val="008000"/>
                </a:solidFill>
                <a:round/>
                <a:headEnd/>
                <a:tailEnd/>
              </a:ln>
            </p:spPr>
            <p:txBody>
              <a:bodyPr/>
              <a:lstStyle/>
              <a:p>
                <a:pPr fontAlgn="base">
                  <a:spcBef>
                    <a:spcPct val="0"/>
                  </a:spcBef>
                  <a:spcAft>
                    <a:spcPct val="0"/>
                  </a:spcAft>
                  <a:defRPr/>
                </a:pPr>
                <a:endParaRPr lang="en-US" sz="1400" b="1">
                  <a:solidFill>
                    <a:srgbClr val="000000"/>
                  </a:solidFill>
                  <a:ea typeface="MS PGothic" pitchFamily="34" charset="-128"/>
                </a:endParaRPr>
              </a:p>
            </p:txBody>
          </p:sp>
          <p:sp>
            <p:nvSpPr>
              <p:cNvPr id="386192" name="Line 144"/>
              <p:cNvSpPr>
                <a:spLocks noChangeShapeType="1"/>
              </p:cNvSpPr>
              <p:nvPr/>
            </p:nvSpPr>
            <p:spPr bwMode="auto">
              <a:xfrm>
                <a:off x="2886" y="1506"/>
                <a:ext cx="0" cy="213"/>
              </a:xfrm>
              <a:prstGeom prst="line">
                <a:avLst/>
              </a:prstGeom>
              <a:noFill/>
              <a:ln w="28575">
                <a:solidFill>
                  <a:srgbClr val="008000"/>
                </a:solidFill>
                <a:round/>
                <a:headEnd/>
                <a:tailEnd/>
              </a:ln>
              <a:effectLst/>
            </p:spPr>
            <p:txBody>
              <a:bodyPr/>
              <a:lstStyle/>
              <a:p>
                <a:pPr fontAlgn="base">
                  <a:spcBef>
                    <a:spcPct val="0"/>
                  </a:spcBef>
                  <a:spcAft>
                    <a:spcPct val="0"/>
                  </a:spcAft>
                  <a:defRPr/>
                </a:pPr>
                <a:endParaRPr lang="en-US">
                  <a:solidFill>
                    <a:srgbClr val="FFFFFF"/>
                  </a:solidFill>
                </a:endParaRPr>
              </a:p>
            </p:txBody>
          </p:sp>
        </p:grpSp>
      </p:grpSp>
      <p:grpSp>
        <p:nvGrpSpPr>
          <p:cNvPr id="64656" name="Group 145"/>
          <p:cNvGrpSpPr>
            <a:grpSpLocks/>
          </p:cNvGrpSpPr>
          <p:nvPr/>
        </p:nvGrpSpPr>
        <p:grpSpPr bwMode="auto">
          <a:xfrm>
            <a:off x="1371600" y="1905000"/>
            <a:ext cx="7342188" cy="895350"/>
            <a:chOff x="872" y="1207"/>
            <a:chExt cx="4625" cy="574"/>
          </a:xfrm>
        </p:grpSpPr>
        <p:grpSp>
          <p:nvGrpSpPr>
            <p:cNvPr id="64657" name="Group 148"/>
            <p:cNvGrpSpPr>
              <a:grpSpLocks/>
            </p:cNvGrpSpPr>
            <p:nvPr/>
          </p:nvGrpSpPr>
          <p:grpSpPr bwMode="auto">
            <a:xfrm>
              <a:off x="872" y="1207"/>
              <a:ext cx="2018" cy="530"/>
              <a:chOff x="872" y="1207"/>
              <a:chExt cx="2018" cy="530"/>
            </a:xfrm>
          </p:grpSpPr>
          <p:sp>
            <p:nvSpPr>
              <p:cNvPr id="386197" name="Freeform 198"/>
              <p:cNvSpPr>
                <a:spLocks/>
              </p:cNvSpPr>
              <p:nvPr/>
            </p:nvSpPr>
            <p:spPr bwMode="auto">
              <a:xfrm flipV="1">
                <a:off x="872" y="1207"/>
                <a:ext cx="1296" cy="27"/>
              </a:xfrm>
              <a:custGeom>
                <a:avLst/>
                <a:gdLst>
                  <a:gd name="T0" fmla="*/ 0 w 1286"/>
                  <a:gd name="T1" fmla="*/ 0 h 27"/>
                  <a:gd name="T2" fmla="*/ 2233 w 1286"/>
                  <a:gd name="T3" fmla="*/ 0 h 27"/>
                  <a:gd name="T4" fmla="*/ 2233 w 1286"/>
                  <a:gd name="T5" fmla="*/ 0 h 27"/>
                  <a:gd name="T6" fmla="*/ 0 60000 65536"/>
                  <a:gd name="T7" fmla="*/ 0 60000 65536"/>
                  <a:gd name="T8" fmla="*/ 0 60000 65536"/>
                  <a:gd name="T9" fmla="*/ 0 w 1286"/>
                  <a:gd name="T10" fmla="*/ 0 h 27"/>
                  <a:gd name="T11" fmla="*/ 1286 w 1286"/>
                  <a:gd name="T12" fmla="*/ 27 h 27"/>
                </a:gdLst>
                <a:ahLst/>
                <a:cxnLst>
                  <a:cxn ang="T6">
                    <a:pos x="T0" y="T1"/>
                  </a:cxn>
                  <a:cxn ang="T7">
                    <a:pos x="T2" y="T3"/>
                  </a:cxn>
                  <a:cxn ang="T8">
                    <a:pos x="T4" y="T5"/>
                  </a:cxn>
                </a:cxnLst>
                <a:rect l="T9" t="T10" r="T11" b="T12"/>
                <a:pathLst>
                  <a:path w="1286" h="27">
                    <a:moveTo>
                      <a:pt x="0" y="0"/>
                    </a:moveTo>
                    <a:lnTo>
                      <a:pt x="1286" y="0"/>
                    </a:lnTo>
                  </a:path>
                </a:pathLst>
              </a:custGeom>
              <a:noFill/>
              <a:ln w="50800">
                <a:solidFill>
                  <a:srgbClr val="FF0000"/>
                </a:solidFill>
                <a:round/>
                <a:headEnd/>
                <a:tailEnd/>
              </a:ln>
            </p:spPr>
            <p:txBody>
              <a:bodyPr rot="10800000"/>
              <a:lstStyle/>
              <a:p>
                <a:pPr fontAlgn="base">
                  <a:spcBef>
                    <a:spcPct val="0"/>
                  </a:spcBef>
                  <a:spcAft>
                    <a:spcPct val="0"/>
                  </a:spcAft>
                  <a:defRPr/>
                </a:pPr>
                <a:endParaRPr lang="en-US" sz="1400" b="1">
                  <a:solidFill>
                    <a:srgbClr val="000000"/>
                  </a:solidFill>
                  <a:ea typeface="MS PGothic" pitchFamily="34" charset="-128"/>
                </a:endParaRPr>
              </a:p>
            </p:txBody>
          </p:sp>
          <p:sp>
            <p:nvSpPr>
              <p:cNvPr id="386198" name="Freeform 198"/>
              <p:cNvSpPr>
                <a:spLocks/>
              </p:cNvSpPr>
              <p:nvPr/>
            </p:nvSpPr>
            <p:spPr bwMode="auto">
              <a:xfrm rot="16200000" flipV="1">
                <a:off x="2015" y="1324"/>
                <a:ext cx="257" cy="45"/>
              </a:xfrm>
              <a:custGeom>
                <a:avLst/>
                <a:gdLst>
                  <a:gd name="T0" fmla="*/ 0 w 1286"/>
                  <a:gd name="T1" fmla="*/ 0 h 27"/>
                  <a:gd name="T2" fmla="*/ 2233 w 1286"/>
                  <a:gd name="T3" fmla="*/ 0 h 27"/>
                  <a:gd name="T4" fmla="*/ 2233 w 1286"/>
                  <a:gd name="T5" fmla="*/ 0 h 27"/>
                  <a:gd name="T6" fmla="*/ 0 60000 65536"/>
                  <a:gd name="T7" fmla="*/ 0 60000 65536"/>
                  <a:gd name="T8" fmla="*/ 0 60000 65536"/>
                  <a:gd name="T9" fmla="*/ 0 w 1286"/>
                  <a:gd name="T10" fmla="*/ 0 h 27"/>
                  <a:gd name="T11" fmla="*/ 1286 w 1286"/>
                  <a:gd name="T12" fmla="*/ 27 h 27"/>
                </a:gdLst>
                <a:ahLst/>
                <a:cxnLst>
                  <a:cxn ang="T6">
                    <a:pos x="T0" y="T1"/>
                  </a:cxn>
                  <a:cxn ang="T7">
                    <a:pos x="T2" y="T3"/>
                  </a:cxn>
                  <a:cxn ang="T8">
                    <a:pos x="T4" y="T5"/>
                  </a:cxn>
                </a:cxnLst>
                <a:rect l="T9" t="T10" r="T11" b="T12"/>
                <a:pathLst>
                  <a:path w="1286" h="27">
                    <a:moveTo>
                      <a:pt x="0" y="0"/>
                    </a:moveTo>
                    <a:lnTo>
                      <a:pt x="1286" y="0"/>
                    </a:lnTo>
                  </a:path>
                </a:pathLst>
              </a:custGeom>
              <a:noFill/>
              <a:ln w="50800">
                <a:solidFill>
                  <a:srgbClr val="FF0000"/>
                </a:solidFill>
                <a:round/>
                <a:headEnd/>
                <a:tailEnd/>
              </a:ln>
            </p:spPr>
            <p:txBody>
              <a:bodyPr rot="10800000" vert="eaVert"/>
              <a:lstStyle/>
              <a:p>
                <a:pPr fontAlgn="base">
                  <a:spcBef>
                    <a:spcPct val="0"/>
                  </a:spcBef>
                  <a:spcAft>
                    <a:spcPct val="0"/>
                  </a:spcAft>
                  <a:defRPr/>
                </a:pPr>
                <a:endParaRPr lang="en-US" sz="1400" b="1">
                  <a:solidFill>
                    <a:srgbClr val="000000"/>
                  </a:solidFill>
                  <a:ea typeface="MS PGothic" pitchFamily="34" charset="-128"/>
                </a:endParaRPr>
              </a:p>
            </p:txBody>
          </p:sp>
          <p:sp>
            <p:nvSpPr>
              <p:cNvPr id="386199" name="Freeform 198"/>
              <p:cNvSpPr>
                <a:spLocks/>
              </p:cNvSpPr>
              <p:nvPr/>
            </p:nvSpPr>
            <p:spPr bwMode="auto">
              <a:xfrm flipV="1">
                <a:off x="2149" y="1453"/>
                <a:ext cx="473" cy="26"/>
              </a:xfrm>
              <a:custGeom>
                <a:avLst/>
                <a:gdLst>
                  <a:gd name="T0" fmla="*/ 0 w 1286"/>
                  <a:gd name="T1" fmla="*/ 0 h 27"/>
                  <a:gd name="T2" fmla="*/ 2233 w 1286"/>
                  <a:gd name="T3" fmla="*/ 0 h 27"/>
                  <a:gd name="T4" fmla="*/ 2233 w 1286"/>
                  <a:gd name="T5" fmla="*/ 0 h 27"/>
                  <a:gd name="T6" fmla="*/ 0 60000 65536"/>
                  <a:gd name="T7" fmla="*/ 0 60000 65536"/>
                  <a:gd name="T8" fmla="*/ 0 60000 65536"/>
                  <a:gd name="T9" fmla="*/ 0 w 1286"/>
                  <a:gd name="T10" fmla="*/ 0 h 27"/>
                  <a:gd name="T11" fmla="*/ 1286 w 1286"/>
                  <a:gd name="T12" fmla="*/ 27 h 27"/>
                </a:gdLst>
                <a:ahLst/>
                <a:cxnLst>
                  <a:cxn ang="T6">
                    <a:pos x="T0" y="T1"/>
                  </a:cxn>
                  <a:cxn ang="T7">
                    <a:pos x="T2" y="T3"/>
                  </a:cxn>
                  <a:cxn ang="T8">
                    <a:pos x="T4" y="T5"/>
                  </a:cxn>
                </a:cxnLst>
                <a:rect l="T9" t="T10" r="T11" b="T12"/>
                <a:pathLst>
                  <a:path w="1286" h="27">
                    <a:moveTo>
                      <a:pt x="0" y="0"/>
                    </a:moveTo>
                    <a:lnTo>
                      <a:pt x="1286" y="0"/>
                    </a:lnTo>
                  </a:path>
                </a:pathLst>
              </a:custGeom>
              <a:noFill/>
              <a:ln w="50800">
                <a:solidFill>
                  <a:srgbClr val="FF0000"/>
                </a:solidFill>
                <a:round/>
                <a:headEnd/>
                <a:tailEnd/>
              </a:ln>
            </p:spPr>
            <p:txBody>
              <a:bodyPr rot="10800000"/>
              <a:lstStyle/>
              <a:p>
                <a:pPr fontAlgn="base">
                  <a:spcBef>
                    <a:spcPct val="0"/>
                  </a:spcBef>
                  <a:spcAft>
                    <a:spcPct val="0"/>
                  </a:spcAft>
                  <a:defRPr/>
                </a:pPr>
                <a:endParaRPr lang="en-US" sz="1400" b="1">
                  <a:solidFill>
                    <a:srgbClr val="000000"/>
                  </a:solidFill>
                  <a:ea typeface="MS PGothic" pitchFamily="34" charset="-128"/>
                </a:endParaRPr>
              </a:p>
            </p:txBody>
          </p:sp>
          <p:sp>
            <p:nvSpPr>
              <p:cNvPr id="386200" name="Freeform 198"/>
              <p:cNvSpPr>
                <a:spLocks/>
              </p:cNvSpPr>
              <p:nvPr/>
            </p:nvSpPr>
            <p:spPr bwMode="auto">
              <a:xfrm rot="16200000" flipV="1">
                <a:off x="2455" y="1585"/>
                <a:ext cx="259" cy="45"/>
              </a:xfrm>
              <a:custGeom>
                <a:avLst/>
                <a:gdLst>
                  <a:gd name="T0" fmla="*/ 0 w 1286"/>
                  <a:gd name="T1" fmla="*/ 0 h 27"/>
                  <a:gd name="T2" fmla="*/ 2233 w 1286"/>
                  <a:gd name="T3" fmla="*/ 0 h 27"/>
                  <a:gd name="T4" fmla="*/ 2233 w 1286"/>
                  <a:gd name="T5" fmla="*/ 0 h 27"/>
                  <a:gd name="T6" fmla="*/ 0 60000 65536"/>
                  <a:gd name="T7" fmla="*/ 0 60000 65536"/>
                  <a:gd name="T8" fmla="*/ 0 60000 65536"/>
                  <a:gd name="T9" fmla="*/ 0 w 1286"/>
                  <a:gd name="T10" fmla="*/ 0 h 27"/>
                  <a:gd name="T11" fmla="*/ 1286 w 1286"/>
                  <a:gd name="T12" fmla="*/ 27 h 27"/>
                </a:gdLst>
                <a:ahLst/>
                <a:cxnLst>
                  <a:cxn ang="T6">
                    <a:pos x="T0" y="T1"/>
                  </a:cxn>
                  <a:cxn ang="T7">
                    <a:pos x="T2" y="T3"/>
                  </a:cxn>
                  <a:cxn ang="T8">
                    <a:pos x="T4" y="T5"/>
                  </a:cxn>
                </a:cxnLst>
                <a:rect l="T9" t="T10" r="T11" b="T12"/>
                <a:pathLst>
                  <a:path w="1286" h="27">
                    <a:moveTo>
                      <a:pt x="0" y="0"/>
                    </a:moveTo>
                    <a:lnTo>
                      <a:pt x="1286" y="0"/>
                    </a:lnTo>
                  </a:path>
                </a:pathLst>
              </a:custGeom>
              <a:noFill/>
              <a:ln w="50800">
                <a:solidFill>
                  <a:srgbClr val="FF0000"/>
                </a:solidFill>
                <a:round/>
                <a:headEnd/>
                <a:tailEnd/>
              </a:ln>
            </p:spPr>
            <p:txBody>
              <a:bodyPr rot="10800000" vert="eaVert"/>
              <a:lstStyle/>
              <a:p>
                <a:pPr fontAlgn="base">
                  <a:spcBef>
                    <a:spcPct val="0"/>
                  </a:spcBef>
                  <a:spcAft>
                    <a:spcPct val="0"/>
                  </a:spcAft>
                  <a:defRPr/>
                </a:pPr>
                <a:endParaRPr lang="en-US" sz="1400" b="1">
                  <a:solidFill>
                    <a:srgbClr val="000000"/>
                  </a:solidFill>
                  <a:ea typeface="MS PGothic" pitchFamily="34" charset="-128"/>
                </a:endParaRPr>
              </a:p>
            </p:txBody>
          </p:sp>
          <p:sp>
            <p:nvSpPr>
              <p:cNvPr id="386201" name="Freeform 198"/>
              <p:cNvSpPr>
                <a:spLocks/>
              </p:cNvSpPr>
              <p:nvPr/>
            </p:nvSpPr>
            <p:spPr bwMode="auto">
              <a:xfrm flipV="1">
                <a:off x="2595" y="1700"/>
                <a:ext cx="295" cy="31"/>
              </a:xfrm>
              <a:custGeom>
                <a:avLst/>
                <a:gdLst>
                  <a:gd name="T0" fmla="*/ 0 w 1286"/>
                  <a:gd name="T1" fmla="*/ 0 h 27"/>
                  <a:gd name="T2" fmla="*/ 2233 w 1286"/>
                  <a:gd name="T3" fmla="*/ 0 h 27"/>
                  <a:gd name="T4" fmla="*/ 2233 w 1286"/>
                  <a:gd name="T5" fmla="*/ 0 h 27"/>
                  <a:gd name="T6" fmla="*/ 0 60000 65536"/>
                  <a:gd name="T7" fmla="*/ 0 60000 65536"/>
                  <a:gd name="T8" fmla="*/ 0 60000 65536"/>
                  <a:gd name="T9" fmla="*/ 0 w 1286"/>
                  <a:gd name="T10" fmla="*/ 0 h 27"/>
                  <a:gd name="T11" fmla="*/ 1286 w 1286"/>
                  <a:gd name="T12" fmla="*/ 27 h 27"/>
                </a:gdLst>
                <a:ahLst/>
                <a:cxnLst>
                  <a:cxn ang="T6">
                    <a:pos x="T0" y="T1"/>
                  </a:cxn>
                  <a:cxn ang="T7">
                    <a:pos x="T2" y="T3"/>
                  </a:cxn>
                  <a:cxn ang="T8">
                    <a:pos x="T4" y="T5"/>
                  </a:cxn>
                </a:cxnLst>
                <a:rect l="T9" t="T10" r="T11" b="T12"/>
                <a:pathLst>
                  <a:path w="1286" h="27">
                    <a:moveTo>
                      <a:pt x="0" y="0"/>
                    </a:moveTo>
                    <a:lnTo>
                      <a:pt x="1286" y="0"/>
                    </a:lnTo>
                  </a:path>
                </a:pathLst>
              </a:custGeom>
              <a:noFill/>
              <a:ln w="50800">
                <a:solidFill>
                  <a:srgbClr val="FF0000"/>
                </a:solidFill>
                <a:round/>
                <a:headEnd/>
                <a:tailEnd/>
              </a:ln>
            </p:spPr>
            <p:txBody>
              <a:bodyPr rot="10800000"/>
              <a:lstStyle/>
              <a:p>
                <a:pPr fontAlgn="base">
                  <a:spcBef>
                    <a:spcPct val="0"/>
                  </a:spcBef>
                  <a:spcAft>
                    <a:spcPct val="0"/>
                  </a:spcAft>
                  <a:defRPr/>
                </a:pPr>
                <a:endParaRPr lang="en-US" sz="1400" b="1">
                  <a:solidFill>
                    <a:srgbClr val="000000"/>
                  </a:solidFill>
                  <a:ea typeface="MS PGothic" pitchFamily="34" charset="-128"/>
                </a:endParaRPr>
              </a:p>
            </p:txBody>
          </p:sp>
        </p:grpSp>
        <p:sp>
          <p:nvSpPr>
            <p:cNvPr id="386202" name="Rectangle 135"/>
            <p:cNvSpPr>
              <a:spLocks noChangeArrowheads="1"/>
            </p:cNvSpPr>
            <p:nvPr/>
          </p:nvSpPr>
          <p:spPr bwMode="auto">
            <a:xfrm>
              <a:off x="3150" y="1627"/>
              <a:ext cx="973" cy="154"/>
            </a:xfrm>
            <a:prstGeom prst="rect">
              <a:avLst/>
            </a:prstGeom>
            <a:noFill/>
            <a:ln w="9525">
              <a:noFill/>
              <a:miter lim="800000"/>
              <a:headEnd/>
              <a:tailEnd/>
            </a:ln>
          </p:spPr>
          <p:txBody>
            <a:bodyPr lIns="0" tIns="0" rIns="0" bIns="0">
              <a:spAutoFit/>
            </a:bodyPr>
            <a:lstStyle/>
            <a:p>
              <a:pPr fontAlgn="base">
                <a:spcBef>
                  <a:spcPct val="0"/>
                </a:spcBef>
                <a:spcAft>
                  <a:spcPct val="0"/>
                </a:spcAft>
                <a:defRPr/>
              </a:pPr>
              <a:r>
                <a:rPr lang="en-US" sz="1600" b="1">
                  <a:solidFill>
                    <a:srgbClr val="FF0000"/>
                  </a:solidFill>
                  <a:ea typeface="MS PGothic" pitchFamily="34" charset="-128"/>
                </a:rPr>
                <a:t>Daily</a:t>
              </a:r>
              <a:r>
                <a:rPr lang="en-US" sz="1600" b="1" baseline="30000">
                  <a:solidFill>
                    <a:srgbClr val="FF0000"/>
                  </a:solidFill>
                  <a:ea typeface="MS PGothic" pitchFamily="34" charset="-128"/>
                </a:rPr>
                <a:t>*</a:t>
              </a:r>
            </a:p>
          </p:txBody>
        </p:sp>
        <p:sp>
          <p:nvSpPr>
            <p:cNvPr id="386203" name="Rectangle 135"/>
            <p:cNvSpPr>
              <a:spLocks noChangeArrowheads="1"/>
            </p:cNvSpPr>
            <p:nvPr/>
          </p:nvSpPr>
          <p:spPr bwMode="auto">
            <a:xfrm>
              <a:off x="4320" y="1627"/>
              <a:ext cx="1177" cy="154"/>
            </a:xfrm>
            <a:prstGeom prst="rect">
              <a:avLst/>
            </a:prstGeom>
            <a:noFill/>
            <a:ln w="9525">
              <a:noFill/>
              <a:miter lim="800000"/>
              <a:headEnd/>
              <a:tailEnd/>
            </a:ln>
          </p:spPr>
          <p:txBody>
            <a:bodyPr lIns="0" tIns="0" rIns="0" bIns="0">
              <a:spAutoFit/>
            </a:bodyPr>
            <a:lstStyle/>
            <a:p>
              <a:pPr fontAlgn="base">
                <a:spcBef>
                  <a:spcPct val="0"/>
                </a:spcBef>
                <a:spcAft>
                  <a:spcPct val="0"/>
                </a:spcAft>
                <a:defRPr/>
              </a:pPr>
              <a:r>
                <a:rPr lang="en-US" sz="1600" b="1">
                  <a:solidFill>
                    <a:srgbClr val="FF0000"/>
                  </a:solidFill>
                  <a:ea typeface="MS PGothic" pitchFamily="34" charset="-128"/>
                </a:rPr>
                <a:t>HR = 9.9, </a:t>
              </a:r>
              <a:r>
                <a:rPr lang="en-US" sz="1600" b="1" i="1">
                  <a:solidFill>
                    <a:srgbClr val="FF0000"/>
                  </a:solidFill>
                  <a:ea typeface="MS PGothic" pitchFamily="34" charset="-128"/>
                </a:rPr>
                <a:t>p</a:t>
              </a:r>
              <a:r>
                <a:rPr lang="en-US" sz="1600" b="1">
                  <a:solidFill>
                    <a:srgbClr val="FF0000"/>
                  </a:solidFill>
                  <a:ea typeface="MS PGothic" pitchFamily="34" charset="-128"/>
                </a:rPr>
                <a:t> = 0.0 02 </a:t>
              </a:r>
            </a:p>
          </p:txBody>
        </p:sp>
      </p:grpSp>
      <p:sp>
        <p:nvSpPr>
          <p:cNvPr id="156" name="TextBox 155"/>
          <p:cNvSpPr txBox="1"/>
          <p:nvPr/>
        </p:nvSpPr>
        <p:spPr>
          <a:xfrm>
            <a:off x="3733800" y="6400800"/>
            <a:ext cx="4284663" cy="336550"/>
          </a:xfrm>
          <a:prstGeom prst="rect">
            <a:avLst/>
          </a:prstGeom>
          <a:noFill/>
        </p:spPr>
        <p:txBody>
          <a:bodyPr wrap="none">
            <a:spAutoFit/>
          </a:bodyPr>
          <a:lstStyle/>
          <a:p>
            <a:pPr fontAlgn="base">
              <a:spcBef>
                <a:spcPct val="0"/>
              </a:spcBef>
              <a:spcAft>
                <a:spcPct val="0"/>
              </a:spcAft>
              <a:defRPr/>
            </a:pPr>
            <a:r>
              <a:rPr lang="en-US" sz="1600" i="1" dirty="0">
                <a:solidFill>
                  <a:srgbClr val="FFFF00"/>
                </a:solidFill>
              </a:rPr>
              <a:t>Garcia-Lerma et al. Science </a:t>
            </a:r>
            <a:r>
              <a:rPr lang="en-US" sz="1600" i="1" dirty="0" err="1">
                <a:solidFill>
                  <a:srgbClr val="FFFF00"/>
                </a:solidFill>
              </a:rPr>
              <a:t>Transl</a:t>
            </a:r>
            <a:r>
              <a:rPr lang="en-US" sz="1600" i="1" dirty="0">
                <a:solidFill>
                  <a:srgbClr val="FFFF00"/>
                </a:solidFill>
              </a:rPr>
              <a:t> Med 2010</a:t>
            </a:r>
          </a:p>
        </p:txBody>
      </p:sp>
    </p:spTree>
    <p:extLst>
      <p:ext uri="{BB962C8B-B14F-4D97-AF65-F5344CB8AC3E}">
        <p14:creationId xmlns:p14="http://schemas.microsoft.com/office/powerpoint/2010/main" val="582428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7586" name="Group 572"/>
          <p:cNvGrpSpPr>
            <a:grpSpLocks/>
          </p:cNvGrpSpPr>
          <p:nvPr/>
        </p:nvGrpSpPr>
        <p:grpSpPr bwMode="auto">
          <a:xfrm>
            <a:off x="2268538" y="3198813"/>
            <a:ext cx="1633537" cy="1423987"/>
            <a:chOff x="4267" y="1937"/>
            <a:chExt cx="1029" cy="897"/>
          </a:xfrm>
        </p:grpSpPr>
        <p:grpSp>
          <p:nvGrpSpPr>
            <p:cNvPr id="67587" name="Group 559"/>
            <p:cNvGrpSpPr>
              <a:grpSpLocks/>
            </p:cNvGrpSpPr>
            <p:nvPr/>
          </p:nvGrpSpPr>
          <p:grpSpPr bwMode="auto">
            <a:xfrm>
              <a:off x="4267" y="1937"/>
              <a:ext cx="114" cy="897"/>
              <a:chOff x="4267" y="1937"/>
              <a:chExt cx="114" cy="897"/>
            </a:xfrm>
          </p:grpSpPr>
          <p:sp>
            <p:nvSpPr>
              <p:cNvPr id="67588" name="Rectangle 357"/>
              <p:cNvSpPr>
                <a:spLocks noChangeArrowheads="1"/>
              </p:cNvSpPr>
              <p:nvPr/>
            </p:nvSpPr>
            <p:spPr bwMode="auto">
              <a:xfrm>
                <a:off x="4267" y="1967"/>
                <a:ext cx="114" cy="867"/>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589" name="Freeform 358"/>
              <p:cNvSpPr>
                <a:spLocks/>
              </p:cNvSpPr>
              <p:nvPr/>
            </p:nvSpPr>
            <p:spPr bwMode="auto">
              <a:xfrm>
                <a:off x="4267" y="1967"/>
                <a:ext cx="113" cy="867"/>
              </a:xfrm>
              <a:custGeom>
                <a:avLst/>
                <a:gdLst>
                  <a:gd name="T0" fmla="*/ 0 w 111"/>
                  <a:gd name="T1" fmla="*/ 275 h 941"/>
                  <a:gd name="T2" fmla="*/ 0 w 111"/>
                  <a:gd name="T3" fmla="*/ 275 h 941"/>
                  <a:gd name="T4" fmla="*/ 0 w 111"/>
                  <a:gd name="T5" fmla="*/ 0 h 941"/>
                  <a:gd name="T6" fmla="*/ 142 w 111"/>
                  <a:gd name="T7" fmla="*/ 0 h 941"/>
                  <a:gd name="T8" fmla="*/ 142 w 111"/>
                  <a:gd name="T9" fmla="*/ 275 h 941"/>
                  <a:gd name="T10" fmla="*/ 0 60000 65536"/>
                  <a:gd name="T11" fmla="*/ 0 60000 65536"/>
                  <a:gd name="T12" fmla="*/ 0 60000 65536"/>
                  <a:gd name="T13" fmla="*/ 0 60000 65536"/>
                  <a:gd name="T14" fmla="*/ 0 60000 65536"/>
                  <a:gd name="T15" fmla="*/ 0 w 111"/>
                  <a:gd name="T16" fmla="*/ 0 h 941"/>
                  <a:gd name="T17" fmla="*/ 111 w 111"/>
                  <a:gd name="T18" fmla="*/ 941 h 941"/>
                </a:gdLst>
                <a:ahLst/>
                <a:cxnLst>
                  <a:cxn ang="T10">
                    <a:pos x="T0" y="T1"/>
                  </a:cxn>
                  <a:cxn ang="T11">
                    <a:pos x="T2" y="T3"/>
                  </a:cxn>
                  <a:cxn ang="T12">
                    <a:pos x="T4" y="T5"/>
                  </a:cxn>
                  <a:cxn ang="T13">
                    <a:pos x="T6" y="T7"/>
                  </a:cxn>
                  <a:cxn ang="T14">
                    <a:pos x="T8" y="T9"/>
                  </a:cxn>
                </a:cxnLst>
                <a:rect l="T15" t="T16" r="T17" b="T18"/>
                <a:pathLst>
                  <a:path w="111" h="941">
                    <a:moveTo>
                      <a:pt x="0" y="941"/>
                    </a:moveTo>
                    <a:lnTo>
                      <a:pt x="0" y="941"/>
                    </a:lnTo>
                    <a:lnTo>
                      <a:pt x="0" y="0"/>
                    </a:lnTo>
                    <a:lnTo>
                      <a:pt x="111" y="0"/>
                    </a:lnTo>
                    <a:lnTo>
                      <a:pt x="111" y="94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590" name="Freeform 359"/>
              <p:cNvSpPr>
                <a:spLocks/>
              </p:cNvSpPr>
              <p:nvPr/>
            </p:nvSpPr>
            <p:spPr bwMode="auto">
              <a:xfrm>
                <a:off x="4297" y="1937"/>
                <a:ext cx="56" cy="0"/>
              </a:xfrm>
              <a:custGeom>
                <a:avLst/>
                <a:gdLst>
                  <a:gd name="T0" fmla="*/ 0 w 56"/>
                  <a:gd name="T1" fmla="*/ 56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591" name="Line 360"/>
              <p:cNvSpPr>
                <a:spLocks noChangeShapeType="1"/>
              </p:cNvSpPr>
              <p:nvPr/>
            </p:nvSpPr>
            <p:spPr bwMode="auto">
              <a:xfrm>
                <a:off x="4324" y="1937"/>
                <a:ext cx="0"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nvGrpSpPr>
            <p:cNvPr id="67592" name="Group 560"/>
            <p:cNvGrpSpPr>
              <a:grpSpLocks/>
            </p:cNvGrpSpPr>
            <p:nvPr/>
          </p:nvGrpSpPr>
          <p:grpSpPr bwMode="auto">
            <a:xfrm>
              <a:off x="4725" y="2070"/>
              <a:ext cx="114" cy="764"/>
              <a:chOff x="4725" y="2070"/>
              <a:chExt cx="114" cy="764"/>
            </a:xfrm>
          </p:grpSpPr>
          <p:sp>
            <p:nvSpPr>
              <p:cNvPr id="67593" name="Rectangle 361"/>
              <p:cNvSpPr>
                <a:spLocks noChangeArrowheads="1"/>
              </p:cNvSpPr>
              <p:nvPr/>
            </p:nvSpPr>
            <p:spPr bwMode="auto">
              <a:xfrm>
                <a:off x="4725" y="2117"/>
                <a:ext cx="114" cy="717"/>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594" name="Freeform 362"/>
              <p:cNvSpPr>
                <a:spLocks/>
              </p:cNvSpPr>
              <p:nvPr/>
            </p:nvSpPr>
            <p:spPr bwMode="auto">
              <a:xfrm>
                <a:off x="4725" y="2117"/>
                <a:ext cx="112" cy="717"/>
              </a:xfrm>
              <a:custGeom>
                <a:avLst/>
                <a:gdLst>
                  <a:gd name="T0" fmla="*/ 0 w 111"/>
                  <a:gd name="T1" fmla="*/ 236 h 776"/>
                  <a:gd name="T2" fmla="*/ 0 w 111"/>
                  <a:gd name="T3" fmla="*/ 236 h 776"/>
                  <a:gd name="T4" fmla="*/ 0 w 111"/>
                  <a:gd name="T5" fmla="*/ 0 h 776"/>
                  <a:gd name="T6" fmla="*/ 126 w 111"/>
                  <a:gd name="T7" fmla="*/ 0 h 776"/>
                  <a:gd name="T8" fmla="*/ 126 w 111"/>
                  <a:gd name="T9" fmla="*/ 236 h 776"/>
                  <a:gd name="T10" fmla="*/ 0 60000 65536"/>
                  <a:gd name="T11" fmla="*/ 0 60000 65536"/>
                  <a:gd name="T12" fmla="*/ 0 60000 65536"/>
                  <a:gd name="T13" fmla="*/ 0 60000 65536"/>
                  <a:gd name="T14" fmla="*/ 0 60000 65536"/>
                  <a:gd name="T15" fmla="*/ 0 w 111"/>
                  <a:gd name="T16" fmla="*/ 0 h 776"/>
                  <a:gd name="T17" fmla="*/ 111 w 111"/>
                  <a:gd name="T18" fmla="*/ 776 h 776"/>
                </a:gdLst>
                <a:ahLst/>
                <a:cxnLst>
                  <a:cxn ang="T10">
                    <a:pos x="T0" y="T1"/>
                  </a:cxn>
                  <a:cxn ang="T11">
                    <a:pos x="T2" y="T3"/>
                  </a:cxn>
                  <a:cxn ang="T12">
                    <a:pos x="T4" y="T5"/>
                  </a:cxn>
                  <a:cxn ang="T13">
                    <a:pos x="T6" y="T7"/>
                  </a:cxn>
                  <a:cxn ang="T14">
                    <a:pos x="T8" y="T9"/>
                  </a:cxn>
                </a:cxnLst>
                <a:rect l="T15" t="T16" r="T17" b="T18"/>
                <a:pathLst>
                  <a:path w="111" h="776">
                    <a:moveTo>
                      <a:pt x="0" y="776"/>
                    </a:moveTo>
                    <a:lnTo>
                      <a:pt x="0" y="776"/>
                    </a:lnTo>
                    <a:lnTo>
                      <a:pt x="0" y="0"/>
                    </a:lnTo>
                    <a:lnTo>
                      <a:pt x="111" y="0"/>
                    </a:lnTo>
                    <a:lnTo>
                      <a:pt x="111" y="77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595" name="Freeform 363"/>
              <p:cNvSpPr>
                <a:spLocks/>
              </p:cNvSpPr>
              <p:nvPr/>
            </p:nvSpPr>
            <p:spPr bwMode="auto">
              <a:xfrm>
                <a:off x="4754" y="2070"/>
                <a:ext cx="55" cy="0"/>
              </a:xfrm>
              <a:custGeom>
                <a:avLst/>
                <a:gdLst>
                  <a:gd name="T0" fmla="*/ 0 w 56"/>
                  <a:gd name="T1" fmla="*/ 41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596" name="Line 364"/>
              <p:cNvSpPr>
                <a:spLocks noChangeShapeType="1"/>
              </p:cNvSpPr>
              <p:nvPr/>
            </p:nvSpPr>
            <p:spPr bwMode="auto">
              <a:xfrm>
                <a:off x="4781" y="2070"/>
                <a:ext cx="0"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nvGrpSpPr>
            <p:cNvPr id="67597" name="Group 571"/>
            <p:cNvGrpSpPr>
              <a:grpSpLocks/>
            </p:cNvGrpSpPr>
            <p:nvPr/>
          </p:nvGrpSpPr>
          <p:grpSpPr bwMode="auto">
            <a:xfrm>
              <a:off x="5181" y="2460"/>
              <a:ext cx="115" cy="374"/>
              <a:chOff x="5181" y="2460"/>
              <a:chExt cx="115" cy="374"/>
            </a:xfrm>
          </p:grpSpPr>
          <p:sp>
            <p:nvSpPr>
              <p:cNvPr id="67598" name="Rectangle 365"/>
              <p:cNvSpPr>
                <a:spLocks noChangeArrowheads="1"/>
              </p:cNvSpPr>
              <p:nvPr/>
            </p:nvSpPr>
            <p:spPr bwMode="auto">
              <a:xfrm>
                <a:off x="5181" y="2514"/>
                <a:ext cx="115" cy="32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599" name="Freeform 366"/>
              <p:cNvSpPr>
                <a:spLocks/>
              </p:cNvSpPr>
              <p:nvPr/>
            </p:nvSpPr>
            <p:spPr bwMode="auto">
              <a:xfrm>
                <a:off x="5181" y="2514"/>
                <a:ext cx="114" cy="320"/>
              </a:xfrm>
              <a:custGeom>
                <a:avLst/>
                <a:gdLst>
                  <a:gd name="T0" fmla="*/ 0 w 111"/>
                  <a:gd name="T1" fmla="*/ 111 h 345"/>
                  <a:gd name="T2" fmla="*/ 0 w 111"/>
                  <a:gd name="T3" fmla="*/ 111 h 345"/>
                  <a:gd name="T4" fmla="*/ 0 w 111"/>
                  <a:gd name="T5" fmla="*/ 0 h 345"/>
                  <a:gd name="T6" fmla="*/ 164 w 111"/>
                  <a:gd name="T7" fmla="*/ 0 h 345"/>
                  <a:gd name="T8" fmla="*/ 164 w 111"/>
                  <a:gd name="T9" fmla="*/ 111 h 345"/>
                  <a:gd name="T10" fmla="*/ 0 60000 65536"/>
                  <a:gd name="T11" fmla="*/ 0 60000 65536"/>
                  <a:gd name="T12" fmla="*/ 0 60000 65536"/>
                  <a:gd name="T13" fmla="*/ 0 60000 65536"/>
                  <a:gd name="T14" fmla="*/ 0 60000 65536"/>
                  <a:gd name="T15" fmla="*/ 0 w 111"/>
                  <a:gd name="T16" fmla="*/ 0 h 345"/>
                  <a:gd name="T17" fmla="*/ 111 w 111"/>
                  <a:gd name="T18" fmla="*/ 345 h 345"/>
                </a:gdLst>
                <a:ahLst/>
                <a:cxnLst>
                  <a:cxn ang="T10">
                    <a:pos x="T0" y="T1"/>
                  </a:cxn>
                  <a:cxn ang="T11">
                    <a:pos x="T2" y="T3"/>
                  </a:cxn>
                  <a:cxn ang="T12">
                    <a:pos x="T4" y="T5"/>
                  </a:cxn>
                  <a:cxn ang="T13">
                    <a:pos x="T6" y="T7"/>
                  </a:cxn>
                  <a:cxn ang="T14">
                    <a:pos x="T8" y="T9"/>
                  </a:cxn>
                </a:cxnLst>
                <a:rect l="T15" t="T16" r="T17" b="T18"/>
                <a:pathLst>
                  <a:path w="111" h="345">
                    <a:moveTo>
                      <a:pt x="0" y="345"/>
                    </a:moveTo>
                    <a:lnTo>
                      <a:pt x="0" y="345"/>
                    </a:lnTo>
                    <a:lnTo>
                      <a:pt x="0" y="0"/>
                    </a:lnTo>
                    <a:lnTo>
                      <a:pt x="111" y="0"/>
                    </a:lnTo>
                    <a:lnTo>
                      <a:pt x="111" y="34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00" name="Freeform 367"/>
              <p:cNvSpPr>
                <a:spLocks/>
              </p:cNvSpPr>
              <p:nvPr/>
            </p:nvSpPr>
            <p:spPr bwMode="auto">
              <a:xfrm>
                <a:off x="5211" y="2460"/>
                <a:ext cx="55" cy="0"/>
              </a:xfrm>
              <a:custGeom>
                <a:avLst/>
                <a:gdLst>
                  <a:gd name="T0" fmla="*/ 0 w 56"/>
                  <a:gd name="T1" fmla="*/ 41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01" name="Line 368"/>
              <p:cNvSpPr>
                <a:spLocks noChangeShapeType="1"/>
              </p:cNvSpPr>
              <p:nvPr/>
            </p:nvSpPr>
            <p:spPr bwMode="auto">
              <a:xfrm>
                <a:off x="5240" y="2460"/>
                <a:ext cx="0" cy="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sp>
        <p:nvSpPr>
          <p:cNvPr id="67602" name="Text Box 147"/>
          <p:cNvSpPr txBox="1">
            <a:spLocks noChangeArrowheads="1"/>
          </p:cNvSpPr>
          <p:nvPr/>
        </p:nvSpPr>
        <p:spPr bwMode="auto">
          <a:xfrm rot="-5400000">
            <a:off x="-257175" y="3482975"/>
            <a:ext cx="1327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a:solidFill>
                  <a:srgbClr val="000000"/>
                </a:solidFill>
                <a:latin typeface="Cambria" pitchFamily="18" charset="0"/>
              </a:rPr>
              <a:t>FTC (ng/ml)</a:t>
            </a:r>
          </a:p>
        </p:txBody>
      </p:sp>
      <p:sp>
        <p:nvSpPr>
          <p:cNvPr id="67603" name="Text Box 149"/>
          <p:cNvSpPr txBox="1">
            <a:spLocks noChangeArrowheads="1"/>
          </p:cNvSpPr>
          <p:nvPr/>
        </p:nvSpPr>
        <p:spPr bwMode="auto">
          <a:xfrm>
            <a:off x="2032000" y="4892675"/>
            <a:ext cx="1420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a:solidFill>
                  <a:srgbClr val="000000"/>
                </a:solidFill>
                <a:latin typeface="Cambria" pitchFamily="18" charset="0"/>
              </a:rPr>
              <a:t>Time (hours)</a:t>
            </a:r>
          </a:p>
        </p:txBody>
      </p:sp>
      <p:sp>
        <p:nvSpPr>
          <p:cNvPr id="67604" name="Rectangle 343"/>
          <p:cNvSpPr>
            <a:spLocks noChangeArrowheads="1"/>
          </p:cNvSpPr>
          <p:nvPr/>
        </p:nvSpPr>
        <p:spPr bwMode="auto">
          <a:xfrm>
            <a:off x="1271588" y="4622800"/>
            <a:ext cx="177800" cy="1588"/>
          </a:xfrm>
          <a:prstGeom prst="rect">
            <a:avLst/>
          </a:prstGeom>
          <a:solidFill>
            <a:srgbClr val="8D8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605" name="Freeform 344"/>
          <p:cNvSpPr>
            <a:spLocks/>
          </p:cNvSpPr>
          <p:nvPr/>
        </p:nvSpPr>
        <p:spPr bwMode="auto">
          <a:xfrm>
            <a:off x="1271588" y="4622800"/>
            <a:ext cx="177800" cy="0"/>
          </a:xfrm>
          <a:custGeom>
            <a:avLst/>
            <a:gdLst>
              <a:gd name="T0" fmla="*/ 0 w 111"/>
              <a:gd name="T1" fmla="*/ 0 w 111"/>
              <a:gd name="T2" fmla="*/ 0 w 111"/>
              <a:gd name="T3" fmla="*/ 2147483647 w 111"/>
              <a:gd name="T4" fmla="*/ 2147483647 w 111"/>
              <a:gd name="T5" fmla="*/ 0 60000 65536"/>
              <a:gd name="T6" fmla="*/ 0 60000 65536"/>
              <a:gd name="T7" fmla="*/ 0 60000 65536"/>
              <a:gd name="T8" fmla="*/ 0 60000 65536"/>
              <a:gd name="T9" fmla="*/ 0 60000 65536"/>
              <a:gd name="T10" fmla="*/ 0 w 111"/>
              <a:gd name="T11" fmla="*/ 111 w 111"/>
            </a:gdLst>
            <a:ahLst/>
            <a:cxnLst>
              <a:cxn ang="T5">
                <a:pos x="T0" y="0"/>
              </a:cxn>
              <a:cxn ang="T6">
                <a:pos x="T1" y="0"/>
              </a:cxn>
              <a:cxn ang="T7">
                <a:pos x="T2" y="0"/>
              </a:cxn>
              <a:cxn ang="T8">
                <a:pos x="T3" y="0"/>
              </a:cxn>
              <a:cxn ang="T9">
                <a:pos x="T4" y="0"/>
              </a:cxn>
            </a:cxnLst>
            <a:rect l="T10" t="0" r="T11" b="0"/>
            <a:pathLst>
              <a:path w="111">
                <a:moveTo>
                  <a:pt x="0" y="0"/>
                </a:moveTo>
                <a:lnTo>
                  <a:pt x="0" y="0"/>
                </a:lnTo>
                <a:lnTo>
                  <a:pt x="111"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06" name="Line 369"/>
          <p:cNvSpPr>
            <a:spLocks noChangeShapeType="1"/>
          </p:cNvSpPr>
          <p:nvPr/>
        </p:nvSpPr>
        <p:spPr bwMode="auto">
          <a:xfrm>
            <a:off x="1133475" y="4622800"/>
            <a:ext cx="29051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07" name="Line 370"/>
          <p:cNvSpPr>
            <a:spLocks noChangeShapeType="1"/>
          </p:cNvSpPr>
          <p:nvPr/>
        </p:nvSpPr>
        <p:spPr bwMode="auto">
          <a:xfrm>
            <a:off x="1498600" y="4622800"/>
            <a:ext cx="0" cy="492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08" name="Rectangle 371"/>
          <p:cNvSpPr>
            <a:spLocks noChangeArrowheads="1"/>
          </p:cNvSpPr>
          <p:nvPr/>
        </p:nvSpPr>
        <p:spPr bwMode="auto">
          <a:xfrm>
            <a:off x="1470025" y="467995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0</a:t>
            </a:r>
          </a:p>
        </p:txBody>
      </p:sp>
      <p:sp>
        <p:nvSpPr>
          <p:cNvPr id="67609" name="Line 372"/>
          <p:cNvSpPr>
            <a:spLocks noChangeShapeType="1"/>
          </p:cNvSpPr>
          <p:nvPr/>
        </p:nvSpPr>
        <p:spPr bwMode="auto">
          <a:xfrm>
            <a:off x="2224088" y="4622800"/>
            <a:ext cx="0" cy="492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10" name="Rectangle 373"/>
          <p:cNvSpPr>
            <a:spLocks noChangeArrowheads="1"/>
          </p:cNvSpPr>
          <p:nvPr/>
        </p:nvSpPr>
        <p:spPr bwMode="auto">
          <a:xfrm>
            <a:off x="2193925" y="467995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2</a:t>
            </a:r>
          </a:p>
        </p:txBody>
      </p:sp>
      <p:sp>
        <p:nvSpPr>
          <p:cNvPr id="67611" name="Line 374"/>
          <p:cNvSpPr>
            <a:spLocks noChangeShapeType="1"/>
          </p:cNvSpPr>
          <p:nvPr/>
        </p:nvSpPr>
        <p:spPr bwMode="auto">
          <a:xfrm>
            <a:off x="2949575" y="4622800"/>
            <a:ext cx="0" cy="492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12" name="Rectangle 375"/>
          <p:cNvSpPr>
            <a:spLocks noChangeArrowheads="1"/>
          </p:cNvSpPr>
          <p:nvPr/>
        </p:nvSpPr>
        <p:spPr bwMode="auto">
          <a:xfrm>
            <a:off x="2921000" y="467995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5</a:t>
            </a:r>
          </a:p>
        </p:txBody>
      </p:sp>
      <p:sp>
        <p:nvSpPr>
          <p:cNvPr id="67613" name="Line 376"/>
          <p:cNvSpPr>
            <a:spLocks noChangeShapeType="1"/>
          </p:cNvSpPr>
          <p:nvPr/>
        </p:nvSpPr>
        <p:spPr bwMode="auto">
          <a:xfrm>
            <a:off x="3675063" y="4622800"/>
            <a:ext cx="0" cy="492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14" name="Rectangle 377"/>
          <p:cNvSpPr>
            <a:spLocks noChangeArrowheads="1"/>
          </p:cNvSpPr>
          <p:nvPr/>
        </p:nvSpPr>
        <p:spPr bwMode="auto">
          <a:xfrm>
            <a:off x="3603625" y="46799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24</a:t>
            </a:r>
          </a:p>
        </p:txBody>
      </p:sp>
      <p:sp>
        <p:nvSpPr>
          <p:cNvPr id="67615" name="Line 378"/>
          <p:cNvSpPr>
            <a:spLocks noChangeShapeType="1"/>
          </p:cNvSpPr>
          <p:nvPr/>
        </p:nvSpPr>
        <p:spPr bwMode="auto">
          <a:xfrm flipV="1">
            <a:off x="1133475" y="2865438"/>
            <a:ext cx="0" cy="17573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16" name="Line 379"/>
          <p:cNvSpPr>
            <a:spLocks noChangeShapeType="1"/>
          </p:cNvSpPr>
          <p:nvPr/>
        </p:nvSpPr>
        <p:spPr bwMode="auto">
          <a:xfrm flipH="1">
            <a:off x="1079500" y="4622800"/>
            <a:ext cx="539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17" name="Rectangle 380"/>
          <p:cNvSpPr>
            <a:spLocks noChangeArrowheads="1"/>
          </p:cNvSpPr>
          <p:nvPr/>
        </p:nvSpPr>
        <p:spPr bwMode="auto">
          <a:xfrm>
            <a:off x="825500" y="44878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10</a:t>
            </a:r>
          </a:p>
        </p:txBody>
      </p:sp>
      <p:sp>
        <p:nvSpPr>
          <p:cNvPr id="67618" name="Line 381"/>
          <p:cNvSpPr>
            <a:spLocks noChangeShapeType="1"/>
          </p:cNvSpPr>
          <p:nvPr/>
        </p:nvSpPr>
        <p:spPr bwMode="auto">
          <a:xfrm flipH="1">
            <a:off x="1104900" y="4446588"/>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19" name="Line 382"/>
          <p:cNvSpPr>
            <a:spLocks noChangeShapeType="1"/>
          </p:cNvSpPr>
          <p:nvPr/>
        </p:nvSpPr>
        <p:spPr bwMode="auto">
          <a:xfrm flipH="1">
            <a:off x="1104900" y="4344988"/>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0" name="Line 383"/>
          <p:cNvSpPr>
            <a:spLocks noChangeShapeType="1"/>
          </p:cNvSpPr>
          <p:nvPr/>
        </p:nvSpPr>
        <p:spPr bwMode="auto">
          <a:xfrm flipH="1">
            <a:off x="1104900" y="4270375"/>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1" name="Line 384"/>
          <p:cNvSpPr>
            <a:spLocks noChangeShapeType="1"/>
          </p:cNvSpPr>
          <p:nvPr/>
        </p:nvSpPr>
        <p:spPr bwMode="auto">
          <a:xfrm flipH="1">
            <a:off x="1104900" y="4214813"/>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2" name="Line 385"/>
          <p:cNvSpPr>
            <a:spLocks noChangeShapeType="1"/>
          </p:cNvSpPr>
          <p:nvPr/>
        </p:nvSpPr>
        <p:spPr bwMode="auto">
          <a:xfrm flipH="1">
            <a:off x="1104900" y="4165600"/>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3" name="Line 386"/>
          <p:cNvSpPr>
            <a:spLocks noChangeShapeType="1"/>
          </p:cNvSpPr>
          <p:nvPr/>
        </p:nvSpPr>
        <p:spPr bwMode="auto">
          <a:xfrm flipH="1">
            <a:off x="1104900" y="4127500"/>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4" name="Line 387"/>
          <p:cNvSpPr>
            <a:spLocks noChangeShapeType="1"/>
          </p:cNvSpPr>
          <p:nvPr/>
        </p:nvSpPr>
        <p:spPr bwMode="auto">
          <a:xfrm flipH="1">
            <a:off x="1104900" y="4094163"/>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5" name="Line 388"/>
          <p:cNvSpPr>
            <a:spLocks noChangeShapeType="1"/>
          </p:cNvSpPr>
          <p:nvPr/>
        </p:nvSpPr>
        <p:spPr bwMode="auto">
          <a:xfrm flipH="1">
            <a:off x="1104900" y="4065588"/>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6" name="Line 389"/>
          <p:cNvSpPr>
            <a:spLocks noChangeShapeType="1"/>
          </p:cNvSpPr>
          <p:nvPr/>
        </p:nvSpPr>
        <p:spPr bwMode="auto">
          <a:xfrm flipH="1">
            <a:off x="1079500" y="4035425"/>
            <a:ext cx="539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7" name="Rectangle 390"/>
          <p:cNvSpPr>
            <a:spLocks noChangeArrowheads="1"/>
          </p:cNvSpPr>
          <p:nvPr/>
        </p:nvSpPr>
        <p:spPr bwMode="auto">
          <a:xfrm>
            <a:off x="712788" y="390525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100</a:t>
            </a:r>
          </a:p>
        </p:txBody>
      </p:sp>
      <p:sp>
        <p:nvSpPr>
          <p:cNvPr id="67628" name="Line 391"/>
          <p:cNvSpPr>
            <a:spLocks noChangeShapeType="1"/>
          </p:cNvSpPr>
          <p:nvPr/>
        </p:nvSpPr>
        <p:spPr bwMode="auto">
          <a:xfrm flipH="1">
            <a:off x="1104900" y="3862388"/>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29" name="Line 392"/>
          <p:cNvSpPr>
            <a:spLocks noChangeShapeType="1"/>
          </p:cNvSpPr>
          <p:nvPr/>
        </p:nvSpPr>
        <p:spPr bwMode="auto">
          <a:xfrm flipH="1">
            <a:off x="1104900" y="3757613"/>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0" name="Line 393"/>
          <p:cNvSpPr>
            <a:spLocks noChangeShapeType="1"/>
          </p:cNvSpPr>
          <p:nvPr/>
        </p:nvSpPr>
        <p:spPr bwMode="auto">
          <a:xfrm flipH="1">
            <a:off x="1104900" y="3686175"/>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1" name="Line 394"/>
          <p:cNvSpPr>
            <a:spLocks noChangeShapeType="1"/>
          </p:cNvSpPr>
          <p:nvPr/>
        </p:nvSpPr>
        <p:spPr bwMode="auto">
          <a:xfrm flipH="1">
            <a:off x="1104900" y="3627438"/>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2" name="Line 395"/>
          <p:cNvSpPr>
            <a:spLocks noChangeShapeType="1"/>
          </p:cNvSpPr>
          <p:nvPr/>
        </p:nvSpPr>
        <p:spPr bwMode="auto">
          <a:xfrm flipH="1">
            <a:off x="1104900" y="3581400"/>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3" name="Line 396"/>
          <p:cNvSpPr>
            <a:spLocks noChangeShapeType="1"/>
          </p:cNvSpPr>
          <p:nvPr/>
        </p:nvSpPr>
        <p:spPr bwMode="auto">
          <a:xfrm flipH="1">
            <a:off x="1104900" y="3540125"/>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4" name="Line 397"/>
          <p:cNvSpPr>
            <a:spLocks noChangeShapeType="1"/>
          </p:cNvSpPr>
          <p:nvPr/>
        </p:nvSpPr>
        <p:spPr bwMode="auto">
          <a:xfrm flipH="1">
            <a:off x="1104900" y="3506788"/>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5" name="Line 398"/>
          <p:cNvSpPr>
            <a:spLocks noChangeShapeType="1"/>
          </p:cNvSpPr>
          <p:nvPr/>
        </p:nvSpPr>
        <p:spPr bwMode="auto">
          <a:xfrm flipH="1">
            <a:off x="1104900" y="3479800"/>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6" name="Line 399"/>
          <p:cNvSpPr>
            <a:spLocks noChangeShapeType="1"/>
          </p:cNvSpPr>
          <p:nvPr/>
        </p:nvSpPr>
        <p:spPr bwMode="auto">
          <a:xfrm flipH="1">
            <a:off x="1079500" y="3452813"/>
            <a:ext cx="539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7" name="Rectangle 400"/>
          <p:cNvSpPr>
            <a:spLocks noChangeArrowheads="1"/>
          </p:cNvSpPr>
          <p:nvPr/>
        </p:nvSpPr>
        <p:spPr bwMode="auto">
          <a:xfrm>
            <a:off x="600075" y="3317875"/>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1000</a:t>
            </a:r>
          </a:p>
        </p:txBody>
      </p:sp>
      <p:sp>
        <p:nvSpPr>
          <p:cNvPr id="67638" name="Line 401"/>
          <p:cNvSpPr>
            <a:spLocks noChangeShapeType="1"/>
          </p:cNvSpPr>
          <p:nvPr/>
        </p:nvSpPr>
        <p:spPr bwMode="auto">
          <a:xfrm flipH="1">
            <a:off x="1104900" y="3275013"/>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39" name="Line 402"/>
          <p:cNvSpPr>
            <a:spLocks noChangeShapeType="1"/>
          </p:cNvSpPr>
          <p:nvPr/>
        </p:nvSpPr>
        <p:spPr bwMode="auto">
          <a:xfrm flipH="1">
            <a:off x="1104900" y="3173413"/>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40" name="Line 403"/>
          <p:cNvSpPr>
            <a:spLocks noChangeShapeType="1"/>
          </p:cNvSpPr>
          <p:nvPr/>
        </p:nvSpPr>
        <p:spPr bwMode="auto">
          <a:xfrm flipH="1">
            <a:off x="1104900" y="3098800"/>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41" name="Line 404"/>
          <p:cNvSpPr>
            <a:spLocks noChangeShapeType="1"/>
          </p:cNvSpPr>
          <p:nvPr/>
        </p:nvSpPr>
        <p:spPr bwMode="auto">
          <a:xfrm flipH="1">
            <a:off x="1104900" y="3043238"/>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42" name="Line 405"/>
          <p:cNvSpPr>
            <a:spLocks noChangeShapeType="1"/>
          </p:cNvSpPr>
          <p:nvPr/>
        </p:nvSpPr>
        <p:spPr bwMode="auto">
          <a:xfrm flipH="1">
            <a:off x="1104900" y="2995613"/>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43" name="Line 406"/>
          <p:cNvSpPr>
            <a:spLocks noChangeShapeType="1"/>
          </p:cNvSpPr>
          <p:nvPr/>
        </p:nvSpPr>
        <p:spPr bwMode="auto">
          <a:xfrm flipH="1">
            <a:off x="1104900" y="2957513"/>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44" name="Line 407"/>
          <p:cNvSpPr>
            <a:spLocks noChangeShapeType="1"/>
          </p:cNvSpPr>
          <p:nvPr/>
        </p:nvSpPr>
        <p:spPr bwMode="auto">
          <a:xfrm flipH="1">
            <a:off x="1104900" y="2922588"/>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45" name="Line 408"/>
          <p:cNvSpPr>
            <a:spLocks noChangeShapeType="1"/>
          </p:cNvSpPr>
          <p:nvPr/>
        </p:nvSpPr>
        <p:spPr bwMode="auto">
          <a:xfrm flipH="1">
            <a:off x="1104900" y="2892425"/>
            <a:ext cx="285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46" name="Line 409"/>
          <p:cNvSpPr>
            <a:spLocks noChangeShapeType="1"/>
          </p:cNvSpPr>
          <p:nvPr/>
        </p:nvSpPr>
        <p:spPr bwMode="auto">
          <a:xfrm flipH="1">
            <a:off x="1079500" y="2865438"/>
            <a:ext cx="5397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47" name="Rectangle 410"/>
          <p:cNvSpPr>
            <a:spLocks noChangeArrowheads="1"/>
          </p:cNvSpPr>
          <p:nvPr/>
        </p:nvSpPr>
        <p:spPr bwMode="auto">
          <a:xfrm>
            <a:off x="487363" y="2733675"/>
            <a:ext cx="563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10000</a:t>
            </a:r>
          </a:p>
        </p:txBody>
      </p:sp>
      <p:grpSp>
        <p:nvGrpSpPr>
          <p:cNvPr id="67648" name="Group 580"/>
          <p:cNvGrpSpPr>
            <a:grpSpLocks/>
          </p:cNvGrpSpPr>
          <p:nvPr/>
        </p:nvGrpSpPr>
        <p:grpSpPr bwMode="auto">
          <a:xfrm>
            <a:off x="1998663" y="3013075"/>
            <a:ext cx="1628775" cy="1609725"/>
            <a:chOff x="4097" y="1820"/>
            <a:chExt cx="1026" cy="1014"/>
          </a:xfrm>
        </p:grpSpPr>
        <p:grpSp>
          <p:nvGrpSpPr>
            <p:cNvPr id="67649" name="Group 577"/>
            <p:cNvGrpSpPr>
              <a:grpSpLocks/>
            </p:cNvGrpSpPr>
            <p:nvPr/>
          </p:nvGrpSpPr>
          <p:grpSpPr bwMode="auto">
            <a:xfrm>
              <a:off x="4097" y="2386"/>
              <a:ext cx="110" cy="448"/>
              <a:chOff x="4097" y="2386"/>
              <a:chExt cx="110" cy="448"/>
            </a:xfrm>
          </p:grpSpPr>
          <p:sp>
            <p:nvSpPr>
              <p:cNvPr id="67650" name="Rectangle 345"/>
              <p:cNvSpPr>
                <a:spLocks noChangeArrowheads="1"/>
              </p:cNvSpPr>
              <p:nvPr/>
            </p:nvSpPr>
            <p:spPr bwMode="auto">
              <a:xfrm>
                <a:off x="4097" y="2421"/>
                <a:ext cx="110" cy="413"/>
              </a:xfrm>
              <a:prstGeom prst="rect">
                <a:avLst/>
              </a:prstGeom>
              <a:solidFill>
                <a:srgbClr val="8D8D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651" name="Freeform 346"/>
              <p:cNvSpPr>
                <a:spLocks/>
              </p:cNvSpPr>
              <p:nvPr/>
            </p:nvSpPr>
            <p:spPr bwMode="auto">
              <a:xfrm>
                <a:off x="4097" y="2421"/>
                <a:ext cx="110" cy="413"/>
              </a:xfrm>
              <a:custGeom>
                <a:avLst/>
                <a:gdLst>
                  <a:gd name="T0" fmla="*/ 0 w 111"/>
                  <a:gd name="T1" fmla="*/ 137 h 447"/>
                  <a:gd name="T2" fmla="*/ 0 w 111"/>
                  <a:gd name="T3" fmla="*/ 137 h 447"/>
                  <a:gd name="T4" fmla="*/ 0 w 111"/>
                  <a:gd name="T5" fmla="*/ 0 h 447"/>
                  <a:gd name="T6" fmla="*/ 96 w 111"/>
                  <a:gd name="T7" fmla="*/ 0 h 447"/>
                  <a:gd name="T8" fmla="*/ 96 w 111"/>
                  <a:gd name="T9" fmla="*/ 137 h 447"/>
                  <a:gd name="T10" fmla="*/ 0 60000 65536"/>
                  <a:gd name="T11" fmla="*/ 0 60000 65536"/>
                  <a:gd name="T12" fmla="*/ 0 60000 65536"/>
                  <a:gd name="T13" fmla="*/ 0 60000 65536"/>
                  <a:gd name="T14" fmla="*/ 0 60000 65536"/>
                  <a:gd name="T15" fmla="*/ 0 w 111"/>
                  <a:gd name="T16" fmla="*/ 0 h 447"/>
                  <a:gd name="T17" fmla="*/ 111 w 111"/>
                  <a:gd name="T18" fmla="*/ 447 h 447"/>
                </a:gdLst>
                <a:ahLst/>
                <a:cxnLst>
                  <a:cxn ang="T10">
                    <a:pos x="T0" y="T1"/>
                  </a:cxn>
                  <a:cxn ang="T11">
                    <a:pos x="T2" y="T3"/>
                  </a:cxn>
                  <a:cxn ang="T12">
                    <a:pos x="T4" y="T5"/>
                  </a:cxn>
                  <a:cxn ang="T13">
                    <a:pos x="T6" y="T7"/>
                  </a:cxn>
                  <a:cxn ang="T14">
                    <a:pos x="T8" y="T9"/>
                  </a:cxn>
                </a:cxnLst>
                <a:rect l="T15" t="T16" r="T17" b="T18"/>
                <a:pathLst>
                  <a:path w="111" h="447">
                    <a:moveTo>
                      <a:pt x="0" y="447"/>
                    </a:moveTo>
                    <a:lnTo>
                      <a:pt x="0" y="447"/>
                    </a:lnTo>
                    <a:lnTo>
                      <a:pt x="0" y="0"/>
                    </a:lnTo>
                    <a:lnTo>
                      <a:pt x="111" y="0"/>
                    </a:lnTo>
                    <a:lnTo>
                      <a:pt x="111" y="44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52" name="Freeform 347"/>
              <p:cNvSpPr>
                <a:spLocks/>
              </p:cNvSpPr>
              <p:nvPr/>
            </p:nvSpPr>
            <p:spPr bwMode="auto">
              <a:xfrm>
                <a:off x="4123" y="2386"/>
                <a:ext cx="58" cy="0"/>
              </a:xfrm>
              <a:custGeom>
                <a:avLst/>
                <a:gdLst>
                  <a:gd name="T0" fmla="*/ 0 w 56"/>
                  <a:gd name="T1" fmla="*/ 94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53" name="Line 348"/>
              <p:cNvSpPr>
                <a:spLocks noChangeShapeType="1"/>
              </p:cNvSpPr>
              <p:nvPr/>
            </p:nvSpPr>
            <p:spPr bwMode="auto">
              <a:xfrm>
                <a:off x="4152" y="2386"/>
                <a:ext cx="0"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nvGrpSpPr>
            <p:cNvPr id="67654" name="Group 578"/>
            <p:cNvGrpSpPr>
              <a:grpSpLocks/>
            </p:cNvGrpSpPr>
            <p:nvPr/>
          </p:nvGrpSpPr>
          <p:grpSpPr bwMode="auto">
            <a:xfrm>
              <a:off x="4553" y="2443"/>
              <a:ext cx="114" cy="391"/>
              <a:chOff x="4553" y="2443"/>
              <a:chExt cx="114" cy="391"/>
            </a:xfrm>
          </p:grpSpPr>
          <p:sp>
            <p:nvSpPr>
              <p:cNvPr id="67655" name="Rectangle 349"/>
              <p:cNvSpPr>
                <a:spLocks noChangeArrowheads="1"/>
              </p:cNvSpPr>
              <p:nvPr/>
            </p:nvSpPr>
            <p:spPr bwMode="auto">
              <a:xfrm>
                <a:off x="4553" y="2474"/>
                <a:ext cx="114" cy="360"/>
              </a:xfrm>
              <a:prstGeom prst="rect">
                <a:avLst/>
              </a:prstGeom>
              <a:solidFill>
                <a:srgbClr val="8D8D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656" name="Freeform 350"/>
              <p:cNvSpPr>
                <a:spLocks/>
              </p:cNvSpPr>
              <p:nvPr/>
            </p:nvSpPr>
            <p:spPr bwMode="auto">
              <a:xfrm>
                <a:off x="4553" y="2474"/>
                <a:ext cx="114" cy="360"/>
              </a:xfrm>
              <a:custGeom>
                <a:avLst/>
                <a:gdLst>
                  <a:gd name="T0" fmla="*/ 0 w 111"/>
                  <a:gd name="T1" fmla="*/ 113 h 391"/>
                  <a:gd name="T2" fmla="*/ 0 w 111"/>
                  <a:gd name="T3" fmla="*/ 113 h 391"/>
                  <a:gd name="T4" fmla="*/ 0 w 111"/>
                  <a:gd name="T5" fmla="*/ 0 h 391"/>
                  <a:gd name="T6" fmla="*/ 164 w 111"/>
                  <a:gd name="T7" fmla="*/ 0 h 391"/>
                  <a:gd name="T8" fmla="*/ 164 w 111"/>
                  <a:gd name="T9" fmla="*/ 113 h 391"/>
                  <a:gd name="T10" fmla="*/ 0 60000 65536"/>
                  <a:gd name="T11" fmla="*/ 0 60000 65536"/>
                  <a:gd name="T12" fmla="*/ 0 60000 65536"/>
                  <a:gd name="T13" fmla="*/ 0 60000 65536"/>
                  <a:gd name="T14" fmla="*/ 0 60000 65536"/>
                  <a:gd name="T15" fmla="*/ 0 w 111"/>
                  <a:gd name="T16" fmla="*/ 0 h 391"/>
                  <a:gd name="T17" fmla="*/ 111 w 111"/>
                  <a:gd name="T18" fmla="*/ 391 h 391"/>
                </a:gdLst>
                <a:ahLst/>
                <a:cxnLst>
                  <a:cxn ang="T10">
                    <a:pos x="T0" y="T1"/>
                  </a:cxn>
                  <a:cxn ang="T11">
                    <a:pos x="T2" y="T3"/>
                  </a:cxn>
                  <a:cxn ang="T12">
                    <a:pos x="T4" y="T5"/>
                  </a:cxn>
                  <a:cxn ang="T13">
                    <a:pos x="T6" y="T7"/>
                  </a:cxn>
                  <a:cxn ang="T14">
                    <a:pos x="T8" y="T9"/>
                  </a:cxn>
                </a:cxnLst>
                <a:rect l="T15" t="T16" r="T17" b="T18"/>
                <a:pathLst>
                  <a:path w="111" h="391">
                    <a:moveTo>
                      <a:pt x="0" y="391"/>
                    </a:moveTo>
                    <a:lnTo>
                      <a:pt x="0" y="391"/>
                    </a:lnTo>
                    <a:lnTo>
                      <a:pt x="0" y="0"/>
                    </a:lnTo>
                    <a:lnTo>
                      <a:pt x="111" y="0"/>
                    </a:lnTo>
                    <a:lnTo>
                      <a:pt x="111" y="39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57" name="Freeform 351"/>
              <p:cNvSpPr>
                <a:spLocks/>
              </p:cNvSpPr>
              <p:nvPr/>
            </p:nvSpPr>
            <p:spPr bwMode="auto">
              <a:xfrm>
                <a:off x="4580" y="2443"/>
                <a:ext cx="58" cy="0"/>
              </a:xfrm>
              <a:custGeom>
                <a:avLst/>
                <a:gdLst>
                  <a:gd name="T0" fmla="*/ 0 w 56"/>
                  <a:gd name="T1" fmla="*/ 94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58" name="Line 352"/>
              <p:cNvSpPr>
                <a:spLocks noChangeShapeType="1"/>
              </p:cNvSpPr>
              <p:nvPr/>
            </p:nvSpPr>
            <p:spPr bwMode="auto">
              <a:xfrm>
                <a:off x="4608" y="2443"/>
                <a:ext cx="0"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nvGrpSpPr>
            <p:cNvPr id="67659" name="Group 579"/>
            <p:cNvGrpSpPr>
              <a:grpSpLocks/>
            </p:cNvGrpSpPr>
            <p:nvPr/>
          </p:nvGrpSpPr>
          <p:grpSpPr bwMode="auto">
            <a:xfrm>
              <a:off x="5010" y="1820"/>
              <a:ext cx="113" cy="1014"/>
              <a:chOff x="5010" y="1820"/>
              <a:chExt cx="113" cy="1014"/>
            </a:xfrm>
          </p:grpSpPr>
          <p:sp>
            <p:nvSpPr>
              <p:cNvPr id="67660" name="Rectangle 353"/>
              <p:cNvSpPr>
                <a:spLocks noChangeArrowheads="1"/>
              </p:cNvSpPr>
              <p:nvPr/>
            </p:nvSpPr>
            <p:spPr bwMode="auto">
              <a:xfrm>
                <a:off x="5010" y="1888"/>
                <a:ext cx="113" cy="946"/>
              </a:xfrm>
              <a:prstGeom prst="rect">
                <a:avLst/>
              </a:prstGeom>
              <a:solidFill>
                <a:srgbClr val="8D8D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661" name="Freeform 354"/>
              <p:cNvSpPr>
                <a:spLocks/>
              </p:cNvSpPr>
              <p:nvPr/>
            </p:nvSpPr>
            <p:spPr bwMode="auto">
              <a:xfrm>
                <a:off x="5010" y="1888"/>
                <a:ext cx="113" cy="946"/>
              </a:xfrm>
              <a:custGeom>
                <a:avLst/>
                <a:gdLst>
                  <a:gd name="T0" fmla="*/ 0 w 111"/>
                  <a:gd name="T1" fmla="*/ 303 h 1026"/>
                  <a:gd name="T2" fmla="*/ 0 w 111"/>
                  <a:gd name="T3" fmla="*/ 303 h 1026"/>
                  <a:gd name="T4" fmla="*/ 0 w 111"/>
                  <a:gd name="T5" fmla="*/ 0 h 1026"/>
                  <a:gd name="T6" fmla="*/ 142 w 111"/>
                  <a:gd name="T7" fmla="*/ 0 h 1026"/>
                  <a:gd name="T8" fmla="*/ 142 w 111"/>
                  <a:gd name="T9" fmla="*/ 303 h 1026"/>
                  <a:gd name="T10" fmla="*/ 0 60000 65536"/>
                  <a:gd name="T11" fmla="*/ 0 60000 65536"/>
                  <a:gd name="T12" fmla="*/ 0 60000 65536"/>
                  <a:gd name="T13" fmla="*/ 0 60000 65536"/>
                  <a:gd name="T14" fmla="*/ 0 60000 65536"/>
                  <a:gd name="T15" fmla="*/ 0 w 111"/>
                  <a:gd name="T16" fmla="*/ 0 h 1026"/>
                  <a:gd name="T17" fmla="*/ 111 w 111"/>
                  <a:gd name="T18" fmla="*/ 1026 h 1026"/>
                </a:gdLst>
                <a:ahLst/>
                <a:cxnLst>
                  <a:cxn ang="T10">
                    <a:pos x="T0" y="T1"/>
                  </a:cxn>
                  <a:cxn ang="T11">
                    <a:pos x="T2" y="T3"/>
                  </a:cxn>
                  <a:cxn ang="T12">
                    <a:pos x="T4" y="T5"/>
                  </a:cxn>
                  <a:cxn ang="T13">
                    <a:pos x="T6" y="T7"/>
                  </a:cxn>
                  <a:cxn ang="T14">
                    <a:pos x="T8" y="T9"/>
                  </a:cxn>
                </a:cxnLst>
                <a:rect l="T15" t="T16" r="T17" b="T18"/>
                <a:pathLst>
                  <a:path w="111" h="1026">
                    <a:moveTo>
                      <a:pt x="0" y="1026"/>
                    </a:moveTo>
                    <a:lnTo>
                      <a:pt x="0" y="1026"/>
                    </a:lnTo>
                    <a:lnTo>
                      <a:pt x="0" y="0"/>
                    </a:lnTo>
                    <a:lnTo>
                      <a:pt x="111" y="0"/>
                    </a:lnTo>
                    <a:lnTo>
                      <a:pt x="111" y="102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62" name="Freeform 355"/>
              <p:cNvSpPr>
                <a:spLocks/>
              </p:cNvSpPr>
              <p:nvPr/>
            </p:nvSpPr>
            <p:spPr bwMode="auto">
              <a:xfrm>
                <a:off x="5039" y="1820"/>
                <a:ext cx="57" cy="0"/>
              </a:xfrm>
              <a:custGeom>
                <a:avLst/>
                <a:gdLst>
                  <a:gd name="T0" fmla="*/ 0 w 56"/>
                  <a:gd name="T1" fmla="*/ 71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63" name="Line 356"/>
              <p:cNvSpPr>
                <a:spLocks noChangeShapeType="1"/>
              </p:cNvSpPr>
              <p:nvPr/>
            </p:nvSpPr>
            <p:spPr bwMode="auto">
              <a:xfrm>
                <a:off x="5066" y="1820"/>
                <a:ext cx="0" cy="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grpSp>
        <p:nvGrpSpPr>
          <p:cNvPr id="67664" name="Group 570"/>
          <p:cNvGrpSpPr>
            <a:grpSpLocks/>
          </p:cNvGrpSpPr>
          <p:nvPr/>
        </p:nvGrpSpPr>
        <p:grpSpPr bwMode="auto">
          <a:xfrm>
            <a:off x="6718300" y="4035425"/>
            <a:ext cx="1654175" cy="604838"/>
            <a:chOff x="1556" y="2464"/>
            <a:chExt cx="1042" cy="381"/>
          </a:xfrm>
        </p:grpSpPr>
        <p:grpSp>
          <p:nvGrpSpPr>
            <p:cNvPr id="67665" name="Group 568"/>
            <p:cNvGrpSpPr>
              <a:grpSpLocks/>
            </p:cNvGrpSpPr>
            <p:nvPr/>
          </p:nvGrpSpPr>
          <p:grpSpPr bwMode="auto">
            <a:xfrm>
              <a:off x="1556" y="2464"/>
              <a:ext cx="115" cy="381"/>
              <a:chOff x="1556" y="2464"/>
              <a:chExt cx="115" cy="381"/>
            </a:xfrm>
          </p:grpSpPr>
          <p:sp>
            <p:nvSpPr>
              <p:cNvPr id="67666" name="Freeform 290"/>
              <p:cNvSpPr>
                <a:spLocks/>
              </p:cNvSpPr>
              <p:nvPr/>
            </p:nvSpPr>
            <p:spPr bwMode="auto">
              <a:xfrm>
                <a:off x="1556" y="2471"/>
                <a:ext cx="115" cy="374"/>
              </a:xfrm>
              <a:custGeom>
                <a:avLst/>
                <a:gdLst>
                  <a:gd name="T0" fmla="*/ 0 w 111"/>
                  <a:gd name="T1" fmla="*/ 127 h 404"/>
                  <a:gd name="T2" fmla="*/ 0 w 111"/>
                  <a:gd name="T3" fmla="*/ 127 h 404"/>
                  <a:gd name="T4" fmla="*/ 0 w 111"/>
                  <a:gd name="T5" fmla="*/ 0 h 404"/>
                  <a:gd name="T6" fmla="*/ 188 w 111"/>
                  <a:gd name="T7" fmla="*/ 0 h 404"/>
                  <a:gd name="T8" fmla="*/ 188 w 111"/>
                  <a:gd name="T9" fmla="*/ 127 h 404"/>
                  <a:gd name="T10" fmla="*/ 0 60000 65536"/>
                  <a:gd name="T11" fmla="*/ 0 60000 65536"/>
                  <a:gd name="T12" fmla="*/ 0 60000 65536"/>
                  <a:gd name="T13" fmla="*/ 0 60000 65536"/>
                  <a:gd name="T14" fmla="*/ 0 60000 65536"/>
                  <a:gd name="T15" fmla="*/ 0 w 111"/>
                  <a:gd name="T16" fmla="*/ 0 h 404"/>
                  <a:gd name="T17" fmla="*/ 111 w 111"/>
                  <a:gd name="T18" fmla="*/ 404 h 404"/>
                </a:gdLst>
                <a:ahLst/>
                <a:cxnLst>
                  <a:cxn ang="T10">
                    <a:pos x="T0" y="T1"/>
                  </a:cxn>
                  <a:cxn ang="T11">
                    <a:pos x="T2" y="T3"/>
                  </a:cxn>
                  <a:cxn ang="T12">
                    <a:pos x="T4" y="T5"/>
                  </a:cxn>
                  <a:cxn ang="T13">
                    <a:pos x="T6" y="T7"/>
                  </a:cxn>
                  <a:cxn ang="T14">
                    <a:pos x="T8" y="T9"/>
                  </a:cxn>
                </a:cxnLst>
                <a:rect l="T15" t="T16" r="T17" b="T18"/>
                <a:pathLst>
                  <a:path w="111" h="404">
                    <a:moveTo>
                      <a:pt x="0" y="404"/>
                    </a:moveTo>
                    <a:lnTo>
                      <a:pt x="0" y="404"/>
                    </a:lnTo>
                    <a:lnTo>
                      <a:pt x="0" y="0"/>
                    </a:lnTo>
                    <a:lnTo>
                      <a:pt x="111" y="0"/>
                    </a:lnTo>
                    <a:lnTo>
                      <a:pt x="111" y="40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67" name="Freeform 291"/>
              <p:cNvSpPr>
                <a:spLocks/>
              </p:cNvSpPr>
              <p:nvPr/>
            </p:nvSpPr>
            <p:spPr bwMode="auto">
              <a:xfrm>
                <a:off x="1586" y="2464"/>
                <a:ext cx="56" cy="0"/>
              </a:xfrm>
              <a:custGeom>
                <a:avLst/>
                <a:gdLst>
                  <a:gd name="T0" fmla="*/ 0 w 56"/>
                  <a:gd name="T1" fmla="*/ 56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68" name="Line 292"/>
              <p:cNvSpPr>
                <a:spLocks noChangeShapeType="1"/>
              </p:cNvSpPr>
              <p:nvPr/>
            </p:nvSpPr>
            <p:spPr bwMode="auto">
              <a:xfrm>
                <a:off x="1616" y="2464"/>
                <a:ext cx="0"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69" name="Rectangle 289"/>
              <p:cNvSpPr>
                <a:spLocks noChangeArrowheads="1"/>
              </p:cNvSpPr>
              <p:nvPr/>
            </p:nvSpPr>
            <p:spPr bwMode="auto">
              <a:xfrm>
                <a:off x="1559" y="2474"/>
                <a:ext cx="108" cy="371"/>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grpSp>
        <p:grpSp>
          <p:nvGrpSpPr>
            <p:cNvPr id="67670" name="Group 569"/>
            <p:cNvGrpSpPr>
              <a:grpSpLocks/>
            </p:cNvGrpSpPr>
            <p:nvPr/>
          </p:nvGrpSpPr>
          <p:grpSpPr bwMode="auto">
            <a:xfrm>
              <a:off x="2018" y="2492"/>
              <a:ext cx="116" cy="353"/>
              <a:chOff x="2018" y="2492"/>
              <a:chExt cx="116" cy="353"/>
            </a:xfrm>
          </p:grpSpPr>
          <p:sp>
            <p:nvSpPr>
              <p:cNvPr id="67671" name="Rectangle 293"/>
              <p:cNvSpPr>
                <a:spLocks noChangeArrowheads="1"/>
              </p:cNvSpPr>
              <p:nvPr/>
            </p:nvSpPr>
            <p:spPr bwMode="auto">
              <a:xfrm>
                <a:off x="2018" y="2516"/>
                <a:ext cx="116" cy="329"/>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672" name="Freeform 295"/>
              <p:cNvSpPr>
                <a:spLocks/>
              </p:cNvSpPr>
              <p:nvPr/>
            </p:nvSpPr>
            <p:spPr bwMode="auto">
              <a:xfrm>
                <a:off x="2049" y="2492"/>
                <a:ext cx="57" cy="0"/>
              </a:xfrm>
              <a:custGeom>
                <a:avLst/>
                <a:gdLst>
                  <a:gd name="T0" fmla="*/ 0 w 56"/>
                  <a:gd name="T1" fmla="*/ 71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73" name="Line 296"/>
              <p:cNvSpPr>
                <a:spLocks noChangeShapeType="1"/>
              </p:cNvSpPr>
              <p:nvPr/>
            </p:nvSpPr>
            <p:spPr bwMode="auto">
              <a:xfrm>
                <a:off x="2077" y="2492"/>
                <a:ext cx="0"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74" name="Freeform 294"/>
              <p:cNvSpPr>
                <a:spLocks/>
              </p:cNvSpPr>
              <p:nvPr/>
            </p:nvSpPr>
            <p:spPr bwMode="auto">
              <a:xfrm>
                <a:off x="2018" y="2516"/>
                <a:ext cx="116" cy="329"/>
              </a:xfrm>
              <a:custGeom>
                <a:avLst/>
                <a:gdLst>
                  <a:gd name="T0" fmla="*/ 0 w 111"/>
                  <a:gd name="T1" fmla="*/ 118 h 354"/>
                  <a:gd name="T2" fmla="*/ 0 w 111"/>
                  <a:gd name="T3" fmla="*/ 118 h 354"/>
                  <a:gd name="T4" fmla="*/ 0 w 111"/>
                  <a:gd name="T5" fmla="*/ 0 h 354"/>
                  <a:gd name="T6" fmla="*/ 213 w 111"/>
                  <a:gd name="T7" fmla="*/ 0 h 354"/>
                  <a:gd name="T8" fmla="*/ 213 w 111"/>
                  <a:gd name="T9" fmla="*/ 118 h 354"/>
                  <a:gd name="T10" fmla="*/ 0 60000 65536"/>
                  <a:gd name="T11" fmla="*/ 0 60000 65536"/>
                  <a:gd name="T12" fmla="*/ 0 60000 65536"/>
                  <a:gd name="T13" fmla="*/ 0 60000 65536"/>
                  <a:gd name="T14" fmla="*/ 0 60000 65536"/>
                  <a:gd name="T15" fmla="*/ 0 w 111"/>
                  <a:gd name="T16" fmla="*/ 0 h 354"/>
                  <a:gd name="T17" fmla="*/ 111 w 111"/>
                  <a:gd name="T18" fmla="*/ 354 h 354"/>
                </a:gdLst>
                <a:ahLst/>
                <a:cxnLst>
                  <a:cxn ang="T10">
                    <a:pos x="T0" y="T1"/>
                  </a:cxn>
                  <a:cxn ang="T11">
                    <a:pos x="T2" y="T3"/>
                  </a:cxn>
                  <a:cxn ang="T12">
                    <a:pos x="T4" y="T5"/>
                  </a:cxn>
                  <a:cxn ang="T13">
                    <a:pos x="T6" y="T7"/>
                  </a:cxn>
                  <a:cxn ang="T14">
                    <a:pos x="T8" y="T9"/>
                  </a:cxn>
                </a:cxnLst>
                <a:rect l="T15" t="T16" r="T17" b="T18"/>
                <a:pathLst>
                  <a:path w="111" h="354">
                    <a:moveTo>
                      <a:pt x="0" y="354"/>
                    </a:moveTo>
                    <a:lnTo>
                      <a:pt x="0" y="354"/>
                    </a:lnTo>
                    <a:lnTo>
                      <a:pt x="0" y="0"/>
                    </a:lnTo>
                    <a:lnTo>
                      <a:pt x="111" y="0"/>
                    </a:lnTo>
                    <a:lnTo>
                      <a:pt x="111" y="35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grpSp>
        <p:grpSp>
          <p:nvGrpSpPr>
            <p:cNvPr id="67675" name="Group 566"/>
            <p:cNvGrpSpPr>
              <a:grpSpLocks/>
            </p:cNvGrpSpPr>
            <p:nvPr/>
          </p:nvGrpSpPr>
          <p:grpSpPr bwMode="auto">
            <a:xfrm>
              <a:off x="2482" y="2663"/>
              <a:ext cx="116" cy="182"/>
              <a:chOff x="2482" y="2663"/>
              <a:chExt cx="116" cy="182"/>
            </a:xfrm>
          </p:grpSpPr>
          <p:sp>
            <p:nvSpPr>
              <p:cNvPr id="67676" name="Rectangle 297"/>
              <p:cNvSpPr>
                <a:spLocks noChangeArrowheads="1"/>
              </p:cNvSpPr>
              <p:nvPr/>
            </p:nvSpPr>
            <p:spPr bwMode="auto">
              <a:xfrm>
                <a:off x="2482" y="2695"/>
                <a:ext cx="116" cy="15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grpSp>
            <p:nvGrpSpPr>
              <p:cNvPr id="67677" name="Group 558"/>
              <p:cNvGrpSpPr>
                <a:grpSpLocks/>
              </p:cNvGrpSpPr>
              <p:nvPr/>
            </p:nvGrpSpPr>
            <p:grpSpPr bwMode="auto">
              <a:xfrm>
                <a:off x="2482" y="2663"/>
                <a:ext cx="114" cy="182"/>
                <a:chOff x="2482" y="2663"/>
                <a:chExt cx="114" cy="182"/>
              </a:xfrm>
            </p:grpSpPr>
            <p:sp>
              <p:nvSpPr>
                <p:cNvPr id="67678" name="Freeform 298"/>
                <p:cNvSpPr>
                  <a:spLocks/>
                </p:cNvSpPr>
                <p:nvPr/>
              </p:nvSpPr>
              <p:spPr bwMode="auto">
                <a:xfrm>
                  <a:off x="2482" y="2695"/>
                  <a:ext cx="114" cy="150"/>
                </a:xfrm>
                <a:custGeom>
                  <a:avLst/>
                  <a:gdLst>
                    <a:gd name="T0" fmla="*/ 0 w 111"/>
                    <a:gd name="T1" fmla="*/ 51 h 162"/>
                    <a:gd name="T2" fmla="*/ 0 w 111"/>
                    <a:gd name="T3" fmla="*/ 51 h 162"/>
                    <a:gd name="T4" fmla="*/ 0 w 111"/>
                    <a:gd name="T5" fmla="*/ 0 h 162"/>
                    <a:gd name="T6" fmla="*/ 164 w 111"/>
                    <a:gd name="T7" fmla="*/ 0 h 162"/>
                    <a:gd name="T8" fmla="*/ 164 w 111"/>
                    <a:gd name="T9" fmla="*/ 51 h 162"/>
                    <a:gd name="T10" fmla="*/ 0 60000 65536"/>
                    <a:gd name="T11" fmla="*/ 0 60000 65536"/>
                    <a:gd name="T12" fmla="*/ 0 60000 65536"/>
                    <a:gd name="T13" fmla="*/ 0 60000 65536"/>
                    <a:gd name="T14" fmla="*/ 0 60000 65536"/>
                    <a:gd name="T15" fmla="*/ 0 w 111"/>
                    <a:gd name="T16" fmla="*/ 0 h 162"/>
                    <a:gd name="T17" fmla="*/ 111 w 111"/>
                    <a:gd name="T18" fmla="*/ 162 h 162"/>
                  </a:gdLst>
                  <a:ahLst/>
                  <a:cxnLst>
                    <a:cxn ang="T10">
                      <a:pos x="T0" y="T1"/>
                    </a:cxn>
                    <a:cxn ang="T11">
                      <a:pos x="T2" y="T3"/>
                    </a:cxn>
                    <a:cxn ang="T12">
                      <a:pos x="T4" y="T5"/>
                    </a:cxn>
                    <a:cxn ang="T13">
                      <a:pos x="T6" y="T7"/>
                    </a:cxn>
                    <a:cxn ang="T14">
                      <a:pos x="T8" y="T9"/>
                    </a:cxn>
                  </a:cxnLst>
                  <a:rect l="T15" t="T16" r="T17" b="T18"/>
                  <a:pathLst>
                    <a:path w="111" h="162">
                      <a:moveTo>
                        <a:pt x="0" y="162"/>
                      </a:moveTo>
                      <a:lnTo>
                        <a:pt x="0" y="162"/>
                      </a:lnTo>
                      <a:lnTo>
                        <a:pt x="0" y="0"/>
                      </a:lnTo>
                      <a:lnTo>
                        <a:pt x="111" y="0"/>
                      </a:lnTo>
                      <a:lnTo>
                        <a:pt x="111" y="16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79" name="Freeform 299"/>
                <p:cNvSpPr>
                  <a:spLocks/>
                </p:cNvSpPr>
                <p:nvPr/>
              </p:nvSpPr>
              <p:spPr bwMode="auto">
                <a:xfrm>
                  <a:off x="2511" y="2663"/>
                  <a:ext cx="58" cy="0"/>
                </a:xfrm>
                <a:custGeom>
                  <a:avLst/>
                  <a:gdLst>
                    <a:gd name="T0" fmla="*/ 0 w 56"/>
                    <a:gd name="T1" fmla="*/ 94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80" name="Line 300"/>
                <p:cNvSpPr>
                  <a:spLocks noChangeShapeType="1"/>
                </p:cNvSpPr>
                <p:nvPr/>
              </p:nvSpPr>
              <p:spPr bwMode="auto">
                <a:xfrm>
                  <a:off x="2541" y="2663"/>
                  <a:ext cx="0"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grpSp>
      <p:sp>
        <p:nvSpPr>
          <p:cNvPr id="67681" name="Text Box 146"/>
          <p:cNvSpPr txBox="1">
            <a:spLocks noChangeArrowheads="1"/>
          </p:cNvSpPr>
          <p:nvPr/>
        </p:nvSpPr>
        <p:spPr bwMode="auto">
          <a:xfrm rot="-5400000">
            <a:off x="4200525" y="3484563"/>
            <a:ext cx="1339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a:solidFill>
                  <a:srgbClr val="000000"/>
                </a:solidFill>
                <a:latin typeface="Cambria" pitchFamily="18" charset="0"/>
              </a:rPr>
              <a:t>TFV (ng/ml)</a:t>
            </a:r>
          </a:p>
        </p:txBody>
      </p:sp>
      <p:sp>
        <p:nvSpPr>
          <p:cNvPr id="67682" name="Text Box 148"/>
          <p:cNvSpPr txBox="1">
            <a:spLocks noChangeArrowheads="1"/>
          </p:cNvSpPr>
          <p:nvPr/>
        </p:nvSpPr>
        <p:spPr bwMode="auto">
          <a:xfrm>
            <a:off x="6330950" y="4892675"/>
            <a:ext cx="1420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1600" b="1">
                <a:solidFill>
                  <a:srgbClr val="000000"/>
                </a:solidFill>
                <a:latin typeface="Cambria" pitchFamily="18" charset="0"/>
              </a:rPr>
              <a:t>Time (hours)</a:t>
            </a:r>
          </a:p>
        </p:txBody>
      </p:sp>
      <p:sp>
        <p:nvSpPr>
          <p:cNvPr id="67683" name="Rectangle 276"/>
          <p:cNvSpPr>
            <a:spLocks noChangeArrowheads="1"/>
          </p:cNvSpPr>
          <p:nvPr/>
        </p:nvSpPr>
        <p:spPr bwMode="auto">
          <a:xfrm>
            <a:off x="5707063" y="4640263"/>
            <a:ext cx="185737" cy="3175"/>
          </a:xfrm>
          <a:prstGeom prst="rect">
            <a:avLst/>
          </a:prstGeom>
          <a:solidFill>
            <a:srgbClr val="8D8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684" name="Freeform 277"/>
          <p:cNvSpPr>
            <a:spLocks/>
          </p:cNvSpPr>
          <p:nvPr/>
        </p:nvSpPr>
        <p:spPr bwMode="auto">
          <a:xfrm>
            <a:off x="5707063" y="4640263"/>
            <a:ext cx="185737" cy="0"/>
          </a:xfrm>
          <a:custGeom>
            <a:avLst/>
            <a:gdLst>
              <a:gd name="T0" fmla="*/ 0 w 111"/>
              <a:gd name="T1" fmla="*/ 0 w 111"/>
              <a:gd name="T2" fmla="*/ 0 w 111"/>
              <a:gd name="T3" fmla="*/ 2147483647 w 111"/>
              <a:gd name="T4" fmla="*/ 2147483647 w 111"/>
              <a:gd name="T5" fmla="*/ 0 60000 65536"/>
              <a:gd name="T6" fmla="*/ 0 60000 65536"/>
              <a:gd name="T7" fmla="*/ 0 60000 65536"/>
              <a:gd name="T8" fmla="*/ 0 60000 65536"/>
              <a:gd name="T9" fmla="*/ 0 60000 65536"/>
              <a:gd name="T10" fmla="*/ 0 w 111"/>
              <a:gd name="T11" fmla="*/ 111 w 111"/>
            </a:gdLst>
            <a:ahLst/>
            <a:cxnLst>
              <a:cxn ang="T5">
                <a:pos x="T0" y="0"/>
              </a:cxn>
              <a:cxn ang="T6">
                <a:pos x="T1" y="0"/>
              </a:cxn>
              <a:cxn ang="T7">
                <a:pos x="T2" y="0"/>
              </a:cxn>
              <a:cxn ang="T8">
                <a:pos x="T3" y="0"/>
              </a:cxn>
              <a:cxn ang="T9">
                <a:pos x="T4" y="0"/>
              </a:cxn>
            </a:cxnLst>
            <a:rect l="T10" t="0" r="T11" b="0"/>
            <a:pathLst>
              <a:path w="111">
                <a:moveTo>
                  <a:pt x="0" y="0"/>
                </a:moveTo>
                <a:lnTo>
                  <a:pt x="0" y="0"/>
                </a:lnTo>
                <a:lnTo>
                  <a:pt x="111"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685" name="Line 301"/>
          <p:cNvSpPr>
            <a:spLocks noChangeShapeType="1"/>
          </p:cNvSpPr>
          <p:nvPr/>
        </p:nvSpPr>
        <p:spPr bwMode="auto">
          <a:xfrm>
            <a:off x="5572125" y="4640263"/>
            <a:ext cx="29384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86" name="Line 302"/>
          <p:cNvSpPr>
            <a:spLocks noChangeShapeType="1"/>
          </p:cNvSpPr>
          <p:nvPr/>
        </p:nvSpPr>
        <p:spPr bwMode="auto">
          <a:xfrm>
            <a:off x="5938838" y="4640263"/>
            <a:ext cx="0" cy="523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87" name="Rectangle 303"/>
          <p:cNvSpPr>
            <a:spLocks noChangeArrowheads="1"/>
          </p:cNvSpPr>
          <p:nvPr/>
        </p:nvSpPr>
        <p:spPr bwMode="auto">
          <a:xfrm>
            <a:off x="5910263" y="4694238"/>
            <a:ext cx="111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0</a:t>
            </a:r>
          </a:p>
        </p:txBody>
      </p:sp>
      <p:sp>
        <p:nvSpPr>
          <p:cNvPr id="67688" name="Line 304"/>
          <p:cNvSpPr>
            <a:spLocks noChangeShapeType="1"/>
          </p:cNvSpPr>
          <p:nvPr/>
        </p:nvSpPr>
        <p:spPr bwMode="auto">
          <a:xfrm>
            <a:off x="6670675" y="4640263"/>
            <a:ext cx="0" cy="523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89" name="Rectangle 305"/>
          <p:cNvSpPr>
            <a:spLocks noChangeArrowheads="1"/>
          </p:cNvSpPr>
          <p:nvPr/>
        </p:nvSpPr>
        <p:spPr bwMode="auto">
          <a:xfrm>
            <a:off x="6643688" y="469423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2</a:t>
            </a:r>
          </a:p>
        </p:txBody>
      </p:sp>
      <p:sp>
        <p:nvSpPr>
          <p:cNvPr id="67690" name="Line 306"/>
          <p:cNvSpPr>
            <a:spLocks noChangeShapeType="1"/>
          </p:cNvSpPr>
          <p:nvPr/>
        </p:nvSpPr>
        <p:spPr bwMode="auto">
          <a:xfrm>
            <a:off x="7410450" y="4640263"/>
            <a:ext cx="0" cy="523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91" name="Rectangle 307"/>
          <p:cNvSpPr>
            <a:spLocks noChangeArrowheads="1"/>
          </p:cNvSpPr>
          <p:nvPr/>
        </p:nvSpPr>
        <p:spPr bwMode="auto">
          <a:xfrm>
            <a:off x="7380288" y="4694238"/>
            <a:ext cx="111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5</a:t>
            </a:r>
          </a:p>
        </p:txBody>
      </p:sp>
      <p:sp>
        <p:nvSpPr>
          <p:cNvPr id="67692" name="Line 308"/>
          <p:cNvSpPr>
            <a:spLocks noChangeShapeType="1"/>
          </p:cNvSpPr>
          <p:nvPr/>
        </p:nvSpPr>
        <p:spPr bwMode="auto">
          <a:xfrm>
            <a:off x="8143875" y="4640263"/>
            <a:ext cx="0" cy="5238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93" name="Rectangle 309"/>
          <p:cNvSpPr>
            <a:spLocks noChangeArrowheads="1"/>
          </p:cNvSpPr>
          <p:nvPr/>
        </p:nvSpPr>
        <p:spPr bwMode="auto">
          <a:xfrm>
            <a:off x="8067675" y="46942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24</a:t>
            </a:r>
          </a:p>
        </p:txBody>
      </p:sp>
      <p:sp>
        <p:nvSpPr>
          <p:cNvPr id="67694" name="Line 310"/>
          <p:cNvSpPr>
            <a:spLocks noChangeShapeType="1"/>
          </p:cNvSpPr>
          <p:nvPr/>
        </p:nvSpPr>
        <p:spPr bwMode="auto">
          <a:xfrm flipV="1">
            <a:off x="5572125" y="2871788"/>
            <a:ext cx="0" cy="17684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95" name="Line 311"/>
          <p:cNvSpPr>
            <a:spLocks noChangeShapeType="1"/>
          </p:cNvSpPr>
          <p:nvPr/>
        </p:nvSpPr>
        <p:spPr bwMode="auto">
          <a:xfrm flipH="1">
            <a:off x="5514975" y="4640263"/>
            <a:ext cx="571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96" name="Rectangle 312"/>
          <p:cNvSpPr>
            <a:spLocks noChangeArrowheads="1"/>
          </p:cNvSpPr>
          <p:nvPr/>
        </p:nvSpPr>
        <p:spPr bwMode="auto">
          <a:xfrm>
            <a:off x="5256213" y="45259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10</a:t>
            </a:r>
          </a:p>
        </p:txBody>
      </p:sp>
      <p:sp>
        <p:nvSpPr>
          <p:cNvPr id="67697" name="Line 313"/>
          <p:cNvSpPr>
            <a:spLocks noChangeShapeType="1"/>
          </p:cNvSpPr>
          <p:nvPr/>
        </p:nvSpPr>
        <p:spPr bwMode="auto">
          <a:xfrm flipH="1">
            <a:off x="5540375" y="4462463"/>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98" name="Line 314"/>
          <p:cNvSpPr>
            <a:spLocks noChangeShapeType="1"/>
          </p:cNvSpPr>
          <p:nvPr/>
        </p:nvSpPr>
        <p:spPr bwMode="auto">
          <a:xfrm flipH="1">
            <a:off x="5540375" y="4360863"/>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699" name="Line 315"/>
          <p:cNvSpPr>
            <a:spLocks noChangeShapeType="1"/>
          </p:cNvSpPr>
          <p:nvPr/>
        </p:nvSpPr>
        <p:spPr bwMode="auto">
          <a:xfrm flipH="1">
            <a:off x="5540375" y="4289425"/>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0" name="Line 316"/>
          <p:cNvSpPr>
            <a:spLocks noChangeShapeType="1"/>
          </p:cNvSpPr>
          <p:nvPr/>
        </p:nvSpPr>
        <p:spPr bwMode="auto">
          <a:xfrm flipH="1">
            <a:off x="5540375" y="4230688"/>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1" name="Line 317"/>
          <p:cNvSpPr>
            <a:spLocks noChangeShapeType="1"/>
          </p:cNvSpPr>
          <p:nvPr/>
        </p:nvSpPr>
        <p:spPr bwMode="auto">
          <a:xfrm flipH="1">
            <a:off x="5540375" y="4183063"/>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2" name="Line 318"/>
          <p:cNvSpPr>
            <a:spLocks noChangeShapeType="1"/>
          </p:cNvSpPr>
          <p:nvPr/>
        </p:nvSpPr>
        <p:spPr bwMode="auto">
          <a:xfrm flipH="1">
            <a:off x="5540375" y="4141788"/>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3" name="Line 319"/>
          <p:cNvSpPr>
            <a:spLocks noChangeShapeType="1"/>
          </p:cNvSpPr>
          <p:nvPr/>
        </p:nvSpPr>
        <p:spPr bwMode="auto">
          <a:xfrm flipH="1">
            <a:off x="5540375" y="4108450"/>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4" name="Line 320"/>
          <p:cNvSpPr>
            <a:spLocks noChangeShapeType="1"/>
          </p:cNvSpPr>
          <p:nvPr/>
        </p:nvSpPr>
        <p:spPr bwMode="auto">
          <a:xfrm flipH="1">
            <a:off x="5540375" y="4079875"/>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5" name="Line 321"/>
          <p:cNvSpPr>
            <a:spLocks noChangeShapeType="1"/>
          </p:cNvSpPr>
          <p:nvPr/>
        </p:nvSpPr>
        <p:spPr bwMode="auto">
          <a:xfrm flipH="1">
            <a:off x="5514975" y="4051300"/>
            <a:ext cx="571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6" name="Rectangle 322"/>
          <p:cNvSpPr>
            <a:spLocks noChangeArrowheads="1"/>
          </p:cNvSpPr>
          <p:nvPr/>
        </p:nvSpPr>
        <p:spPr bwMode="auto">
          <a:xfrm>
            <a:off x="5143500" y="3937000"/>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100</a:t>
            </a:r>
          </a:p>
        </p:txBody>
      </p:sp>
      <p:sp>
        <p:nvSpPr>
          <p:cNvPr id="67707" name="Line 323"/>
          <p:cNvSpPr>
            <a:spLocks noChangeShapeType="1"/>
          </p:cNvSpPr>
          <p:nvPr/>
        </p:nvSpPr>
        <p:spPr bwMode="auto">
          <a:xfrm flipH="1">
            <a:off x="5540375" y="3876675"/>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8" name="Line 324"/>
          <p:cNvSpPr>
            <a:spLocks noChangeShapeType="1"/>
          </p:cNvSpPr>
          <p:nvPr/>
        </p:nvSpPr>
        <p:spPr bwMode="auto">
          <a:xfrm flipH="1">
            <a:off x="5540375" y="3771900"/>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09" name="Line 325"/>
          <p:cNvSpPr>
            <a:spLocks noChangeShapeType="1"/>
          </p:cNvSpPr>
          <p:nvPr/>
        </p:nvSpPr>
        <p:spPr bwMode="auto">
          <a:xfrm flipH="1">
            <a:off x="5540375" y="3697288"/>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0" name="Line 326"/>
          <p:cNvSpPr>
            <a:spLocks noChangeShapeType="1"/>
          </p:cNvSpPr>
          <p:nvPr/>
        </p:nvSpPr>
        <p:spPr bwMode="auto">
          <a:xfrm flipH="1">
            <a:off x="5540375" y="3641725"/>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1" name="Line 327"/>
          <p:cNvSpPr>
            <a:spLocks noChangeShapeType="1"/>
          </p:cNvSpPr>
          <p:nvPr/>
        </p:nvSpPr>
        <p:spPr bwMode="auto">
          <a:xfrm flipH="1">
            <a:off x="5540375" y="3594100"/>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2" name="Line 328"/>
          <p:cNvSpPr>
            <a:spLocks noChangeShapeType="1"/>
          </p:cNvSpPr>
          <p:nvPr/>
        </p:nvSpPr>
        <p:spPr bwMode="auto">
          <a:xfrm flipH="1">
            <a:off x="5540375" y="3552825"/>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3" name="Line 329"/>
          <p:cNvSpPr>
            <a:spLocks noChangeShapeType="1"/>
          </p:cNvSpPr>
          <p:nvPr/>
        </p:nvSpPr>
        <p:spPr bwMode="auto">
          <a:xfrm flipH="1">
            <a:off x="5540375" y="3517900"/>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4" name="Line 330"/>
          <p:cNvSpPr>
            <a:spLocks noChangeShapeType="1"/>
          </p:cNvSpPr>
          <p:nvPr/>
        </p:nvSpPr>
        <p:spPr bwMode="auto">
          <a:xfrm flipH="1">
            <a:off x="5540375" y="3489325"/>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5" name="Line 331"/>
          <p:cNvSpPr>
            <a:spLocks noChangeShapeType="1"/>
          </p:cNvSpPr>
          <p:nvPr/>
        </p:nvSpPr>
        <p:spPr bwMode="auto">
          <a:xfrm flipH="1">
            <a:off x="5514975" y="3460750"/>
            <a:ext cx="571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6" name="Rectangle 332"/>
          <p:cNvSpPr>
            <a:spLocks noChangeArrowheads="1"/>
          </p:cNvSpPr>
          <p:nvPr/>
        </p:nvSpPr>
        <p:spPr bwMode="auto">
          <a:xfrm>
            <a:off x="5030788" y="3346450"/>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600">
                <a:solidFill>
                  <a:srgbClr val="000000"/>
                </a:solidFill>
                <a:latin typeface="Cambria" pitchFamily="18" charset="0"/>
              </a:rPr>
              <a:t>1000</a:t>
            </a:r>
          </a:p>
        </p:txBody>
      </p:sp>
      <p:sp>
        <p:nvSpPr>
          <p:cNvPr id="67717" name="Line 333"/>
          <p:cNvSpPr>
            <a:spLocks noChangeShapeType="1"/>
          </p:cNvSpPr>
          <p:nvPr/>
        </p:nvSpPr>
        <p:spPr bwMode="auto">
          <a:xfrm flipH="1">
            <a:off x="5540375" y="3284538"/>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8" name="Line 334"/>
          <p:cNvSpPr>
            <a:spLocks noChangeShapeType="1"/>
          </p:cNvSpPr>
          <p:nvPr/>
        </p:nvSpPr>
        <p:spPr bwMode="auto">
          <a:xfrm flipH="1">
            <a:off x="5540375" y="3181350"/>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19" name="Line 335"/>
          <p:cNvSpPr>
            <a:spLocks noChangeShapeType="1"/>
          </p:cNvSpPr>
          <p:nvPr/>
        </p:nvSpPr>
        <p:spPr bwMode="auto">
          <a:xfrm flipH="1">
            <a:off x="5540375" y="3108325"/>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20" name="Line 336"/>
          <p:cNvSpPr>
            <a:spLocks noChangeShapeType="1"/>
          </p:cNvSpPr>
          <p:nvPr/>
        </p:nvSpPr>
        <p:spPr bwMode="auto">
          <a:xfrm flipH="1">
            <a:off x="5540375" y="3051175"/>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21" name="Line 337"/>
          <p:cNvSpPr>
            <a:spLocks noChangeShapeType="1"/>
          </p:cNvSpPr>
          <p:nvPr/>
        </p:nvSpPr>
        <p:spPr bwMode="auto">
          <a:xfrm flipH="1">
            <a:off x="5540375" y="3005138"/>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22" name="Line 338"/>
          <p:cNvSpPr>
            <a:spLocks noChangeShapeType="1"/>
          </p:cNvSpPr>
          <p:nvPr/>
        </p:nvSpPr>
        <p:spPr bwMode="auto">
          <a:xfrm flipH="1">
            <a:off x="5540375" y="2965450"/>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23" name="Line 339"/>
          <p:cNvSpPr>
            <a:spLocks noChangeShapeType="1"/>
          </p:cNvSpPr>
          <p:nvPr/>
        </p:nvSpPr>
        <p:spPr bwMode="auto">
          <a:xfrm flipH="1">
            <a:off x="5540375" y="2932113"/>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24" name="Line 340"/>
          <p:cNvSpPr>
            <a:spLocks noChangeShapeType="1"/>
          </p:cNvSpPr>
          <p:nvPr/>
        </p:nvSpPr>
        <p:spPr bwMode="auto">
          <a:xfrm flipH="1">
            <a:off x="5540375" y="2901950"/>
            <a:ext cx="317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25" name="Line 341"/>
          <p:cNvSpPr>
            <a:spLocks noChangeShapeType="1"/>
          </p:cNvSpPr>
          <p:nvPr/>
        </p:nvSpPr>
        <p:spPr bwMode="auto">
          <a:xfrm flipH="1">
            <a:off x="5514975" y="2871788"/>
            <a:ext cx="571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26" name="Rectangle 342"/>
          <p:cNvSpPr>
            <a:spLocks noChangeArrowheads="1"/>
          </p:cNvSpPr>
          <p:nvPr/>
        </p:nvSpPr>
        <p:spPr bwMode="auto">
          <a:xfrm>
            <a:off x="4918075" y="2755900"/>
            <a:ext cx="5635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600">
                <a:solidFill>
                  <a:srgbClr val="000000"/>
                </a:solidFill>
                <a:latin typeface="Cambria" pitchFamily="18" charset="0"/>
              </a:rPr>
              <a:t>10000</a:t>
            </a:r>
          </a:p>
        </p:txBody>
      </p:sp>
      <p:grpSp>
        <p:nvGrpSpPr>
          <p:cNvPr id="67727" name="Group 582"/>
          <p:cNvGrpSpPr>
            <a:grpSpLocks/>
          </p:cNvGrpSpPr>
          <p:nvPr/>
        </p:nvGrpSpPr>
        <p:grpSpPr bwMode="auto">
          <a:xfrm>
            <a:off x="6442075" y="2870200"/>
            <a:ext cx="1654175" cy="1773238"/>
            <a:chOff x="1382" y="1730"/>
            <a:chExt cx="1042" cy="1117"/>
          </a:xfrm>
        </p:grpSpPr>
        <p:grpSp>
          <p:nvGrpSpPr>
            <p:cNvPr id="67728" name="Group 574"/>
            <p:cNvGrpSpPr>
              <a:grpSpLocks/>
            </p:cNvGrpSpPr>
            <p:nvPr/>
          </p:nvGrpSpPr>
          <p:grpSpPr bwMode="auto">
            <a:xfrm>
              <a:off x="1382" y="2824"/>
              <a:ext cx="117" cy="23"/>
              <a:chOff x="1382" y="2824"/>
              <a:chExt cx="117" cy="23"/>
            </a:xfrm>
          </p:grpSpPr>
          <p:sp>
            <p:nvSpPr>
              <p:cNvPr id="67729" name="Rectangle 278"/>
              <p:cNvSpPr>
                <a:spLocks noChangeArrowheads="1"/>
              </p:cNvSpPr>
              <p:nvPr/>
            </p:nvSpPr>
            <p:spPr bwMode="auto">
              <a:xfrm>
                <a:off x="1382" y="2845"/>
                <a:ext cx="117" cy="2"/>
              </a:xfrm>
              <a:prstGeom prst="rect">
                <a:avLst/>
              </a:prstGeom>
              <a:solidFill>
                <a:srgbClr val="8D8DFF"/>
              </a:solidFill>
              <a:ln>
                <a:noFill/>
              </a:ln>
              <a:extLst>
                <a:ext uri="{91240B29-F687-4F45-9708-019B960494DF}">
                  <a14:hiddenLine xmlns:a14="http://schemas.microsoft.com/office/drawing/2010/main" w="8001">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730" name="Freeform 279"/>
              <p:cNvSpPr>
                <a:spLocks/>
              </p:cNvSpPr>
              <p:nvPr/>
            </p:nvSpPr>
            <p:spPr bwMode="auto">
              <a:xfrm>
                <a:off x="1382" y="2845"/>
                <a:ext cx="115" cy="0"/>
              </a:xfrm>
              <a:custGeom>
                <a:avLst/>
                <a:gdLst>
                  <a:gd name="T0" fmla="*/ 0 w 111"/>
                  <a:gd name="T1" fmla="*/ 0 w 111"/>
                  <a:gd name="T2" fmla="*/ 0 w 111"/>
                  <a:gd name="T3" fmla="*/ 188 w 111"/>
                  <a:gd name="T4" fmla="*/ 188 w 111"/>
                  <a:gd name="T5" fmla="*/ 0 60000 65536"/>
                  <a:gd name="T6" fmla="*/ 0 60000 65536"/>
                  <a:gd name="T7" fmla="*/ 0 60000 65536"/>
                  <a:gd name="T8" fmla="*/ 0 60000 65536"/>
                  <a:gd name="T9" fmla="*/ 0 60000 65536"/>
                  <a:gd name="T10" fmla="*/ 0 w 111"/>
                  <a:gd name="T11" fmla="*/ 111 w 111"/>
                </a:gdLst>
                <a:ahLst/>
                <a:cxnLst>
                  <a:cxn ang="T5">
                    <a:pos x="T0" y="0"/>
                  </a:cxn>
                  <a:cxn ang="T6">
                    <a:pos x="T1" y="0"/>
                  </a:cxn>
                  <a:cxn ang="T7">
                    <a:pos x="T2" y="0"/>
                  </a:cxn>
                  <a:cxn ang="T8">
                    <a:pos x="T3" y="0"/>
                  </a:cxn>
                  <a:cxn ang="T9">
                    <a:pos x="T4" y="0"/>
                  </a:cxn>
                </a:cxnLst>
                <a:rect l="T10" t="0" r="T11" b="0"/>
                <a:pathLst>
                  <a:path w="111">
                    <a:moveTo>
                      <a:pt x="0" y="0"/>
                    </a:moveTo>
                    <a:lnTo>
                      <a:pt x="0" y="0"/>
                    </a:lnTo>
                    <a:lnTo>
                      <a:pt x="111" y="0"/>
                    </a:lnTo>
                  </a:path>
                </a:pathLst>
              </a:custGeom>
              <a:noFill/>
              <a:ln w="8001">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731" name="Freeform 280"/>
              <p:cNvSpPr>
                <a:spLocks/>
              </p:cNvSpPr>
              <p:nvPr/>
            </p:nvSpPr>
            <p:spPr bwMode="auto">
              <a:xfrm>
                <a:off x="1411" y="2824"/>
                <a:ext cx="57" cy="0"/>
              </a:xfrm>
              <a:custGeom>
                <a:avLst/>
                <a:gdLst>
                  <a:gd name="T0" fmla="*/ 0 w 56"/>
                  <a:gd name="T1" fmla="*/ 71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8001">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732" name="Line 281"/>
              <p:cNvSpPr>
                <a:spLocks noChangeShapeType="1"/>
              </p:cNvSpPr>
              <p:nvPr/>
            </p:nvSpPr>
            <p:spPr bwMode="auto">
              <a:xfrm>
                <a:off x="1440" y="2824"/>
                <a:ext cx="0" cy="21"/>
              </a:xfrm>
              <a:prstGeom prst="line">
                <a:avLst/>
              </a:prstGeom>
              <a:noFill/>
              <a:ln w="8001">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nvGrpSpPr>
            <p:cNvPr id="67733" name="Group 575"/>
            <p:cNvGrpSpPr>
              <a:grpSpLocks/>
            </p:cNvGrpSpPr>
            <p:nvPr/>
          </p:nvGrpSpPr>
          <p:grpSpPr bwMode="auto">
            <a:xfrm>
              <a:off x="1844" y="2735"/>
              <a:ext cx="117" cy="110"/>
              <a:chOff x="1844" y="2735"/>
              <a:chExt cx="117" cy="110"/>
            </a:xfrm>
          </p:grpSpPr>
          <p:sp>
            <p:nvSpPr>
              <p:cNvPr id="67734" name="Rectangle 282"/>
              <p:cNvSpPr>
                <a:spLocks noChangeArrowheads="1"/>
              </p:cNvSpPr>
              <p:nvPr/>
            </p:nvSpPr>
            <p:spPr bwMode="auto">
              <a:xfrm>
                <a:off x="1844" y="2794"/>
                <a:ext cx="117" cy="51"/>
              </a:xfrm>
              <a:prstGeom prst="rect">
                <a:avLst/>
              </a:prstGeom>
              <a:solidFill>
                <a:srgbClr val="8D8D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735" name="Freeform 283"/>
              <p:cNvSpPr>
                <a:spLocks/>
              </p:cNvSpPr>
              <p:nvPr/>
            </p:nvSpPr>
            <p:spPr bwMode="auto">
              <a:xfrm>
                <a:off x="1844" y="2794"/>
                <a:ext cx="117" cy="51"/>
              </a:xfrm>
              <a:custGeom>
                <a:avLst/>
                <a:gdLst>
                  <a:gd name="T0" fmla="*/ 0 w 111"/>
                  <a:gd name="T1" fmla="*/ 18 h 55"/>
                  <a:gd name="T2" fmla="*/ 0 w 111"/>
                  <a:gd name="T3" fmla="*/ 18 h 55"/>
                  <a:gd name="T4" fmla="*/ 0 w 111"/>
                  <a:gd name="T5" fmla="*/ 0 h 55"/>
                  <a:gd name="T6" fmla="*/ 245 w 111"/>
                  <a:gd name="T7" fmla="*/ 0 h 55"/>
                  <a:gd name="T8" fmla="*/ 245 w 111"/>
                  <a:gd name="T9" fmla="*/ 18 h 55"/>
                  <a:gd name="T10" fmla="*/ 0 60000 65536"/>
                  <a:gd name="T11" fmla="*/ 0 60000 65536"/>
                  <a:gd name="T12" fmla="*/ 0 60000 65536"/>
                  <a:gd name="T13" fmla="*/ 0 60000 65536"/>
                  <a:gd name="T14" fmla="*/ 0 60000 65536"/>
                  <a:gd name="T15" fmla="*/ 0 w 111"/>
                  <a:gd name="T16" fmla="*/ 0 h 55"/>
                  <a:gd name="T17" fmla="*/ 111 w 111"/>
                  <a:gd name="T18" fmla="*/ 55 h 55"/>
                </a:gdLst>
                <a:ahLst/>
                <a:cxnLst>
                  <a:cxn ang="T10">
                    <a:pos x="T0" y="T1"/>
                  </a:cxn>
                  <a:cxn ang="T11">
                    <a:pos x="T2" y="T3"/>
                  </a:cxn>
                  <a:cxn ang="T12">
                    <a:pos x="T4" y="T5"/>
                  </a:cxn>
                  <a:cxn ang="T13">
                    <a:pos x="T6" y="T7"/>
                  </a:cxn>
                  <a:cxn ang="T14">
                    <a:pos x="T8" y="T9"/>
                  </a:cxn>
                </a:cxnLst>
                <a:rect l="T15" t="T16" r="T17" b="T18"/>
                <a:pathLst>
                  <a:path w="111" h="55">
                    <a:moveTo>
                      <a:pt x="0" y="55"/>
                    </a:moveTo>
                    <a:lnTo>
                      <a:pt x="0" y="55"/>
                    </a:lnTo>
                    <a:lnTo>
                      <a:pt x="0" y="0"/>
                    </a:lnTo>
                    <a:lnTo>
                      <a:pt x="111" y="0"/>
                    </a:lnTo>
                    <a:lnTo>
                      <a:pt x="111" y="5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736" name="Freeform 284"/>
              <p:cNvSpPr>
                <a:spLocks/>
              </p:cNvSpPr>
              <p:nvPr/>
            </p:nvSpPr>
            <p:spPr bwMode="auto">
              <a:xfrm>
                <a:off x="1874" y="2735"/>
                <a:ext cx="58" cy="0"/>
              </a:xfrm>
              <a:custGeom>
                <a:avLst/>
                <a:gdLst>
                  <a:gd name="T0" fmla="*/ 0 w 56"/>
                  <a:gd name="T1" fmla="*/ 94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737" name="Line 285"/>
              <p:cNvSpPr>
                <a:spLocks noChangeShapeType="1"/>
              </p:cNvSpPr>
              <p:nvPr/>
            </p:nvSpPr>
            <p:spPr bwMode="auto">
              <a:xfrm>
                <a:off x="1904" y="2735"/>
                <a:ext cx="0" cy="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grpSp>
        <p:grpSp>
          <p:nvGrpSpPr>
            <p:cNvPr id="67738" name="Group 576"/>
            <p:cNvGrpSpPr>
              <a:grpSpLocks/>
            </p:cNvGrpSpPr>
            <p:nvPr/>
          </p:nvGrpSpPr>
          <p:grpSpPr bwMode="auto">
            <a:xfrm>
              <a:off x="2308" y="1730"/>
              <a:ext cx="116" cy="1115"/>
              <a:chOff x="2308" y="1730"/>
              <a:chExt cx="116" cy="1115"/>
            </a:xfrm>
          </p:grpSpPr>
          <p:sp>
            <p:nvSpPr>
              <p:cNvPr id="67739" name="Rectangle 286"/>
              <p:cNvSpPr>
                <a:spLocks noChangeArrowheads="1"/>
              </p:cNvSpPr>
              <p:nvPr/>
            </p:nvSpPr>
            <p:spPr bwMode="auto">
              <a:xfrm>
                <a:off x="2308" y="1788"/>
                <a:ext cx="116" cy="1057"/>
              </a:xfrm>
              <a:prstGeom prst="rect">
                <a:avLst/>
              </a:prstGeom>
              <a:solidFill>
                <a:srgbClr val="8D8D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740" name="Freeform 287"/>
              <p:cNvSpPr>
                <a:spLocks/>
              </p:cNvSpPr>
              <p:nvPr/>
            </p:nvSpPr>
            <p:spPr bwMode="auto">
              <a:xfrm>
                <a:off x="2308" y="1788"/>
                <a:ext cx="115" cy="1057"/>
              </a:xfrm>
              <a:custGeom>
                <a:avLst/>
                <a:gdLst>
                  <a:gd name="T0" fmla="*/ 0 w 111"/>
                  <a:gd name="T1" fmla="*/ 371 h 1139"/>
                  <a:gd name="T2" fmla="*/ 0 w 111"/>
                  <a:gd name="T3" fmla="*/ 371 h 1139"/>
                  <a:gd name="T4" fmla="*/ 0 w 111"/>
                  <a:gd name="T5" fmla="*/ 0 h 1139"/>
                  <a:gd name="T6" fmla="*/ 188 w 111"/>
                  <a:gd name="T7" fmla="*/ 0 h 1139"/>
                  <a:gd name="T8" fmla="*/ 188 w 111"/>
                  <a:gd name="T9" fmla="*/ 371 h 1139"/>
                  <a:gd name="T10" fmla="*/ 0 60000 65536"/>
                  <a:gd name="T11" fmla="*/ 0 60000 65536"/>
                  <a:gd name="T12" fmla="*/ 0 60000 65536"/>
                  <a:gd name="T13" fmla="*/ 0 60000 65536"/>
                  <a:gd name="T14" fmla="*/ 0 60000 65536"/>
                  <a:gd name="T15" fmla="*/ 0 w 111"/>
                  <a:gd name="T16" fmla="*/ 0 h 1139"/>
                  <a:gd name="T17" fmla="*/ 111 w 111"/>
                  <a:gd name="T18" fmla="*/ 1139 h 1139"/>
                </a:gdLst>
                <a:ahLst/>
                <a:cxnLst>
                  <a:cxn ang="T10">
                    <a:pos x="T0" y="T1"/>
                  </a:cxn>
                  <a:cxn ang="T11">
                    <a:pos x="T2" y="T3"/>
                  </a:cxn>
                  <a:cxn ang="T12">
                    <a:pos x="T4" y="T5"/>
                  </a:cxn>
                  <a:cxn ang="T13">
                    <a:pos x="T6" y="T7"/>
                  </a:cxn>
                  <a:cxn ang="T14">
                    <a:pos x="T8" y="T9"/>
                  </a:cxn>
                </a:cxnLst>
                <a:rect l="T15" t="T16" r="T17" b="T18"/>
                <a:pathLst>
                  <a:path w="111" h="1139">
                    <a:moveTo>
                      <a:pt x="0" y="1139"/>
                    </a:moveTo>
                    <a:lnTo>
                      <a:pt x="0" y="1139"/>
                    </a:lnTo>
                    <a:lnTo>
                      <a:pt x="0" y="0"/>
                    </a:lnTo>
                    <a:lnTo>
                      <a:pt x="111" y="0"/>
                    </a:lnTo>
                    <a:lnTo>
                      <a:pt x="111" y="113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741" name="Line 288"/>
              <p:cNvSpPr>
                <a:spLocks noChangeShapeType="1"/>
              </p:cNvSpPr>
              <p:nvPr/>
            </p:nvSpPr>
            <p:spPr bwMode="auto">
              <a:xfrm>
                <a:off x="2367" y="1730"/>
                <a:ext cx="2" cy="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67742" name="Freeform 541"/>
              <p:cNvSpPr>
                <a:spLocks/>
              </p:cNvSpPr>
              <p:nvPr/>
            </p:nvSpPr>
            <p:spPr bwMode="auto">
              <a:xfrm>
                <a:off x="2340" y="1730"/>
                <a:ext cx="56" cy="0"/>
              </a:xfrm>
              <a:custGeom>
                <a:avLst/>
                <a:gdLst>
                  <a:gd name="T0" fmla="*/ 0 w 56"/>
                  <a:gd name="T1" fmla="*/ 56 w 56"/>
                  <a:gd name="T2" fmla="*/ 0 w 56"/>
                  <a:gd name="T3" fmla="*/ 0 60000 65536"/>
                  <a:gd name="T4" fmla="*/ 0 60000 65536"/>
                  <a:gd name="T5" fmla="*/ 0 60000 65536"/>
                  <a:gd name="T6" fmla="*/ 0 w 56"/>
                  <a:gd name="T7" fmla="*/ 56 w 56"/>
                </a:gdLst>
                <a:ahLst/>
                <a:cxnLst>
                  <a:cxn ang="T3">
                    <a:pos x="T0" y="0"/>
                  </a:cxn>
                  <a:cxn ang="T4">
                    <a:pos x="T1" y="0"/>
                  </a:cxn>
                  <a:cxn ang="T5">
                    <a:pos x="T2" y="0"/>
                  </a:cxn>
                </a:cxnLst>
                <a:rect l="T6" t="0" r="T7" b="0"/>
                <a:pathLst>
                  <a:path w="56">
                    <a:moveTo>
                      <a:pt x="0" y="0"/>
                    </a:moveTo>
                    <a:lnTo>
                      <a:pt x="56" y="0"/>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grpSp>
      </p:grpSp>
      <p:sp>
        <p:nvSpPr>
          <p:cNvPr id="67743" name="Text Box 542"/>
          <p:cNvSpPr txBox="1">
            <a:spLocks noChangeArrowheads="1"/>
          </p:cNvSpPr>
          <p:nvPr/>
        </p:nvSpPr>
        <p:spPr bwMode="auto">
          <a:xfrm>
            <a:off x="260350" y="239713"/>
            <a:ext cx="8502650" cy="137318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2800">
                <a:solidFill>
                  <a:srgbClr val="FFFF00"/>
                </a:solidFill>
              </a:rPr>
              <a:t>Rectal and systemic FTC and TFV levels after one oral dose of Truvada (Macaques) </a:t>
            </a:r>
          </a:p>
          <a:p>
            <a:pPr fontAlgn="base">
              <a:spcBef>
                <a:spcPct val="0"/>
              </a:spcBef>
              <a:spcAft>
                <a:spcPct val="0"/>
              </a:spcAft>
            </a:pPr>
            <a:endParaRPr lang="en-US" sz="2800">
              <a:solidFill>
                <a:srgbClr val="FFFF00"/>
              </a:solidFill>
            </a:endParaRPr>
          </a:p>
        </p:txBody>
      </p:sp>
      <p:grpSp>
        <p:nvGrpSpPr>
          <p:cNvPr id="67744" name="Group 583"/>
          <p:cNvGrpSpPr>
            <a:grpSpLocks/>
          </p:cNvGrpSpPr>
          <p:nvPr/>
        </p:nvGrpSpPr>
        <p:grpSpPr bwMode="auto">
          <a:xfrm>
            <a:off x="6718300" y="5527675"/>
            <a:ext cx="1847850" cy="600075"/>
            <a:chOff x="4232" y="3482"/>
            <a:chExt cx="1164" cy="378"/>
          </a:xfrm>
        </p:grpSpPr>
        <p:grpSp>
          <p:nvGrpSpPr>
            <p:cNvPr id="67745" name="Group 550"/>
            <p:cNvGrpSpPr>
              <a:grpSpLocks/>
            </p:cNvGrpSpPr>
            <p:nvPr/>
          </p:nvGrpSpPr>
          <p:grpSpPr bwMode="auto">
            <a:xfrm>
              <a:off x="4279" y="3526"/>
              <a:ext cx="1117" cy="301"/>
              <a:chOff x="1495" y="946"/>
              <a:chExt cx="1117" cy="301"/>
            </a:xfrm>
          </p:grpSpPr>
          <p:sp>
            <p:nvSpPr>
              <p:cNvPr id="67746" name="Rectangle 411"/>
              <p:cNvSpPr>
                <a:spLocks noChangeArrowheads="1"/>
              </p:cNvSpPr>
              <p:nvPr/>
            </p:nvSpPr>
            <p:spPr bwMode="auto">
              <a:xfrm>
                <a:off x="1641" y="946"/>
                <a:ext cx="9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400">
                    <a:solidFill>
                      <a:srgbClr val="000000"/>
                    </a:solidFill>
                    <a:latin typeface="Cambria" pitchFamily="18" charset="0"/>
                  </a:rPr>
                  <a:t>Rectal secretions</a:t>
                </a:r>
              </a:p>
            </p:txBody>
          </p:sp>
          <p:sp>
            <p:nvSpPr>
              <p:cNvPr id="67747" name="Rectangle 412"/>
              <p:cNvSpPr>
                <a:spLocks noChangeArrowheads="1"/>
              </p:cNvSpPr>
              <p:nvPr/>
            </p:nvSpPr>
            <p:spPr bwMode="auto">
              <a:xfrm>
                <a:off x="1495" y="992"/>
                <a:ext cx="128" cy="49"/>
              </a:xfrm>
              <a:prstGeom prst="rect">
                <a:avLst/>
              </a:prstGeom>
              <a:solidFill>
                <a:srgbClr val="8D8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748" name="Freeform 413"/>
              <p:cNvSpPr>
                <a:spLocks/>
              </p:cNvSpPr>
              <p:nvPr/>
            </p:nvSpPr>
            <p:spPr bwMode="auto">
              <a:xfrm>
                <a:off x="1495" y="992"/>
                <a:ext cx="128" cy="49"/>
              </a:xfrm>
              <a:custGeom>
                <a:avLst/>
                <a:gdLst>
                  <a:gd name="T0" fmla="*/ 0 w 176"/>
                  <a:gd name="T1" fmla="*/ 0 h 66"/>
                  <a:gd name="T2" fmla="*/ 0 w 176"/>
                  <a:gd name="T3" fmla="*/ 0 h 66"/>
                  <a:gd name="T4" fmla="*/ 1 w 176"/>
                  <a:gd name="T5" fmla="*/ 0 h 66"/>
                  <a:gd name="T6" fmla="*/ 1 w 176"/>
                  <a:gd name="T7" fmla="*/ 1 h 66"/>
                  <a:gd name="T8" fmla="*/ 0 w 176"/>
                  <a:gd name="T9" fmla="*/ 1 h 66"/>
                  <a:gd name="T10" fmla="*/ 0 w 176"/>
                  <a:gd name="T11" fmla="*/ 0 h 66"/>
                  <a:gd name="T12" fmla="*/ 0 60000 65536"/>
                  <a:gd name="T13" fmla="*/ 0 60000 65536"/>
                  <a:gd name="T14" fmla="*/ 0 60000 65536"/>
                  <a:gd name="T15" fmla="*/ 0 60000 65536"/>
                  <a:gd name="T16" fmla="*/ 0 60000 65536"/>
                  <a:gd name="T17" fmla="*/ 0 60000 65536"/>
                  <a:gd name="T18" fmla="*/ 0 w 176"/>
                  <a:gd name="T19" fmla="*/ 0 h 66"/>
                  <a:gd name="T20" fmla="*/ 176 w 17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76" h="66">
                    <a:moveTo>
                      <a:pt x="0" y="0"/>
                    </a:moveTo>
                    <a:lnTo>
                      <a:pt x="0" y="0"/>
                    </a:lnTo>
                    <a:lnTo>
                      <a:pt x="176" y="0"/>
                    </a:lnTo>
                    <a:lnTo>
                      <a:pt x="176" y="66"/>
                    </a:lnTo>
                    <a:lnTo>
                      <a:pt x="0" y="66"/>
                    </a:lnTo>
                    <a:lnTo>
                      <a:pt x="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sp>
            <p:nvSpPr>
              <p:cNvPr id="67749" name="Rectangle 414"/>
              <p:cNvSpPr>
                <a:spLocks noChangeArrowheads="1"/>
              </p:cNvSpPr>
              <p:nvPr/>
            </p:nvSpPr>
            <p:spPr bwMode="auto">
              <a:xfrm>
                <a:off x="1641" y="1113"/>
                <a:ext cx="3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a:solidFill>
                      <a:srgbClr val="000000"/>
                    </a:solidFill>
                    <a:latin typeface="Cambria" pitchFamily="18" charset="0"/>
                  </a:rPr>
                  <a:t>Plasma</a:t>
                </a:r>
              </a:p>
            </p:txBody>
          </p:sp>
          <p:sp>
            <p:nvSpPr>
              <p:cNvPr id="67750" name="Rectangle 415"/>
              <p:cNvSpPr>
                <a:spLocks noChangeArrowheads="1"/>
              </p:cNvSpPr>
              <p:nvPr/>
            </p:nvSpPr>
            <p:spPr bwMode="auto">
              <a:xfrm>
                <a:off x="1495" y="1165"/>
                <a:ext cx="128" cy="4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sp>
            <p:nvSpPr>
              <p:cNvPr id="67751" name="Freeform 416"/>
              <p:cNvSpPr>
                <a:spLocks/>
              </p:cNvSpPr>
              <p:nvPr/>
            </p:nvSpPr>
            <p:spPr bwMode="auto">
              <a:xfrm>
                <a:off x="1495" y="1165"/>
                <a:ext cx="128" cy="49"/>
              </a:xfrm>
              <a:custGeom>
                <a:avLst/>
                <a:gdLst>
                  <a:gd name="T0" fmla="*/ 0 w 176"/>
                  <a:gd name="T1" fmla="*/ 0 h 66"/>
                  <a:gd name="T2" fmla="*/ 0 w 176"/>
                  <a:gd name="T3" fmla="*/ 0 h 66"/>
                  <a:gd name="T4" fmla="*/ 1 w 176"/>
                  <a:gd name="T5" fmla="*/ 0 h 66"/>
                  <a:gd name="T6" fmla="*/ 1 w 176"/>
                  <a:gd name="T7" fmla="*/ 1 h 66"/>
                  <a:gd name="T8" fmla="*/ 0 w 176"/>
                  <a:gd name="T9" fmla="*/ 1 h 66"/>
                  <a:gd name="T10" fmla="*/ 0 w 176"/>
                  <a:gd name="T11" fmla="*/ 0 h 66"/>
                  <a:gd name="T12" fmla="*/ 0 60000 65536"/>
                  <a:gd name="T13" fmla="*/ 0 60000 65536"/>
                  <a:gd name="T14" fmla="*/ 0 60000 65536"/>
                  <a:gd name="T15" fmla="*/ 0 60000 65536"/>
                  <a:gd name="T16" fmla="*/ 0 60000 65536"/>
                  <a:gd name="T17" fmla="*/ 0 60000 65536"/>
                  <a:gd name="T18" fmla="*/ 0 w 176"/>
                  <a:gd name="T19" fmla="*/ 0 h 66"/>
                  <a:gd name="T20" fmla="*/ 176 w 17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76" h="66">
                    <a:moveTo>
                      <a:pt x="0" y="0"/>
                    </a:moveTo>
                    <a:lnTo>
                      <a:pt x="0" y="0"/>
                    </a:lnTo>
                    <a:lnTo>
                      <a:pt x="176" y="0"/>
                    </a:lnTo>
                    <a:lnTo>
                      <a:pt x="176" y="66"/>
                    </a:lnTo>
                    <a:lnTo>
                      <a:pt x="0" y="66"/>
                    </a:lnTo>
                    <a:lnTo>
                      <a:pt x="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srgbClr val="000000"/>
                  </a:solidFill>
                </a:endParaRPr>
              </a:p>
            </p:txBody>
          </p:sp>
        </p:grpSp>
        <p:sp>
          <p:nvSpPr>
            <p:cNvPr id="67752" name="Rectangle 551"/>
            <p:cNvSpPr>
              <a:spLocks noChangeArrowheads="1"/>
            </p:cNvSpPr>
            <p:nvPr/>
          </p:nvSpPr>
          <p:spPr bwMode="auto">
            <a:xfrm>
              <a:off x="4232" y="3482"/>
              <a:ext cx="1156" cy="378"/>
            </a:xfrm>
            <a:prstGeom prst="rect">
              <a:avLst/>
            </a:prstGeom>
            <a:solidFill>
              <a:srgbClr val="DDDDDD">
                <a:alpha val="27058"/>
              </a:srgbClr>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endParaRPr>
            </a:p>
          </p:txBody>
        </p:sp>
      </p:grpSp>
      <p:sp>
        <p:nvSpPr>
          <p:cNvPr id="67753" name="Text Box 169"/>
          <p:cNvSpPr txBox="1">
            <a:spLocks noChangeArrowheads="1"/>
          </p:cNvSpPr>
          <p:nvPr/>
        </p:nvSpPr>
        <p:spPr bwMode="auto">
          <a:xfrm>
            <a:off x="468313" y="6237288"/>
            <a:ext cx="5580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solidFill>
                  <a:srgbClr val="000000"/>
                </a:solidFill>
              </a:rPr>
              <a:t>Walid Heneine, Europrise 3-4May2011</a:t>
            </a:r>
          </a:p>
        </p:txBody>
      </p:sp>
    </p:spTree>
    <p:extLst>
      <p:ext uri="{BB962C8B-B14F-4D97-AF65-F5344CB8AC3E}">
        <p14:creationId xmlns:p14="http://schemas.microsoft.com/office/powerpoint/2010/main" val="306596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GB" dirty="0">
                <a:solidFill>
                  <a:srgbClr val="FF0000"/>
                </a:solidFill>
              </a:rPr>
              <a:t>Instructions for Dosing</a:t>
            </a:r>
          </a:p>
        </p:txBody>
      </p:sp>
      <p:sp>
        <p:nvSpPr>
          <p:cNvPr id="96259" name="Rectangle 3"/>
          <p:cNvSpPr>
            <a:spLocks noGrp="1" noChangeArrowheads="1"/>
          </p:cNvSpPr>
          <p:nvPr>
            <p:ph type="body" idx="1"/>
          </p:nvPr>
        </p:nvSpPr>
        <p:spPr>
          <a:xfrm>
            <a:off x="250825" y="1484313"/>
            <a:ext cx="8713788" cy="4525962"/>
          </a:xfrm>
        </p:spPr>
        <p:txBody>
          <a:bodyPr/>
          <a:lstStyle/>
          <a:p>
            <a:pPr>
              <a:lnSpc>
                <a:spcPct val="90000"/>
              </a:lnSpc>
            </a:pPr>
            <a:r>
              <a:rPr lang="en-GB" dirty="0"/>
              <a:t>Take Truvada in the morning if you anticipate that URAI will take place that night</a:t>
            </a:r>
          </a:p>
          <a:p>
            <a:pPr>
              <a:lnSpc>
                <a:spcPct val="90000"/>
              </a:lnSpc>
            </a:pPr>
            <a:r>
              <a:rPr lang="en-GB" dirty="0"/>
              <a:t>Take another just before going out, or before sex whichever is more convenient</a:t>
            </a:r>
          </a:p>
          <a:p>
            <a:pPr>
              <a:lnSpc>
                <a:spcPct val="90000"/>
              </a:lnSpc>
            </a:pPr>
            <a:r>
              <a:rPr lang="en-GB" dirty="0"/>
              <a:t>If URAI takes place, take Truvada again (third dose) the morning after the first dose, and the morning after that</a:t>
            </a:r>
          </a:p>
          <a:p>
            <a:pPr>
              <a:lnSpc>
                <a:spcPct val="90000"/>
              </a:lnSpc>
            </a:pPr>
            <a:r>
              <a:rPr lang="en-GB" dirty="0"/>
              <a:t>If URAI continues, continue Truvada for two mornings after the last URAI </a:t>
            </a:r>
            <a:endParaRPr lang="en-GB" dirty="0" smtClean="0"/>
          </a:p>
          <a:p>
            <a:pPr>
              <a:lnSpc>
                <a:spcPct val="90000"/>
              </a:lnSpc>
            </a:pPr>
            <a:r>
              <a:rPr lang="en-GB" u="sng" dirty="0" smtClean="0"/>
              <a:t>BASED ON HUMAN &amp; ANIMAL PK</a:t>
            </a:r>
            <a:r>
              <a:rPr lang="en-GB" u="sng" dirty="0" smtClean="0"/>
              <a:t> </a:t>
            </a:r>
            <a:endParaRPr lang="en-GB" u="sng" dirty="0"/>
          </a:p>
        </p:txBody>
      </p:sp>
    </p:spTree>
    <p:extLst>
      <p:ext uri="{BB962C8B-B14F-4D97-AF65-F5344CB8AC3E}">
        <p14:creationId xmlns:p14="http://schemas.microsoft.com/office/powerpoint/2010/main" val="35043500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l"/>
            <a:r>
              <a:rPr lang="en-GB"/>
              <a:t>Instructions for Missed Doses</a:t>
            </a:r>
          </a:p>
        </p:txBody>
      </p:sp>
      <p:sp>
        <p:nvSpPr>
          <p:cNvPr id="78851" name="Rectangle 3"/>
          <p:cNvSpPr>
            <a:spLocks noGrp="1" noChangeArrowheads="1"/>
          </p:cNvSpPr>
          <p:nvPr>
            <p:ph type="body" idx="1"/>
          </p:nvPr>
        </p:nvSpPr>
        <p:spPr>
          <a:xfrm>
            <a:off x="250825" y="1484313"/>
            <a:ext cx="8713788" cy="4525962"/>
          </a:xfrm>
        </p:spPr>
        <p:txBody>
          <a:bodyPr/>
          <a:lstStyle/>
          <a:p>
            <a:pPr>
              <a:lnSpc>
                <a:spcPct val="90000"/>
              </a:lnSpc>
            </a:pPr>
            <a:r>
              <a:rPr lang="en-GB"/>
              <a:t>If you miss both ‘before sex’ Truvadas, take Truvada as soon as possible after URAI and continue every day</a:t>
            </a:r>
          </a:p>
          <a:p>
            <a:pPr>
              <a:lnSpc>
                <a:spcPct val="90000"/>
              </a:lnSpc>
            </a:pPr>
            <a:r>
              <a:rPr lang="en-GB"/>
              <a:t>Call the clinic</a:t>
            </a:r>
          </a:p>
          <a:p>
            <a:pPr lvl="1">
              <a:lnSpc>
                <a:spcPct val="90000"/>
              </a:lnSpc>
            </a:pPr>
            <a:r>
              <a:rPr lang="en-GB"/>
              <a:t>Opportunity to assess risk (peri-coital/daily)</a:t>
            </a:r>
          </a:p>
          <a:p>
            <a:pPr lvl="1">
              <a:lnSpc>
                <a:spcPct val="90000"/>
              </a:lnSpc>
            </a:pPr>
            <a:r>
              <a:rPr lang="en-GB"/>
              <a:t>Opportunity to contact partner</a:t>
            </a:r>
          </a:p>
          <a:p>
            <a:pPr>
              <a:lnSpc>
                <a:spcPct val="90000"/>
              </a:lnSpc>
            </a:pPr>
            <a:r>
              <a:rPr lang="en-GB"/>
              <a:t>What will the clinic do? Discussion</a:t>
            </a:r>
          </a:p>
          <a:p>
            <a:pPr lvl="1">
              <a:lnSpc>
                <a:spcPct val="90000"/>
              </a:lnSpc>
            </a:pPr>
            <a:r>
              <a:rPr lang="en-GB"/>
              <a:t>Add drug to make PEPSE?</a:t>
            </a:r>
          </a:p>
          <a:p>
            <a:pPr lvl="1">
              <a:lnSpc>
                <a:spcPct val="90000"/>
              </a:lnSpc>
            </a:pPr>
            <a:r>
              <a:rPr lang="en-GB"/>
              <a:t>In relation to HIV testing?</a:t>
            </a:r>
          </a:p>
        </p:txBody>
      </p:sp>
    </p:spTree>
    <p:extLst>
      <p:ext uri="{BB962C8B-B14F-4D97-AF65-F5344CB8AC3E}">
        <p14:creationId xmlns:p14="http://schemas.microsoft.com/office/powerpoint/2010/main" val="618107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a:t>
            </a:r>
            <a:endParaRPr lang="en-GB" dirty="0"/>
          </a:p>
        </p:txBody>
      </p:sp>
      <p:sp>
        <p:nvSpPr>
          <p:cNvPr id="3" name="Content Placeholder 2"/>
          <p:cNvSpPr>
            <a:spLocks noGrp="1"/>
          </p:cNvSpPr>
          <p:nvPr>
            <p:ph sz="half" idx="1"/>
          </p:nvPr>
        </p:nvSpPr>
        <p:spPr/>
        <p:txBody>
          <a:bodyPr>
            <a:normAutofit/>
          </a:bodyPr>
          <a:lstStyle/>
          <a:p>
            <a:r>
              <a:rPr lang="en-GB" dirty="0" smtClean="0">
                <a:solidFill>
                  <a:schemeClr val="bg1">
                    <a:lumMod val="85000"/>
                  </a:schemeClr>
                </a:solidFill>
              </a:rPr>
              <a:t>Circumcision</a:t>
            </a:r>
          </a:p>
          <a:p>
            <a:pPr lvl="1"/>
            <a:r>
              <a:rPr lang="en-US" dirty="0" smtClean="0">
                <a:solidFill>
                  <a:schemeClr val="bg1">
                    <a:lumMod val="85000"/>
                  </a:schemeClr>
                </a:solidFill>
              </a:rPr>
              <a:t>57% reduction in acquisition (RCT)</a:t>
            </a:r>
          </a:p>
          <a:p>
            <a:pPr lvl="1"/>
            <a:r>
              <a:rPr lang="en-US" dirty="0" smtClean="0">
                <a:solidFill>
                  <a:schemeClr val="bg1">
                    <a:lumMod val="85000"/>
                  </a:schemeClr>
                </a:solidFill>
              </a:rPr>
              <a:t>43% less transmission to females (cohort)</a:t>
            </a:r>
            <a:endParaRPr lang="en-GB" dirty="0" smtClean="0">
              <a:solidFill>
                <a:schemeClr val="bg1">
                  <a:lumMod val="85000"/>
                </a:schemeClr>
              </a:solidFill>
            </a:endParaRPr>
          </a:p>
          <a:p>
            <a:r>
              <a:rPr lang="en-GB" dirty="0" err="1" smtClean="0"/>
              <a:t>Microbicides</a:t>
            </a:r>
            <a:endParaRPr lang="en-GB" dirty="0" smtClean="0"/>
          </a:p>
          <a:p>
            <a:pPr lvl="1"/>
            <a:r>
              <a:rPr lang="en-US" dirty="0" smtClean="0">
                <a:solidFill>
                  <a:schemeClr val="bg1">
                    <a:lumMod val="85000"/>
                  </a:schemeClr>
                </a:solidFill>
              </a:rPr>
              <a:t>Many failures</a:t>
            </a:r>
          </a:p>
          <a:p>
            <a:pPr lvl="1"/>
            <a:r>
              <a:rPr lang="en-US" dirty="0" smtClean="0"/>
              <a:t>Only ART containing have shown good efficacy</a:t>
            </a:r>
          </a:p>
        </p:txBody>
      </p:sp>
      <p:sp>
        <p:nvSpPr>
          <p:cNvPr id="6" name="Content Placeholder 5"/>
          <p:cNvSpPr>
            <a:spLocks noGrp="1"/>
          </p:cNvSpPr>
          <p:nvPr>
            <p:ph sz="half" idx="2"/>
          </p:nvPr>
        </p:nvSpPr>
        <p:spPr/>
        <p:txBody>
          <a:bodyPr/>
          <a:lstStyle/>
          <a:p>
            <a:r>
              <a:rPr lang="en-GB" dirty="0" smtClean="0"/>
              <a:t>ARV therapy</a:t>
            </a:r>
          </a:p>
          <a:p>
            <a:pPr lvl="1"/>
            <a:r>
              <a:rPr lang="en-GB" dirty="0" smtClean="0"/>
              <a:t>Treatment as Prevention</a:t>
            </a:r>
          </a:p>
          <a:p>
            <a:pPr lvl="1"/>
            <a:r>
              <a:rPr lang="en-GB" dirty="0" smtClean="0"/>
              <a:t>PEP</a:t>
            </a:r>
          </a:p>
          <a:p>
            <a:pPr lvl="1"/>
            <a:r>
              <a:rPr lang="en-GB" dirty="0" err="1" smtClean="0"/>
              <a:t>PrEP</a:t>
            </a:r>
            <a:endParaRPr lang="en-GB" dirty="0" smtClean="0"/>
          </a:p>
          <a:p>
            <a:r>
              <a:rPr lang="en-GB" dirty="0" smtClean="0">
                <a:solidFill>
                  <a:schemeClr val="bg1">
                    <a:lumMod val="85000"/>
                  </a:schemeClr>
                </a:solidFill>
              </a:rPr>
              <a:t>Vaccines</a:t>
            </a:r>
          </a:p>
          <a:p>
            <a:pPr lvl="1"/>
            <a:r>
              <a:rPr lang="en-US" dirty="0" smtClean="0">
                <a:solidFill>
                  <a:schemeClr val="bg1">
                    <a:lumMod val="85000"/>
                  </a:schemeClr>
                </a:solidFill>
              </a:rPr>
              <a:t>The holy grail</a:t>
            </a:r>
          </a:p>
          <a:p>
            <a:pPr lvl="1"/>
            <a:r>
              <a:rPr lang="en-US" dirty="0" smtClean="0">
                <a:solidFill>
                  <a:schemeClr val="bg1">
                    <a:lumMod val="85000"/>
                  </a:schemeClr>
                </a:solidFill>
              </a:rPr>
              <a:t>Many failures</a:t>
            </a:r>
          </a:p>
          <a:p>
            <a:pPr lvl="1"/>
            <a:r>
              <a:rPr lang="en-US" dirty="0" smtClean="0">
                <a:solidFill>
                  <a:schemeClr val="bg1">
                    <a:lumMod val="85000"/>
                  </a:schemeClr>
                </a:solidFill>
              </a:rPr>
              <a:t>Moderate effect at best</a:t>
            </a:r>
            <a:endParaRPr lang="en-GB" dirty="0" smtClean="0">
              <a:solidFill>
                <a:schemeClr val="bg1">
                  <a:lumMod val="85000"/>
                </a:schemeClr>
              </a:solidFill>
            </a:endParaRPr>
          </a:p>
          <a:p>
            <a:endParaRPr lang="en-GB" dirty="0"/>
          </a:p>
        </p:txBody>
      </p:sp>
    </p:spTree>
    <p:extLst>
      <p:ext uri="{BB962C8B-B14F-4D97-AF65-F5344CB8AC3E}">
        <p14:creationId xmlns:p14="http://schemas.microsoft.com/office/powerpoint/2010/main" val="9131602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en-GB"/>
              <a:t>Safety Follow-up</a:t>
            </a:r>
          </a:p>
        </p:txBody>
      </p:sp>
      <p:sp>
        <p:nvSpPr>
          <p:cNvPr id="6147" name="Rectangle 3"/>
          <p:cNvSpPr>
            <a:spLocks noGrp="1" noChangeArrowheads="1"/>
          </p:cNvSpPr>
          <p:nvPr>
            <p:ph type="body" idx="1"/>
          </p:nvPr>
        </p:nvSpPr>
        <p:spPr>
          <a:xfrm>
            <a:off x="250825" y="1484313"/>
            <a:ext cx="8713788" cy="3600450"/>
          </a:xfrm>
        </p:spPr>
        <p:txBody>
          <a:bodyPr/>
          <a:lstStyle/>
          <a:p>
            <a:pPr marL="0" indent="0"/>
            <a:r>
              <a:rPr lang="en-GB"/>
              <a:t> Standard SAEs</a:t>
            </a:r>
          </a:p>
          <a:p>
            <a:pPr marL="0" indent="0"/>
            <a:r>
              <a:rPr lang="en-GB"/>
              <a:t> Medical event that leads clinician to decide no longer safe to prescribe Truvada</a:t>
            </a:r>
          </a:p>
          <a:p>
            <a:pPr marL="0" indent="0">
              <a:buFontTx/>
              <a:buNone/>
            </a:pPr>
            <a:endParaRPr lang="en-GB"/>
          </a:p>
          <a:p>
            <a:pPr marL="0" indent="0"/>
            <a:r>
              <a:rPr lang="en-GB"/>
              <a:t> Creatinine at enrolment, 12 and 24m with urine dipstick inbetween</a:t>
            </a:r>
          </a:p>
          <a:p>
            <a:pPr marL="0" indent="0">
              <a:buFontTx/>
              <a:buNone/>
            </a:pPr>
            <a:endParaRPr lang="en-GB"/>
          </a:p>
        </p:txBody>
      </p:sp>
    </p:spTree>
    <p:extLst>
      <p:ext uri="{BB962C8B-B14F-4D97-AF65-F5344CB8AC3E}">
        <p14:creationId xmlns:p14="http://schemas.microsoft.com/office/powerpoint/2010/main" val="176548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a:xfrm>
            <a:off x="685800" y="76200"/>
            <a:ext cx="7772400" cy="1143000"/>
          </a:xfrm>
        </p:spPr>
        <p:txBody>
          <a:bodyPr/>
          <a:lstStyle/>
          <a:p>
            <a:r>
              <a:rPr lang="en-US"/>
              <a:t>Key Challenges for ART PrEP</a:t>
            </a:r>
          </a:p>
        </p:txBody>
      </p:sp>
      <p:sp>
        <p:nvSpPr>
          <p:cNvPr id="829443" name="Rectangle 3"/>
          <p:cNvSpPr>
            <a:spLocks noGrp="1" noChangeArrowheads="1"/>
          </p:cNvSpPr>
          <p:nvPr>
            <p:ph type="body" idx="1"/>
          </p:nvPr>
        </p:nvSpPr>
        <p:spPr>
          <a:xfrm>
            <a:off x="685800" y="1143000"/>
            <a:ext cx="7696200" cy="5257800"/>
          </a:xfrm>
        </p:spPr>
        <p:txBody>
          <a:bodyPr/>
          <a:lstStyle/>
          <a:p>
            <a:pPr>
              <a:lnSpc>
                <a:spcPct val="90000"/>
              </a:lnSpc>
            </a:pPr>
            <a:r>
              <a:rPr lang="en-US"/>
              <a:t>Increasing adherence in PrEP trials</a:t>
            </a:r>
          </a:p>
          <a:p>
            <a:pPr lvl="1">
              <a:lnSpc>
                <a:spcPct val="90000"/>
              </a:lnSpc>
            </a:pPr>
            <a:r>
              <a:rPr lang="en-US"/>
              <a:t>Use of objective measures of adherence</a:t>
            </a:r>
          </a:p>
          <a:p>
            <a:pPr>
              <a:lnSpc>
                <a:spcPct val="90000"/>
              </a:lnSpc>
            </a:pPr>
            <a:r>
              <a:rPr lang="en-US"/>
              <a:t>Development of PK/PF correlates of protection</a:t>
            </a:r>
          </a:p>
          <a:p>
            <a:pPr>
              <a:lnSpc>
                <a:spcPct val="90000"/>
              </a:lnSpc>
            </a:pPr>
            <a:r>
              <a:rPr lang="en-US"/>
              <a:t>Obtaining licensure for tenofovir 1% gel</a:t>
            </a:r>
          </a:p>
          <a:p>
            <a:pPr>
              <a:lnSpc>
                <a:spcPct val="90000"/>
              </a:lnSpc>
            </a:pPr>
            <a:r>
              <a:rPr lang="en-US"/>
              <a:t>Life after placebo</a:t>
            </a:r>
          </a:p>
          <a:p>
            <a:pPr>
              <a:lnSpc>
                <a:spcPct val="90000"/>
              </a:lnSpc>
            </a:pPr>
            <a:r>
              <a:rPr lang="en-US"/>
              <a:t>Bridging between the end of PrEP effectiveness trials and community availability of PrEP agents</a:t>
            </a:r>
          </a:p>
          <a:p>
            <a:pPr>
              <a:lnSpc>
                <a:spcPct val="90000"/>
              </a:lnSpc>
            </a:pPr>
            <a:r>
              <a:rPr lang="en-US"/>
              <a:t>Reducing cost of PrEP delivery</a:t>
            </a:r>
          </a:p>
          <a:p>
            <a:pPr>
              <a:lnSpc>
                <a:spcPct val="90000"/>
              </a:lnSpc>
            </a:pPr>
            <a:endParaRPr lang="en-US"/>
          </a:p>
        </p:txBody>
      </p:sp>
    </p:spTree>
    <p:extLst>
      <p:ext uri="{BB962C8B-B14F-4D97-AF65-F5344CB8AC3E}">
        <p14:creationId xmlns:p14="http://schemas.microsoft.com/office/powerpoint/2010/main" val="3214530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a:xfrm>
            <a:off x="685800" y="152400"/>
            <a:ext cx="7772400" cy="1143000"/>
          </a:xfrm>
        </p:spPr>
        <p:txBody>
          <a:bodyPr/>
          <a:lstStyle/>
          <a:p>
            <a:r>
              <a:rPr lang="en-US" dirty="0"/>
              <a:t>Future Research </a:t>
            </a:r>
            <a:r>
              <a:rPr lang="en-US" dirty="0" smtClean="0"/>
              <a:t>Priorities</a:t>
            </a:r>
            <a:endParaRPr lang="en-US" dirty="0"/>
          </a:p>
        </p:txBody>
      </p:sp>
      <p:sp>
        <p:nvSpPr>
          <p:cNvPr id="832515" name="Rectangle 3"/>
          <p:cNvSpPr>
            <a:spLocks noGrp="1" noChangeArrowheads="1"/>
          </p:cNvSpPr>
          <p:nvPr>
            <p:ph type="body" idx="1"/>
          </p:nvPr>
        </p:nvSpPr>
        <p:spPr>
          <a:xfrm>
            <a:off x="609600" y="1295400"/>
            <a:ext cx="7772400" cy="4724400"/>
          </a:xfrm>
        </p:spPr>
        <p:txBody>
          <a:bodyPr/>
          <a:lstStyle/>
          <a:p>
            <a:r>
              <a:rPr lang="en-US"/>
              <a:t>Development  / optimization of biomarkers for use in clinical trials</a:t>
            </a:r>
          </a:p>
          <a:p>
            <a:pPr lvl="1"/>
            <a:r>
              <a:rPr lang="en-US"/>
              <a:t>Sexual exposure</a:t>
            </a:r>
          </a:p>
          <a:p>
            <a:pPr lvl="1"/>
            <a:r>
              <a:rPr lang="en-US"/>
              <a:t>Adherence</a:t>
            </a:r>
          </a:p>
          <a:p>
            <a:pPr lvl="1"/>
            <a:r>
              <a:rPr lang="en-US"/>
              <a:t>Safety</a:t>
            </a:r>
          </a:p>
          <a:p>
            <a:pPr lvl="1"/>
            <a:r>
              <a:rPr lang="en-US"/>
              <a:t>Efficacy</a:t>
            </a:r>
          </a:p>
          <a:p>
            <a:r>
              <a:rPr lang="en-US"/>
              <a:t>Phase 2/2B development of rectal microbicides</a:t>
            </a:r>
          </a:p>
          <a:p>
            <a:pPr lvl="1"/>
            <a:r>
              <a:rPr lang="en-US"/>
              <a:t>MTN-017</a:t>
            </a:r>
          </a:p>
        </p:txBody>
      </p:sp>
    </p:spTree>
    <p:extLst>
      <p:ext uri="{BB962C8B-B14F-4D97-AF65-F5344CB8AC3E}">
        <p14:creationId xmlns:p14="http://schemas.microsoft.com/office/powerpoint/2010/main" val="1631113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685800" y="228600"/>
            <a:ext cx="7772400" cy="1143000"/>
          </a:xfrm>
        </p:spPr>
        <p:txBody>
          <a:bodyPr/>
          <a:lstStyle/>
          <a:p>
            <a:r>
              <a:rPr lang="en-US" dirty="0"/>
              <a:t>Future Research </a:t>
            </a:r>
            <a:r>
              <a:rPr lang="en-US" dirty="0" smtClean="0"/>
              <a:t>Priorities</a:t>
            </a:r>
            <a:endParaRPr lang="en-US" dirty="0"/>
          </a:p>
        </p:txBody>
      </p:sp>
      <p:sp>
        <p:nvSpPr>
          <p:cNvPr id="883715" name="Rectangle 3"/>
          <p:cNvSpPr>
            <a:spLocks noGrp="1" noChangeArrowheads="1"/>
          </p:cNvSpPr>
          <p:nvPr>
            <p:ph type="body" idx="1"/>
          </p:nvPr>
        </p:nvSpPr>
        <p:spPr>
          <a:xfrm>
            <a:off x="609600" y="1447800"/>
            <a:ext cx="7772400" cy="4114800"/>
          </a:xfrm>
        </p:spPr>
        <p:txBody>
          <a:bodyPr>
            <a:normAutofit fontScale="92500" lnSpcReduction="10000"/>
          </a:bodyPr>
          <a:lstStyle/>
          <a:p>
            <a:r>
              <a:rPr lang="en-US"/>
              <a:t>Evaluation of extended release PrEP agents</a:t>
            </a:r>
          </a:p>
          <a:p>
            <a:pPr lvl="1"/>
            <a:r>
              <a:rPr lang="en-US"/>
              <a:t>Dapivirine intravaginal ring</a:t>
            </a:r>
          </a:p>
          <a:p>
            <a:pPr lvl="1"/>
            <a:r>
              <a:rPr lang="en-US"/>
              <a:t>TMC-278 </a:t>
            </a:r>
          </a:p>
          <a:p>
            <a:r>
              <a:rPr lang="en-US"/>
              <a:t>Combination HIV prevention strategies</a:t>
            </a:r>
          </a:p>
          <a:p>
            <a:pPr lvl="1"/>
            <a:r>
              <a:rPr lang="en-US"/>
              <a:t>T4P + PrEP + circumcision</a:t>
            </a:r>
          </a:p>
          <a:p>
            <a:pPr lvl="1"/>
            <a:r>
              <a:rPr lang="en-US"/>
              <a:t>PrEP + HIV vaccination</a:t>
            </a:r>
          </a:p>
          <a:p>
            <a:pPr lvl="1"/>
            <a:r>
              <a:rPr lang="en-US"/>
              <a:t>PrEP + contraceptive products</a:t>
            </a:r>
          </a:p>
          <a:p>
            <a:r>
              <a:rPr lang="en-US"/>
              <a:t>Moving to implementation</a:t>
            </a:r>
          </a:p>
          <a:p>
            <a:endParaRPr lang="en-US"/>
          </a:p>
        </p:txBody>
      </p:sp>
    </p:spTree>
    <p:extLst>
      <p:ext uri="{BB962C8B-B14F-4D97-AF65-F5344CB8AC3E}">
        <p14:creationId xmlns:p14="http://schemas.microsoft.com/office/powerpoint/2010/main" val="7757496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title" idx="4294967295"/>
          </p:nvPr>
        </p:nvSpPr>
        <p:spPr>
          <a:xfrm>
            <a:off x="611188" y="188913"/>
            <a:ext cx="8229600" cy="1143000"/>
          </a:xfrm>
        </p:spPr>
        <p:txBody>
          <a:bodyPr/>
          <a:lstStyle/>
          <a:p>
            <a:r>
              <a:rPr lang="en-GB"/>
              <a:t>Prevention Trials</a:t>
            </a:r>
          </a:p>
        </p:txBody>
      </p:sp>
      <p:grpSp>
        <p:nvGrpSpPr>
          <p:cNvPr id="92163" name="Group 3"/>
          <p:cNvGrpSpPr>
            <a:grpSpLocks/>
          </p:cNvGrpSpPr>
          <p:nvPr/>
        </p:nvGrpSpPr>
        <p:grpSpPr bwMode="auto">
          <a:xfrm>
            <a:off x="185738" y="1125538"/>
            <a:ext cx="8850312" cy="5291137"/>
            <a:chOff x="354" y="708"/>
            <a:chExt cx="5575" cy="3333"/>
          </a:xfrm>
        </p:grpSpPr>
        <p:sp>
          <p:nvSpPr>
            <p:cNvPr id="92164" name="Rectangle 31"/>
            <p:cNvSpPr>
              <a:spLocks noChangeArrowheads="1"/>
            </p:cNvSpPr>
            <p:nvPr/>
          </p:nvSpPr>
          <p:spPr bwMode="auto">
            <a:xfrm>
              <a:off x="3016" y="3657"/>
              <a:ext cx="6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Tahoma" pitchFamily="34" charset="0"/>
                  <a:cs typeface="Arial" pitchFamily="34" charset="0"/>
                </a:rPr>
                <a:t> Efficacy</a:t>
              </a:r>
              <a:endParaRPr lang="en-US" sz="2000" b="1">
                <a:solidFill>
                  <a:srgbClr val="FFFFFF"/>
                </a:solidFill>
                <a:latin typeface="Tahoma" pitchFamily="34" charset="0"/>
                <a:cs typeface="Arial" pitchFamily="34" charset="0"/>
              </a:endParaRPr>
            </a:p>
          </p:txBody>
        </p:sp>
        <p:grpSp>
          <p:nvGrpSpPr>
            <p:cNvPr id="92165" name="Group 5"/>
            <p:cNvGrpSpPr>
              <a:grpSpLocks/>
            </p:cNvGrpSpPr>
            <p:nvPr/>
          </p:nvGrpSpPr>
          <p:grpSpPr bwMode="auto">
            <a:xfrm>
              <a:off x="1837" y="1122"/>
              <a:ext cx="3484" cy="2919"/>
              <a:chOff x="1749" y="1162"/>
              <a:chExt cx="3484" cy="2919"/>
            </a:xfrm>
          </p:grpSpPr>
          <p:grpSp>
            <p:nvGrpSpPr>
              <p:cNvPr id="92166" name="Group 6"/>
              <p:cNvGrpSpPr>
                <a:grpSpLocks/>
              </p:cNvGrpSpPr>
              <p:nvPr/>
            </p:nvGrpSpPr>
            <p:grpSpPr bwMode="auto">
              <a:xfrm>
                <a:off x="1831" y="1162"/>
                <a:ext cx="3402" cy="2784"/>
                <a:chOff x="1831" y="1162"/>
                <a:chExt cx="3402" cy="2784"/>
              </a:xfrm>
            </p:grpSpPr>
            <p:sp>
              <p:nvSpPr>
                <p:cNvPr id="92167" name="Line 27"/>
                <p:cNvSpPr>
                  <a:spLocks noChangeShapeType="1"/>
                </p:cNvSpPr>
                <p:nvPr/>
              </p:nvSpPr>
              <p:spPr bwMode="auto">
                <a:xfrm flipV="1">
                  <a:off x="4111" y="1162"/>
                  <a:ext cx="1" cy="272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68" name="Line 29"/>
                <p:cNvSpPr>
                  <a:spLocks noChangeShapeType="1"/>
                </p:cNvSpPr>
                <p:nvPr/>
              </p:nvSpPr>
              <p:spPr bwMode="auto">
                <a:xfrm>
                  <a:off x="1831" y="3900"/>
                  <a:ext cx="340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cxnSp>
              <p:nvCxnSpPr>
                <p:cNvPr id="74" name="Straight Connector 73"/>
                <p:cNvCxnSpPr/>
                <p:nvPr/>
              </p:nvCxnSpPr>
              <p:spPr bwMode="auto">
                <a:xfrm rot="5400000">
                  <a:off x="1815"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75" name="Straight Connector 74"/>
                <p:cNvCxnSpPr/>
                <p:nvPr/>
              </p:nvCxnSpPr>
              <p:spPr bwMode="auto">
                <a:xfrm rot="5400000">
                  <a:off x="2040"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76" name="Straight Connector 75"/>
                <p:cNvCxnSpPr/>
                <p:nvPr/>
              </p:nvCxnSpPr>
              <p:spPr bwMode="auto">
                <a:xfrm rot="5400000">
                  <a:off x="2510"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77" name="Straight Connector 76"/>
                <p:cNvCxnSpPr/>
                <p:nvPr/>
              </p:nvCxnSpPr>
              <p:spPr bwMode="auto">
                <a:xfrm rot="5400000">
                  <a:off x="2735"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78" name="Straight Connector 77"/>
                <p:cNvCxnSpPr/>
                <p:nvPr/>
              </p:nvCxnSpPr>
              <p:spPr bwMode="auto">
                <a:xfrm rot="5400000">
                  <a:off x="2959"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79" name="Straight Connector 78"/>
                <p:cNvCxnSpPr/>
                <p:nvPr/>
              </p:nvCxnSpPr>
              <p:spPr bwMode="auto">
                <a:xfrm rot="5400000">
                  <a:off x="3184"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80" name="Straight Connector 79"/>
                <p:cNvCxnSpPr/>
                <p:nvPr/>
              </p:nvCxnSpPr>
              <p:spPr bwMode="auto">
                <a:xfrm rot="5400000">
                  <a:off x="3409"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81" name="Straight Connector 80"/>
                <p:cNvCxnSpPr/>
                <p:nvPr/>
              </p:nvCxnSpPr>
              <p:spPr bwMode="auto">
                <a:xfrm rot="5400000">
                  <a:off x="3633"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82" name="Straight Connector 81"/>
                <p:cNvCxnSpPr/>
                <p:nvPr/>
              </p:nvCxnSpPr>
              <p:spPr bwMode="auto">
                <a:xfrm rot="5400000">
                  <a:off x="3858"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cxnSp>
              <p:nvCxnSpPr>
                <p:cNvPr id="84" name="Straight Connector 83"/>
                <p:cNvCxnSpPr/>
                <p:nvPr/>
              </p:nvCxnSpPr>
              <p:spPr bwMode="auto">
                <a:xfrm rot="5400000">
                  <a:off x="2280" y="3923"/>
                  <a:ext cx="45" cy="1"/>
                </a:xfrm>
                <a:prstGeom prst="line">
                  <a:avLst/>
                </a:prstGeom>
                <a:solidFill>
                  <a:schemeClr val="accent1"/>
                </a:solidFill>
                <a:ln w="9525" cap="flat" cmpd="sng" algn="ctr">
                  <a:solidFill>
                    <a:schemeClr val="accent6">
                      <a:lumMod val="50000"/>
                    </a:schemeClr>
                  </a:solidFill>
                  <a:prstDash val="solid"/>
                  <a:round/>
                  <a:headEnd type="none" w="med" len="med"/>
                  <a:tailEnd type="none" w="med" len="med"/>
                </a:ln>
                <a:effectLst/>
              </p:spPr>
            </p:cxnSp>
          </p:grpSp>
          <p:sp>
            <p:nvSpPr>
              <p:cNvPr id="92179" name="TextBox 67"/>
              <p:cNvSpPr txBox="1">
                <a:spLocks noChangeArrowheads="1"/>
              </p:cNvSpPr>
              <p:nvPr/>
            </p:nvSpPr>
            <p:spPr bwMode="auto">
              <a:xfrm>
                <a:off x="1749" y="3908"/>
                <a:ext cx="26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b="1">
                    <a:solidFill>
                      <a:srgbClr val="162E45"/>
                    </a:solidFill>
                    <a:cs typeface="Arial" pitchFamily="34" charset="0"/>
                  </a:rPr>
                  <a:t>0%    10     20    30     40     50    60    70     80     90  100%</a:t>
                </a:r>
              </a:p>
            </p:txBody>
          </p:sp>
        </p:grpSp>
        <p:grpSp>
          <p:nvGrpSpPr>
            <p:cNvPr id="92180" name="Group 20"/>
            <p:cNvGrpSpPr>
              <a:grpSpLocks/>
            </p:cNvGrpSpPr>
            <p:nvPr/>
          </p:nvGrpSpPr>
          <p:grpSpPr bwMode="auto">
            <a:xfrm>
              <a:off x="354" y="708"/>
              <a:ext cx="5575" cy="3130"/>
              <a:chOff x="263" y="730"/>
              <a:chExt cx="5575" cy="3130"/>
            </a:xfrm>
          </p:grpSpPr>
          <p:sp>
            <p:nvSpPr>
              <p:cNvPr id="92181" name="Rectangle 48"/>
              <p:cNvSpPr>
                <a:spLocks noChangeArrowheads="1"/>
              </p:cNvSpPr>
              <p:nvPr/>
            </p:nvSpPr>
            <p:spPr bwMode="auto">
              <a:xfrm>
                <a:off x="4150" y="799"/>
                <a:ext cx="16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Tahoma" pitchFamily="34" charset="0"/>
                    <a:cs typeface="Arial" pitchFamily="34" charset="0"/>
                  </a:rPr>
                  <a:t> </a:t>
                </a:r>
                <a:r>
                  <a:rPr lang="en-US" sz="2000" b="1" u="sng">
                    <a:solidFill>
                      <a:srgbClr val="000000"/>
                    </a:solidFill>
                    <a:latin typeface="Tahoma" pitchFamily="34" charset="0"/>
                    <a:cs typeface="Arial" pitchFamily="34" charset="0"/>
                  </a:rPr>
                  <a:t>Effect size (95% CI)</a:t>
                </a:r>
              </a:p>
            </p:txBody>
          </p:sp>
          <p:grpSp>
            <p:nvGrpSpPr>
              <p:cNvPr id="92182" name="Group 2"/>
              <p:cNvGrpSpPr>
                <a:grpSpLocks/>
              </p:cNvGrpSpPr>
              <p:nvPr/>
            </p:nvGrpSpPr>
            <p:grpSpPr bwMode="auto">
              <a:xfrm>
                <a:off x="295" y="1319"/>
                <a:ext cx="5023" cy="346"/>
                <a:chOff x="467544" y="2276872"/>
                <a:chExt cx="7975333" cy="549629"/>
              </a:xfrm>
            </p:grpSpPr>
            <p:sp>
              <p:nvSpPr>
                <p:cNvPr id="92183" name="Rectangle 62"/>
                <p:cNvSpPr>
                  <a:spLocks noChangeArrowheads="1"/>
                </p:cNvSpPr>
                <p:nvPr/>
              </p:nvSpPr>
              <p:spPr bwMode="auto">
                <a:xfrm>
                  <a:off x="467544" y="2276872"/>
                  <a:ext cx="4101192" cy="5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871E69"/>
                      </a:solidFill>
                      <a:latin typeface="Tahoma" pitchFamily="34" charset="0"/>
                      <a:cs typeface="Arial" pitchFamily="34" charset="0"/>
                    </a:rPr>
                    <a:t>Tenofovir/truvada for discordant couples</a:t>
                  </a:r>
                </a:p>
                <a:p>
                  <a:r>
                    <a:rPr lang="en-US">
                      <a:solidFill>
                        <a:srgbClr val="871E69"/>
                      </a:solidFill>
                      <a:latin typeface="Tahoma" pitchFamily="34" charset="0"/>
                      <a:cs typeface="Arial" pitchFamily="34" charset="0"/>
                    </a:rPr>
                    <a:t>(Partners PrEP)</a:t>
                  </a:r>
                </a:p>
              </p:txBody>
            </p:sp>
            <p:sp>
              <p:nvSpPr>
                <p:cNvPr id="92184" name="Line 63"/>
                <p:cNvSpPr>
                  <a:spLocks noChangeShapeType="1"/>
                </p:cNvSpPr>
                <p:nvPr/>
              </p:nvSpPr>
              <p:spPr bwMode="auto">
                <a:xfrm>
                  <a:off x="4679986" y="2522299"/>
                  <a:ext cx="12960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5" name="Rectangle 64"/>
                <p:cNvSpPr>
                  <a:spLocks noChangeAspect="1" noChangeArrowheads="1"/>
                </p:cNvSpPr>
                <p:nvPr/>
              </p:nvSpPr>
              <p:spPr bwMode="auto">
                <a:xfrm>
                  <a:off x="5473418" y="2433411"/>
                  <a:ext cx="180978" cy="179365"/>
                </a:xfrm>
                <a:prstGeom prst="rect">
                  <a:avLst/>
                </a:prstGeom>
                <a:solidFill>
                  <a:srgbClr val="000000"/>
                </a:solidFill>
                <a:ln w="4763">
                  <a:solidFill>
                    <a:srgbClr val="000000"/>
                  </a:solidFill>
                  <a:miter lim="800000"/>
                  <a:headEnd/>
                  <a:tailEnd/>
                </a:ln>
              </p:spPr>
              <p:txBody>
                <a:bodyPr/>
                <a:lstStyle/>
                <a:p>
                  <a:endParaRPr lang="en-US">
                    <a:solidFill>
                      <a:srgbClr val="FFFFFF"/>
                    </a:solidFill>
                    <a:latin typeface="Tahoma" pitchFamily="34" charset="0"/>
                    <a:cs typeface="Arial" pitchFamily="34" charset="0"/>
                  </a:endParaRPr>
                </a:p>
              </p:txBody>
            </p:sp>
            <p:sp>
              <p:nvSpPr>
                <p:cNvPr id="92186" name="Rectangle 65"/>
                <p:cNvSpPr>
                  <a:spLocks noChangeArrowheads="1"/>
                </p:cNvSpPr>
                <p:nvPr/>
              </p:nvSpPr>
              <p:spPr bwMode="auto">
                <a:xfrm>
                  <a:off x="6693162" y="2369006"/>
                  <a:ext cx="1749715" cy="30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Tahoma" pitchFamily="34" charset="0"/>
                      <a:cs typeface="Arial" pitchFamily="34" charset="0"/>
                    </a:rPr>
                    <a:t>73% (49; 85)</a:t>
                  </a:r>
                  <a:endParaRPr lang="en-US" sz="2400" b="1">
                    <a:solidFill>
                      <a:srgbClr val="FFFFFF"/>
                    </a:solidFill>
                    <a:latin typeface="Tahoma" pitchFamily="34" charset="0"/>
                    <a:cs typeface="Arial" pitchFamily="34" charset="0"/>
                  </a:endParaRPr>
                </a:p>
              </p:txBody>
            </p:sp>
          </p:grpSp>
          <p:grpSp>
            <p:nvGrpSpPr>
              <p:cNvPr id="92187" name="Group 27"/>
              <p:cNvGrpSpPr>
                <a:grpSpLocks/>
              </p:cNvGrpSpPr>
              <p:nvPr/>
            </p:nvGrpSpPr>
            <p:grpSpPr bwMode="auto">
              <a:xfrm>
                <a:off x="263" y="730"/>
                <a:ext cx="5202" cy="3130"/>
                <a:chOff x="263" y="754"/>
                <a:chExt cx="5202" cy="3130"/>
              </a:xfrm>
            </p:grpSpPr>
            <p:sp>
              <p:nvSpPr>
                <p:cNvPr id="92188" name="Rectangle 47"/>
                <p:cNvSpPr>
                  <a:spLocks noChangeArrowheads="1"/>
                </p:cNvSpPr>
                <p:nvPr/>
              </p:nvSpPr>
              <p:spPr bwMode="auto">
                <a:xfrm>
                  <a:off x="295" y="754"/>
                  <a:ext cx="5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ahoma" pitchFamily="34" charset="0"/>
                      <a:cs typeface="Arial" pitchFamily="34" charset="0"/>
                    </a:rPr>
                    <a:t> </a:t>
                  </a:r>
                  <a:r>
                    <a:rPr lang="en-US" sz="2000" b="1" u="sng">
                      <a:solidFill>
                        <a:srgbClr val="000000"/>
                      </a:solidFill>
                      <a:latin typeface="Tahoma" pitchFamily="34" charset="0"/>
                      <a:cs typeface="Arial" pitchFamily="34" charset="0"/>
                    </a:rPr>
                    <a:t>Study</a:t>
                  </a:r>
                  <a:endParaRPr lang="en-US" b="1" u="sng">
                    <a:solidFill>
                      <a:srgbClr val="FFFFFF"/>
                    </a:solidFill>
                    <a:latin typeface="Tahoma" pitchFamily="34" charset="0"/>
                    <a:cs typeface="Arial" pitchFamily="34" charset="0"/>
                  </a:endParaRPr>
                </a:p>
              </p:txBody>
            </p:sp>
            <p:grpSp>
              <p:nvGrpSpPr>
                <p:cNvPr id="92189" name="Group 4"/>
                <p:cNvGrpSpPr>
                  <a:grpSpLocks/>
                </p:cNvGrpSpPr>
                <p:nvPr/>
              </p:nvGrpSpPr>
              <p:grpSpPr bwMode="auto">
                <a:xfrm>
                  <a:off x="319" y="2040"/>
                  <a:ext cx="5024" cy="346"/>
                  <a:chOff x="468549" y="3141137"/>
                  <a:chExt cx="7975766" cy="549558"/>
                </a:xfrm>
              </p:grpSpPr>
              <p:sp>
                <p:nvSpPr>
                  <p:cNvPr id="92190" name="Rectangle 62"/>
                  <p:cNvSpPr>
                    <a:spLocks noChangeArrowheads="1"/>
                  </p:cNvSpPr>
                  <p:nvPr/>
                </p:nvSpPr>
                <p:spPr bwMode="auto">
                  <a:xfrm>
                    <a:off x="468549" y="3141137"/>
                    <a:ext cx="3067114" cy="54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ahoma" pitchFamily="34" charset="0"/>
                        <a:cs typeface="Arial" pitchFamily="34" charset="0"/>
                      </a:rPr>
                      <a:t>Medical male circumcision </a:t>
                    </a:r>
                  </a:p>
                  <a:p>
                    <a:r>
                      <a:rPr lang="en-US">
                        <a:solidFill>
                          <a:srgbClr val="000000"/>
                        </a:solidFill>
                        <a:latin typeface="Tahoma" pitchFamily="34" charset="0"/>
                        <a:cs typeface="Arial" pitchFamily="34" charset="0"/>
                      </a:rPr>
                      <a:t>(Orange Farm, Rakai, Kisumu)</a:t>
                    </a:r>
                    <a:endParaRPr lang="en-US">
                      <a:solidFill>
                        <a:srgbClr val="FFFFFF"/>
                      </a:solidFill>
                      <a:latin typeface="Tahoma" pitchFamily="34" charset="0"/>
                      <a:cs typeface="Arial" pitchFamily="34" charset="0"/>
                    </a:endParaRPr>
                  </a:p>
                </p:txBody>
              </p:sp>
              <p:sp>
                <p:nvSpPr>
                  <p:cNvPr id="92191" name="Line 63"/>
                  <p:cNvSpPr>
                    <a:spLocks noChangeShapeType="1"/>
                  </p:cNvSpPr>
                  <p:nvPr/>
                </p:nvSpPr>
                <p:spPr bwMode="auto">
                  <a:xfrm>
                    <a:off x="4345302" y="3386532"/>
                    <a:ext cx="900126"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92" name="Rectangle 64"/>
                  <p:cNvSpPr>
                    <a:spLocks noChangeAspect="1" noChangeArrowheads="1"/>
                  </p:cNvSpPr>
                  <p:nvPr/>
                </p:nvSpPr>
                <p:spPr bwMode="auto">
                  <a:xfrm>
                    <a:off x="4778694" y="3297644"/>
                    <a:ext cx="180978" cy="179365"/>
                  </a:xfrm>
                  <a:prstGeom prst="rect">
                    <a:avLst/>
                  </a:prstGeom>
                  <a:solidFill>
                    <a:srgbClr val="000000"/>
                  </a:solidFill>
                  <a:ln w="4763">
                    <a:solidFill>
                      <a:srgbClr val="000000"/>
                    </a:solidFill>
                    <a:miter lim="800000"/>
                    <a:headEnd/>
                    <a:tailEnd/>
                  </a:ln>
                </p:spPr>
                <p:txBody>
                  <a:bodyPr/>
                  <a:lstStyle/>
                  <a:p>
                    <a:endParaRPr lang="en-US">
                      <a:solidFill>
                        <a:srgbClr val="FFFFFF"/>
                      </a:solidFill>
                      <a:latin typeface="Tahoma" pitchFamily="34" charset="0"/>
                      <a:cs typeface="Arial" pitchFamily="34" charset="0"/>
                    </a:endParaRPr>
                  </a:p>
                </p:txBody>
              </p:sp>
              <p:sp>
                <p:nvSpPr>
                  <p:cNvPr id="92193" name="Rectangle 65"/>
                  <p:cNvSpPr>
                    <a:spLocks noChangeArrowheads="1"/>
                  </p:cNvSpPr>
                  <p:nvPr/>
                </p:nvSpPr>
                <p:spPr bwMode="auto">
                  <a:xfrm>
                    <a:off x="6694853" y="3233259"/>
                    <a:ext cx="1749462" cy="30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Tahoma" pitchFamily="34" charset="0"/>
                        <a:cs typeface="Arial" pitchFamily="34" charset="0"/>
                      </a:rPr>
                      <a:t>54% (38; 66)</a:t>
                    </a:r>
                    <a:endParaRPr lang="en-US" sz="2400" b="1">
                      <a:solidFill>
                        <a:srgbClr val="FFFFFF"/>
                      </a:solidFill>
                      <a:latin typeface="Tahoma" pitchFamily="34" charset="0"/>
                      <a:cs typeface="Arial" pitchFamily="34" charset="0"/>
                    </a:endParaRPr>
                  </a:p>
                </p:txBody>
              </p:sp>
            </p:grpSp>
            <p:grpSp>
              <p:nvGrpSpPr>
                <p:cNvPr id="92194" name="Group 8"/>
                <p:cNvGrpSpPr>
                  <a:grpSpLocks/>
                </p:cNvGrpSpPr>
                <p:nvPr/>
              </p:nvGrpSpPr>
              <p:grpSpPr bwMode="auto">
                <a:xfrm>
                  <a:off x="340" y="3113"/>
                  <a:ext cx="4922" cy="346"/>
                  <a:chOff x="468549" y="5647787"/>
                  <a:chExt cx="7814051" cy="549558"/>
                </a:xfrm>
              </p:grpSpPr>
              <p:sp>
                <p:nvSpPr>
                  <p:cNvPr id="92195" name="Rectangle 66"/>
                  <p:cNvSpPr>
                    <a:spLocks noChangeArrowheads="1"/>
                  </p:cNvSpPr>
                  <p:nvPr/>
                </p:nvSpPr>
                <p:spPr bwMode="auto">
                  <a:xfrm>
                    <a:off x="468549" y="5647787"/>
                    <a:ext cx="2062262" cy="54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0000"/>
                        </a:solidFill>
                        <a:latin typeface="Tahoma" pitchFamily="34" charset="0"/>
                        <a:cs typeface="Arial" pitchFamily="34" charset="0"/>
                      </a:rPr>
                      <a:t>HIV Vaccine </a:t>
                    </a:r>
                  </a:p>
                  <a:p>
                    <a:r>
                      <a:rPr lang="en-US">
                        <a:solidFill>
                          <a:srgbClr val="000000"/>
                        </a:solidFill>
                        <a:latin typeface="Tahoma" pitchFamily="34" charset="0"/>
                        <a:cs typeface="Arial" pitchFamily="34" charset="0"/>
                      </a:rPr>
                      <a:t>(Thailand)</a:t>
                    </a:r>
                    <a:endParaRPr lang="en-US">
                      <a:solidFill>
                        <a:srgbClr val="FFFFFF"/>
                      </a:solidFill>
                      <a:latin typeface="Tahoma" pitchFamily="34" charset="0"/>
                      <a:cs typeface="Arial" pitchFamily="34" charset="0"/>
                    </a:endParaRPr>
                  </a:p>
                </p:txBody>
              </p:sp>
              <p:sp>
                <p:nvSpPr>
                  <p:cNvPr id="92196" name="Line 67"/>
                  <p:cNvSpPr>
                    <a:spLocks noChangeShapeType="1"/>
                  </p:cNvSpPr>
                  <p:nvPr/>
                </p:nvSpPr>
                <p:spPr bwMode="auto">
                  <a:xfrm>
                    <a:off x="2981326" y="5893183"/>
                    <a:ext cx="1800029"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97" name="Rectangle 68"/>
                  <p:cNvSpPr>
                    <a:spLocks noChangeAspect="1" noChangeArrowheads="1"/>
                  </p:cNvSpPr>
                  <p:nvPr/>
                </p:nvSpPr>
                <p:spPr bwMode="auto">
                  <a:xfrm>
                    <a:off x="3994309" y="5804294"/>
                    <a:ext cx="180978" cy="179365"/>
                  </a:xfrm>
                  <a:prstGeom prst="rect">
                    <a:avLst/>
                  </a:prstGeom>
                  <a:solidFill>
                    <a:srgbClr val="000000"/>
                  </a:solidFill>
                  <a:ln w="4763">
                    <a:solidFill>
                      <a:srgbClr val="000000"/>
                    </a:solidFill>
                    <a:miter lim="800000"/>
                    <a:headEnd/>
                    <a:tailEnd/>
                  </a:ln>
                </p:spPr>
                <p:txBody>
                  <a:bodyPr/>
                  <a:lstStyle/>
                  <a:p>
                    <a:endParaRPr lang="en-US">
                      <a:solidFill>
                        <a:srgbClr val="FFFFFF"/>
                      </a:solidFill>
                      <a:latin typeface="Tahoma" pitchFamily="34" charset="0"/>
                      <a:cs typeface="Arial" pitchFamily="34" charset="0"/>
                    </a:endParaRPr>
                  </a:p>
                </p:txBody>
              </p:sp>
              <p:sp>
                <p:nvSpPr>
                  <p:cNvPr id="92198" name="Rectangle 69"/>
                  <p:cNvSpPr>
                    <a:spLocks noChangeArrowheads="1"/>
                  </p:cNvSpPr>
                  <p:nvPr/>
                </p:nvSpPr>
                <p:spPr bwMode="auto">
                  <a:xfrm>
                    <a:off x="6695024" y="5739910"/>
                    <a:ext cx="1587576" cy="30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Tahoma" pitchFamily="34" charset="0"/>
                        <a:cs typeface="Arial" pitchFamily="34" charset="0"/>
                      </a:rPr>
                      <a:t>31% (1; 51)</a:t>
                    </a:r>
                    <a:endParaRPr lang="en-US" sz="2400" b="1">
                      <a:solidFill>
                        <a:srgbClr val="FFFFFF"/>
                      </a:solidFill>
                      <a:latin typeface="Tahoma" pitchFamily="34" charset="0"/>
                      <a:cs typeface="Arial" pitchFamily="34" charset="0"/>
                    </a:endParaRPr>
                  </a:p>
                </p:txBody>
              </p:sp>
            </p:grpSp>
            <p:grpSp>
              <p:nvGrpSpPr>
                <p:cNvPr id="92199" name="Group 7"/>
                <p:cNvGrpSpPr>
                  <a:grpSpLocks/>
                </p:cNvGrpSpPr>
                <p:nvPr/>
              </p:nvGrpSpPr>
              <p:grpSpPr bwMode="auto">
                <a:xfrm>
                  <a:off x="319" y="2774"/>
                  <a:ext cx="4922" cy="346"/>
                  <a:chOff x="468549" y="5016142"/>
                  <a:chExt cx="7813814" cy="549559"/>
                </a:xfrm>
              </p:grpSpPr>
              <p:sp>
                <p:nvSpPr>
                  <p:cNvPr id="92200" name="Line 63"/>
                  <p:cNvSpPr>
                    <a:spLocks noChangeShapeType="1"/>
                  </p:cNvSpPr>
                  <p:nvPr/>
                </p:nvSpPr>
                <p:spPr bwMode="auto">
                  <a:xfrm>
                    <a:off x="3222918" y="5261538"/>
                    <a:ext cx="179866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01" name="Rectangle 64"/>
                  <p:cNvSpPr>
                    <a:spLocks noChangeAspect="1" noChangeArrowheads="1"/>
                  </p:cNvSpPr>
                  <p:nvPr/>
                </p:nvSpPr>
                <p:spPr bwMode="auto">
                  <a:xfrm>
                    <a:off x="4183371" y="5172649"/>
                    <a:ext cx="180978" cy="179364"/>
                  </a:xfrm>
                  <a:prstGeom prst="rect">
                    <a:avLst/>
                  </a:prstGeom>
                  <a:solidFill>
                    <a:srgbClr val="000000"/>
                  </a:solidFill>
                  <a:ln w="4763">
                    <a:solidFill>
                      <a:srgbClr val="000000"/>
                    </a:solidFill>
                    <a:miter lim="800000"/>
                    <a:headEnd/>
                    <a:tailEnd/>
                  </a:ln>
                </p:spPr>
                <p:txBody>
                  <a:bodyPr/>
                  <a:lstStyle/>
                  <a:p>
                    <a:endParaRPr lang="en-US">
                      <a:solidFill>
                        <a:srgbClr val="FFFFFF"/>
                      </a:solidFill>
                      <a:latin typeface="Tahoma" pitchFamily="34" charset="0"/>
                      <a:cs typeface="Arial" pitchFamily="34" charset="0"/>
                    </a:endParaRPr>
                  </a:p>
                </p:txBody>
              </p:sp>
              <p:sp>
                <p:nvSpPr>
                  <p:cNvPr id="92202" name="Rectangle 65"/>
                  <p:cNvSpPr>
                    <a:spLocks noChangeArrowheads="1"/>
                  </p:cNvSpPr>
                  <p:nvPr/>
                </p:nvSpPr>
                <p:spPr bwMode="auto">
                  <a:xfrm>
                    <a:off x="6694835" y="5108265"/>
                    <a:ext cx="1587528" cy="30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Tahoma" pitchFamily="34" charset="0"/>
                        <a:cs typeface="Arial" pitchFamily="34" charset="0"/>
                      </a:rPr>
                      <a:t>39% (6; 60)</a:t>
                    </a:r>
                    <a:endParaRPr lang="en-US" sz="2400" b="1">
                      <a:solidFill>
                        <a:srgbClr val="FFFFFF"/>
                      </a:solidFill>
                      <a:latin typeface="Tahoma" pitchFamily="34" charset="0"/>
                      <a:cs typeface="Arial" pitchFamily="34" charset="0"/>
                    </a:endParaRPr>
                  </a:p>
                </p:txBody>
              </p:sp>
              <p:sp>
                <p:nvSpPr>
                  <p:cNvPr id="92203" name="Rectangle 62"/>
                  <p:cNvSpPr>
                    <a:spLocks noChangeArrowheads="1"/>
                  </p:cNvSpPr>
                  <p:nvPr/>
                </p:nvSpPr>
                <p:spPr bwMode="auto">
                  <a:xfrm>
                    <a:off x="468549" y="5016142"/>
                    <a:ext cx="2598784" cy="54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871E69"/>
                        </a:solidFill>
                        <a:latin typeface="Tahoma" pitchFamily="34" charset="0"/>
                        <a:cs typeface="Arial" pitchFamily="34" charset="0"/>
                      </a:rPr>
                      <a:t>Tenofovir vaginal</a:t>
                    </a:r>
                  </a:p>
                  <a:p>
                    <a:r>
                      <a:rPr lang="en-US">
                        <a:solidFill>
                          <a:srgbClr val="871E69"/>
                        </a:solidFill>
                        <a:latin typeface="Tahoma" pitchFamily="34" charset="0"/>
                        <a:cs typeface="Arial" pitchFamily="34" charset="0"/>
                      </a:rPr>
                      <a:t>(SA)</a:t>
                    </a:r>
                  </a:p>
                </p:txBody>
              </p:sp>
            </p:grpSp>
            <p:grpSp>
              <p:nvGrpSpPr>
                <p:cNvPr id="92204" name="Group 5"/>
                <p:cNvGrpSpPr>
                  <a:grpSpLocks/>
                </p:cNvGrpSpPr>
                <p:nvPr/>
              </p:nvGrpSpPr>
              <p:grpSpPr bwMode="auto">
                <a:xfrm>
                  <a:off x="319" y="2411"/>
                  <a:ext cx="5024" cy="346"/>
                  <a:chOff x="468549" y="3766139"/>
                  <a:chExt cx="7975766" cy="549559"/>
                </a:xfrm>
              </p:grpSpPr>
              <p:sp>
                <p:nvSpPr>
                  <p:cNvPr id="92205" name="Rectangle 62"/>
                  <p:cNvSpPr>
                    <a:spLocks noChangeArrowheads="1"/>
                  </p:cNvSpPr>
                  <p:nvPr/>
                </p:nvSpPr>
                <p:spPr bwMode="auto">
                  <a:xfrm>
                    <a:off x="468549" y="3766139"/>
                    <a:ext cx="2598792" cy="54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871E69"/>
                        </a:solidFill>
                        <a:latin typeface="Tahoma" pitchFamily="34" charset="0"/>
                        <a:cs typeface="Arial" pitchFamily="34" charset="0"/>
                      </a:rPr>
                      <a:t>Truvada oral MSMs</a:t>
                    </a:r>
                  </a:p>
                  <a:p>
                    <a:r>
                      <a:rPr lang="en-US">
                        <a:solidFill>
                          <a:srgbClr val="871E69"/>
                        </a:solidFill>
                        <a:latin typeface="Tahoma" pitchFamily="34" charset="0"/>
                        <a:cs typeface="Arial" pitchFamily="34" charset="0"/>
                      </a:rPr>
                      <a:t>(America’s, Thailand, SA)</a:t>
                    </a:r>
                  </a:p>
                </p:txBody>
              </p:sp>
              <p:sp>
                <p:nvSpPr>
                  <p:cNvPr id="92206" name="Rectangle 64"/>
                  <p:cNvSpPr>
                    <a:spLocks noChangeAspect="1" noChangeArrowheads="1"/>
                  </p:cNvSpPr>
                  <p:nvPr/>
                </p:nvSpPr>
                <p:spPr bwMode="auto">
                  <a:xfrm>
                    <a:off x="4419903" y="3922646"/>
                    <a:ext cx="180978" cy="179364"/>
                  </a:xfrm>
                  <a:prstGeom prst="rect">
                    <a:avLst/>
                  </a:prstGeom>
                  <a:solidFill>
                    <a:srgbClr val="000000"/>
                  </a:solidFill>
                  <a:ln w="4763">
                    <a:solidFill>
                      <a:srgbClr val="000000"/>
                    </a:solidFill>
                    <a:miter lim="800000"/>
                    <a:headEnd/>
                    <a:tailEnd/>
                  </a:ln>
                </p:spPr>
                <p:txBody>
                  <a:bodyPr/>
                  <a:lstStyle/>
                  <a:p>
                    <a:endParaRPr lang="en-US">
                      <a:solidFill>
                        <a:srgbClr val="FFFFFF"/>
                      </a:solidFill>
                      <a:latin typeface="Tahoma" pitchFamily="34" charset="0"/>
                      <a:cs typeface="Arial" pitchFamily="34" charset="0"/>
                    </a:endParaRPr>
                  </a:p>
                </p:txBody>
              </p:sp>
              <p:sp>
                <p:nvSpPr>
                  <p:cNvPr id="92207" name="Rectangle 65"/>
                  <p:cNvSpPr>
                    <a:spLocks noChangeArrowheads="1"/>
                  </p:cNvSpPr>
                  <p:nvPr/>
                </p:nvSpPr>
                <p:spPr bwMode="auto">
                  <a:xfrm>
                    <a:off x="6694853" y="3858262"/>
                    <a:ext cx="1749462" cy="30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Tahoma" pitchFamily="34" charset="0"/>
                        <a:cs typeface="Arial" pitchFamily="34" charset="0"/>
                      </a:rPr>
                      <a:t>44% (15; 63)</a:t>
                    </a:r>
                    <a:endParaRPr lang="en-US" sz="2400" b="1">
                      <a:solidFill>
                        <a:srgbClr val="FFFFFF"/>
                      </a:solidFill>
                      <a:latin typeface="Tahoma" pitchFamily="34" charset="0"/>
                      <a:cs typeface="Arial" pitchFamily="34" charset="0"/>
                    </a:endParaRPr>
                  </a:p>
                </p:txBody>
              </p:sp>
              <p:cxnSp>
                <p:nvCxnSpPr>
                  <p:cNvPr id="92208" name="Straight Connector 99"/>
                  <p:cNvCxnSpPr>
                    <a:cxnSpLocks noChangeShapeType="1"/>
                  </p:cNvCxnSpPr>
                  <p:nvPr/>
                </p:nvCxnSpPr>
                <p:spPr bwMode="auto">
                  <a:xfrm>
                    <a:off x="3451045" y="4011534"/>
                    <a:ext cx="1728028" cy="158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grpSp>
            <p:grpSp>
              <p:nvGrpSpPr>
                <p:cNvPr id="92209" name="Group 1"/>
                <p:cNvGrpSpPr>
                  <a:grpSpLocks/>
                </p:cNvGrpSpPr>
                <p:nvPr/>
              </p:nvGrpSpPr>
              <p:grpSpPr bwMode="auto">
                <a:xfrm>
                  <a:off x="295" y="981"/>
                  <a:ext cx="5024" cy="346"/>
                  <a:chOff x="468549" y="1808470"/>
                  <a:chExt cx="7975364" cy="549558"/>
                </a:xfrm>
              </p:grpSpPr>
              <p:sp>
                <p:nvSpPr>
                  <p:cNvPr id="92210" name="Rectangle 62"/>
                  <p:cNvSpPr>
                    <a:spLocks noChangeArrowheads="1"/>
                  </p:cNvSpPr>
                  <p:nvPr/>
                </p:nvSpPr>
                <p:spPr bwMode="auto">
                  <a:xfrm>
                    <a:off x="468549" y="1808470"/>
                    <a:ext cx="2543100" cy="54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ahoma" pitchFamily="34" charset="0"/>
                        <a:cs typeface="Arial" pitchFamily="34" charset="0"/>
                      </a:rPr>
                      <a:t>Treatment for prevention</a:t>
                    </a:r>
                  </a:p>
                  <a:p>
                    <a:r>
                      <a:rPr lang="en-US">
                        <a:solidFill>
                          <a:srgbClr val="000000"/>
                        </a:solidFill>
                        <a:latin typeface="Tahoma" pitchFamily="34" charset="0"/>
                        <a:cs typeface="Arial" pitchFamily="34" charset="0"/>
                      </a:rPr>
                      <a:t>(</a:t>
                    </a:r>
                    <a:r>
                      <a:rPr lang="en-ZA">
                        <a:solidFill>
                          <a:srgbClr val="000000"/>
                        </a:solidFill>
                        <a:latin typeface="Tahoma" pitchFamily="34" charset="0"/>
                        <a:cs typeface="Arial" pitchFamily="34" charset="0"/>
                      </a:rPr>
                      <a:t>Africa, Asia, America’s</a:t>
                    </a:r>
                    <a:r>
                      <a:rPr lang="en-US">
                        <a:solidFill>
                          <a:srgbClr val="000000"/>
                        </a:solidFill>
                        <a:latin typeface="Tahoma" pitchFamily="34" charset="0"/>
                        <a:cs typeface="Arial" pitchFamily="34" charset="0"/>
                      </a:rPr>
                      <a:t>)</a:t>
                    </a:r>
                    <a:endParaRPr lang="en-US">
                      <a:solidFill>
                        <a:srgbClr val="FFFFFF"/>
                      </a:solidFill>
                      <a:latin typeface="Tahoma" pitchFamily="34" charset="0"/>
                      <a:cs typeface="Arial" pitchFamily="34" charset="0"/>
                    </a:endParaRPr>
                  </a:p>
                </p:txBody>
              </p:sp>
              <p:sp>
                <p:nvSpPr>
                  <p:cNvPr id="92211" name="Rectangle 64"/>
                  <p:cNvSpPr>
                    <a:spLocks noChangeAspect="1" noChangeArrowheads="1"/>
                  </p:cNvSpPr>
                  <p:nvPr/>
                </p:nvSpPr>
                <p:spPr bwMode="auto">
                  <a:xfrm>
                    <a:off x="6250334" y="1964977"/>
                    <a:ext cx="180978" cy="179365"/>
                  </a:xfrm>
                  <a:prstGeom prst="rect">
                    <a:avLst/>
                  </a:prstGeom>
                  <a:solidFill>
                    <a:srgbClr val="000000"/>
                  </a:solidFill>
                  <a:ln w="4763">
                    <a:solidFill>
                      <a:srgbClr val="000000"/>
                    </a:solidFill>
                    <a:miter lim="800000"/>
                    <a:headEnd/>
                    <a:tailEnd/>
                  </a:ln>
                </p:spPr>
                <p:txBody>
                  <a:bodyPr/>
                  <a:lstStyle/>
                  <a:p>
                    <a:endParaRPr lang="en-US">
                      <a:solidFill>
                        <a:srgbClr val="FFFFFF"/>
                      </a:solidFill>
                      <a:latin typeface="Tahoma" pitchFamily="34" charset="0"/>
                      <a:cs typeface="Arial" pitchFamily="34" charset="0"/>
                    </a:endParaRPr>
                  </a:p>
                </p:txBody>
              </p:sp>
              <p:sp>
                <p:nvSpPr>
                  <p:cNvPr id="92212" name="Rectangle 65"/>
                  <p:cNvSpPr>
                    <a:spLocks noChangeArrowheads="1"/>
                  </p:cNvSpPr>
                  <p:nvPr/>
                </p:nvSpPr>
                <p:spPr bwMode="auto">
                  <a:xfrm>
                    <a:off x="6694540" y="1900592"/>
                    <a:ext cx="1749373" cy="30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Tahoma" pitchFamily="34" charset="0"/>
                        <a:cs typeface="Arial" pitchFamily="34" charset="0"/>
                      </a:rPr>
                      <a:t>96% (73; 99)</a:t>
                    </a:r>
                    <a:endParaRPr lang="en-US" sz="2400" b="1">
                      <a:solidFill>
                        <a:srgbClr val="FFFFFF"/>
                      </a:solidFill>
                      <a:latin typeface="Tahoma" pitchFamily="34" charset="0"/>
                      <a:cs typeface="Arial" pitchFamily="34" charset="0"/>
                    </a:endParaRPr>
                  </a:p>
                </p:txBody>
              </p:sp>
              <p:sp>
                <p:nvSpPr>
                  <p:cNvPr id="92213" name="Line 63"/>
                  <p:cNvSpPr>
                    <a:spLocks noChangeShapeType="1"/>
                  </p:cNvSpPr>
                  <p:nvPr/>
                </p:nvSpPr>
                <p:spPr bwMode="auto">
                  <a:xfrm>
                    <a:off x="5602624" y="2053865"/>
                    <a:ext cx="900126"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92214" name="Group 3"/>
                <p:cNvGrpSpPr>
                  <a:grpSpLocks/>
                </p:cNvGrpSpPr>
                <p:nvPr/>
              </p:nvGrpSpPr>
              <p:grpSpPr bwMode="auto">
                <a:xfrm>
                  <a:off x="324" y="1674"/>
                  <a:ext cx="5023" cy="346"/>
                  <a:chOff x="467544" y="2708920"/>
                  <a:chExt cx="7975333" cy="549629"/>
                </a:xfrm>
              </p:grpSpPr>
              <p:sp>
                <p:nvSpPr>
                  <p:cNvPr id="92215" name="Rectangle 62"/>
                  <p:cNvSpPr>
                    <a:spLocks noChangeArrowheads="1"/>
                  </p:cNvSpPr>
                  <p:nvPr/>
                </p:nvSpPr>
                <p:spPr bwMode="auto">
                  <a:xfrm>
                    <a:off x="467544" y="2708920"/>
                    <a:ext cx="3086611" cy="5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871E69"/>
                        </a:solidFill>
                        <a:latin typeface="Tahoma" pitchFamily="34" charset="0"/>
                        <a:cs typeface="Arial" pitchFamily="34" charset="0"/>
                      </a:rPr>
                      <a:t>Truvada oral for heterosexuals</a:t>
                    </a:r>
                  </a:p>
                  <a:p>
                    <a:r>
                      <a:rPr lang="en-US">
                        <a:solidFill>
                          <a:srgbClr val="871E69"/>
                        </a:solidFill>
                        <a:latin typeface="Tahoma" pitchFamily="34" charset="0"/>
                        <a:cs typeface="Arial" pitchFamily="34" charset="0"/>
                      </a:rPr>
                      <a:t>(Botswana TDF2)</a:t>
                    </a:r>
                  </a:p>
                </p:txBody>
              </p:sp>
              <p:sp>
                <p:nvSpPr>
                  <p:cNvPr id="92216" name="Line 63"/>
                  <p:cNvSpPr>
                    <a:spLocks noChangeShapeType="1"/>
                  </p:cNvSpPr>
                  <p:nvPr/>
                </p:nvSpPr>
                <p:spPr bwMode="auto">
                  <a:xfrm>
                    <a:off x="3815890" y="2954347"/>
                    <a:ext cx="21600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7" name="Rectangle 64"/>
                  <p:cNvSpPr>
                    <a:spLocks noChangeAspect="1" noChangeArrowheads="1"/>
                  </p:cNvSpPr>
                  <p:nvPr/>
                </p:nvSpPr>
                <p:spPr bwMode="auto">
                  <a:xfrm>
                    <a:off x="5111102" y="2865459"/>
                    <a:ext cx="180978" cy="179365"/>
                  </a:xfrm>
                  <a:prstGeom prst="rect">
                    <a:avLst/>
                  </a:prstGeom>
                  <a:solidFill>
                    <a:srgbClr val="000000"/>
                  </a:solidFill>
                  <a:ln w="4763">
                    <a:solidFill>
                      <a:srgbClr val="000000"/>
                    </a:solidFill>
                    <a:miter lim="800000"/>
                    <a:headEnd/>
                    <a:tailEnd/>
                  </a:ln>
                </p:spPr>
                <p:txBody>
                  <a:bodyPr/>
                  <a:lstStyle/>
                  <a:p>
                    <a:endParaRPr lang="en-US">
                      <a:solidFill>
                        <a:srgbClr val="FFFFFF"/>
                      </a:solidFill>
                      <a:latin typeface="Tahoma" pitchFamily="34" charset="0"/>
                      <a:cs typeface="Arial" pitchFamily="34" charset="0"/>
                    </a:endParaRPr>
                  </a:p>
                </p:txBody>
              </p:sp>
              <p:sp>
                <p:nvSpPr>
                  <p:cNvPr id="92218" name="Rectangle 65"/>
                  <p:cNvSpPr>
                    <a:spLocks noChangeArrowheads="1"/>
                  </p:cNvSpPr>
                  <p:nvPr/>
                </p:nvSpPr>
                <p:spPr bwMode="auto">
                  <a:xfrm>
                    <a:off x="6693162" y="2801054"/>
                    <a:ext cx="1749715" cy="30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000000"/>
                        </a:solidFill>
                        <a:latin typeface="Tahoma" pitchFamily="34" charset="0"/>
                        <a:cs typeface="Arial" pitchFamily="34" charset="0"/>
                      </a:rPr>
                      <a:t>63% (22; 83)</a:t>
                    </a:r>
                    <a:endParaRPr lang="en-US" sz="2400" b="1">
                      <a:solidFill>
                        <a:srgbClr val="FFFFFF"/>
                      </a:solidFill>
                      <a:latin typeface="Tahoma" pitchFamily="34" charset="0"/>
                      <a:cs typeface="Arial" pitchFamily="34" charset="0"/>
                    </a:endParaRPr>
                  </a:p>
                </p:txBody>
              </p:sp>
            </p:grpSp>
            <p:grpSp>
              <p:nvGrpSpPr>
                <p:cNvPr id="92219" name="Group 59"/>
                <p:cNvGrpSpPr>
                  <a:grpSpLocks/>
                </p:cNvGrpSpPr>
                <p:nvPr/>
              </p:nvGrpSpPr>
              <p:grpSpPr bwMode="auto">
                <a:xfrm>
                  <a:off x="263" y="3442"/>
                  <a:ext cx="5202" cy="442"/>
                  <a:chOff x="263" y="3534"/>
                  <a:chExt cx="5202" cy="442"/>
                </a:xfrm>
              </p:grpSpPr>
              <p:sp>
                <p:nvSpPr>
                  <p:cNvPr id="92220" name="Text Box 60"/>
                  <p:cNvSpPr txBox="1">
                    <a:spLocks noChangeArrowheads="1"/>
                  </p:cNvSpPr>
                  <p:nvPr/>
                </p:nvSpPr>
                <p:spPr bwMode="auto">
                  <a:xfrm>
                    <a:off x="263" y="3572"/>
                    <a:ext cx="15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GB">
                        <a:solidFill>
                          <a:srgbClr val="871E69"/>
                        </a:solidFill>
                        <a:latin typeface="Tahoma" pitchFamily="34" charset="0"/>
                      </a:rPr>
                      <a:t>Truvada for women</a:t>
                    </a:r>
                  </a:p>
                  <a:p>
                    <a:pPr eaLnBrk="0" hangingPunct="0"/>
                    <a:r>
                      <a:rPr lang="en-GB">
                        <a:solidFill>
                          <a:srgbClr val="871E69"/>
                        </a:solidFill>
                        <a:latin typeface="Tahoma" pitchFamily="34" charset="0"/>
                      </a:rPr>
                      <a:t>(Kenya, SA, Tanzania)</a:t>
                    </a:r>
                  </a:p>
                </p:txBody>
              </p:sp>
              <p:sp>
                <p:nvSpPr>
                  <p:cNvPr id="92221" name="Text Box 61"/>
                  <p:cNvSpPr txBox="1">
                    <a:spLocks noChangeArrowheads="1"/>
                  </p:cNvSpPr>
                  <p:nvPr/>
                </p:nvSpPr>
                <p:spPr bwMode="auto">
                  <a:xfrm>
                    <a:off x="4241" y="3534"/>
                    <a:ext cx="12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en-US" sz="2000" b="1">
                        <a:solidFill>
                          <a:srgbClr val="000000"/>
                        </a:solidFill>
                        <a:latin typeface="Tahoma" pitchFamily="34" charset="0"/>
                      </a:rPr>
                      <a:t>0% (-69; 41)</a:t>
                    </a:r>
                    <a:endParaRPr lang="en-GB" sz="2000" b="1">
                      <a:solidFill>
                        <a:srgbClr val="000000"/>
                      </a:solidFill>
                      <a:latin typeface="Tahoma" pitchFamily="34" charset="0"/>
                    </a:endParaRPr>
                  </a:p>
                </p:txBody>
              </p:sp>
              <p:sp>
                <p:nvSpPr>
                  <p:cNvPr id="92222" name="Line 67"/>
                  <p:cNvSpPr>
                    <a:spLocks noChangeShapeType="1"/>
                  </p:cNvSpPr>
                  <p:nvPr/>
                </p:nvSpPr>
                <p:spPr bwMode="auto">
                  <a:xfrm>
                    <a:off x="1903" y="3612"/>
                    <a:ext cx="84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23" name="Rectangle 68"/>
                  <p:cNvSpPr>
                    <a:spLocks noChangeAspect="1" noChangeArrowheads="1"/>
                  </p:cNvSpPr>
                  <p:nvPr/>
                </p:nvSpPr>
                <p:spPr bwMode="auto">
                  <a:xfrm>
                    <a:off x="1791" y="3566"/>
                    <a:ext cx="114" cy="112"/>
                  </a:xfrm>
                  <a:prstGeom prst="rect">
                    <a:avLst/>
                  </a:prstGeom>
                  <a:solidFill>
                    <a:srgbClr val="000000"/>
                  </a:solidFill>
                  <a:ln w="4763">
                    <a:solidFill>
                      <a:srgbClr val="000000"/>
                    </a:solidFill>
                    <a:miter lim="800000"/>
                    <a:headEnd/>
                    <a:tailEnd/>
                  </a:ln>
                </p:spPr>
                <p:txBody>
                  <a:bodyPr/>
                  <a:lstStyle/>
                  <a:p>
                    <a:endParaRPr lang="en-US">
                      <a:solidFill>
                        <a:srgbClr val="FFFFFF"/>
                      </a:solidFill>
                      <a:latin typeface="Tahoma" pitchFamily="34" charset="0"/>
                      <a:cs typeface="Arial" pitchFamily="34" charset="0"/>
                    </a:endParaRPr>
                  </a:p>
                </p:txBody>
              </p:sp>
              <p:sp>
                <p:nvSpPr>
                  <p:cNvPr id="92224" name="Line 67"/>
                  <p:cNvSpPr>
                    <a:spLocks noChangeShapeType="1"/>
                  </p:cNvSpPr>
                  <p:nvPr/>
                </p:nvSpPr>
                <p:spPr bwMode="auto">
                  <a:xfrm>
                    <a:off x="930" y="3612"/>
                    <a:ext cx="84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grpSp>
      <p:sp>
        <p:nvSpPr>
          <p:cNvPr id="65" name="Text Box 62"/>
          <p:cNvSpPr txBox="1">
            <a:spLocks noChangeArrowheads="1"/>
          </p:cNvSpPr>
          <p:nvPr/>
        </p:nvSpPr>
        <p:spPr bwMode="auto">
          <a:xfrm>
            <a:off x="-36512" y="6548834"/>
            <a:ext cx="6337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sz="1600" dirty="0">
                <a:latin typeface="+mj-lt"/>
              </a:rPr>
              <a:t>Modified from Slim </a:t>
            </a:r>
            <a:r>
              <a:rPr lang="en-GB" sz="1600" dirty="0" err="1">
                <a:latin typeface="+mj-lt"/>
              </a:rPr>
              <a:t>Karim</a:t>
            </a:r>
            <a:r>
              <a:rPr lang="en-GB" sz="1600" dirty="0">
                <a:latin typeface="+mj-lt"/>
              </a:rPr>
              <a:t> 6</a:t>
            </a:r>
            <a:r>
              <a:rPr lang="en-GB" sz="1600" baseline="30000" dirty="0">
                <a:latin typeface="+mj-lt"/>
              </a:rPr>
              <a:t>th</a:t>
            </a:r>
            <a:r>
              <a:rPr lang="en-GB" sz="1600" dirty="0">
                <a:latin typeface="+mj-lt"/>
              </a:rPr>
              <a:t> Transmission Workshop, 2011</a:t>
            </a:r>
          </a:p>
        </p:txBody>
      </p:sp>
    </p:spTree>
    <p:extLst>
      <p:ext uri="{BB962C8B-B14F-4D97-AF65-F5344CB8AC3E}">
        <p14:creationId xmlns:p14="http://schemas.microsoft.com/office/powerpoint/2010/main" val="45343010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74638" y="-60325"/>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200">
              <a:solidFill>
                <a:srgbClr val="4D4D4D"/>
              </a:solidFill>
            </a:endParaRPr>
          </a:p>
          <a:p>
            <a:pPr eaLnBrk="0" hangingPunct="0"/>
            <a:endParaRPr lang="en-US" sz="2200">
              <a:solidFill>
                <a:srgbClr val="4D4D4D"/>
              </a:solidFill>
            </a:endParaRPr>
          </a:p>
        </p:txBody>
      </p:sp>
      <p:sp>
        <p:nvSpPr>
          <p:cNvPr id="51203" name="Rectangle 3"/>
          <p:cNvSpPr>
            <a:spLocks noChangeArrowheads="1"/>
          </p:cNvSpPr>
          <p:nvPr/>
        </p:nvSpPr>
        <p:spPr bwMode="auto">
          <a:xfrm>
            <a:off x="-274638" y="-60325"/>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200">
              <a:solidFill>
                <a:srgbClr val="4D4D4D"/>
              </a:solidFill>
            </a:endParaRPr>
          </a:p>
          <a:p>
            <a:pPr eaLnBrk="0" hangingPunct="0"/>
            <a:endParaRPr lang="en-US" sz="2200">
              <a:solidFill>
                <a:srgbClr val="4D4D4D"/>
              </a:solidFill>
            </a:endParaRPr>
          </a:p>
        </p:txBody>
      </p:sp>
      <p:sp>
        <p:nvSpPr>
          <p:cNvPr id="51204" name="Rectangle 4"/>
          <p:cNvSpPr>
            <a:spLocks noChangeArrowheads="1"/>
          </p:cNvSpPr>
          <p:nvPr/>
        </p:nvSpPr>
        <p:spPr bwMode="auto">
          <a:xfrm>
            <a:off x="-274638" y="-60325"/>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200">
              <a:solidFill>
                <a:srgbClr val="4D4D4D"/>
              </a:solidFill>
            </a:endParaRPr>
          </a:p>
          <a:p>
            <a:pPr eaLnBrk="0" hangingPunct="0"/>
            <a:endParaRPr lang="en-US" sz="2200">
              <a:solidFill>
                <a:srgbClr val="4D4D4D"/>
              </a:solidFill>
            </a:endParaRPr>
          </a:p>
        </p:txBody>
      </p:sp>
      <p:sp>
        <p:nvSpPr>
          <p:cNvPr id="51205" name="Rectangle 6"/>
          <p:cNvSpPr>
            <a:spLocks noGrp="1" noChangeArrowheads="1"/>
          </p:cNvSpPr>
          <p:nvPr>
            <p:ph type="title" idx="4294967295"/>
          </p:nvPr>
        </p:nvSpPr>
        <p:spPr>
          <a:xfrm>
            <a:off x="107504" y="251173"/>
            <a:ext cx="9144000" cy="1017587"/>
          </a:xfrm>
        </p:spPr>
        <p:txBody>
          <a:bodyPr>
            <a:normAutofit fontScale="90000"/>
          </a:bodyPr>
          <a:lstStyle/>
          <a:p>
            <a:r>
              <a:rPr lang="en-US" dirty="0" smtClean="0"/>
              <a:t>Effect of knowledge of diagnosis </a:t>
            </a:r>
            <a:br>
              <a:rPr lang="en-US" dirty="0" smtClean="0"/>
            </a:br>
            <a:r>
              <a:rPr lang="en-US" dirty="0" smtClean="0"/>
              <a:t>on risk of transmission</a:t>
            </a:r>
          </a:p>
        </p:txBody>
      </p:sp>
      <p:sp>
        <p:nvSpPr>
          <p:cNvPr id="51206" name="Rectangle 8"/>
          <p:cNvSpPr>
            <a:spLocks noGrp="1" noChangeArrowheads="1"/>
          </p:cNvSpPr>
          <p:nvPr>
            <p:ph type="body" sz="half" idx="4294967295"/>
          </p:nvPr>
        </p:nvSpPr>
        <p:spPr>
          <a:xfrm>
            <a:off x="5005388" y="1565622"/>
            <a:ext cx="3482975" cy="4311650"/>
          </a:xfrm>
        </p:spPr>
        <p:txBody>
          <a:bodyPr/>
          <a:lstStyle/>
          <a:p>
            <a:pPr marL="342900" lvl="1" indent="-342900">
              <a:buClr>
                <a:schemeClr val="tx2"/>
              </a:buClr>
              <a:buFontTx/>
              <a:buBlip>
                <a:blip r:embed="rId3"/>
              </a:buBlip>
            </a:pPr>
            <a:r>
              <a:rPr lang="en-GB" sz="1600" dirty="0" smtClean="0">
                <a:ea typeface="Arial" pitchFamily="34" charset="0"/>
              </a:rPr>
              <a:t>In the US, the 25% of the HIV+ people who are unaware of their infection are thought to account for 54–70% of new infections</a:t>
            </a:r>
            <a:endParaRPr lang="en-US" sz="1600" dirty="0" smtClean="0">
              <a:ea typeface="Arial" pitchFamily="34" charset="0"/>
            </a:endParaRPr>
          </a:p>
          <a:p>
            <a:r>
              <a:rPr lang="en-GB" sz="1600" dirty="0" smtClean="0"/>
              <a:t>This study estimated relative contribution to transmission of status−aware persons vs. unaware</a:t>
            </a:r>
            <a:endParaRPr lang="en-GB" sz="1600" baseline="30000" dirty="0" smtClean="0"/>
          </a:p>
          <a:p>
            <a:r>
              <a:rPr lang="en-GB" sz="1600" dirty="0" smtClean="0"/>
              <a:t>Transmission rate from unaware patients is 3.5 times that of the aware group</a:t>
            </a:r>
          </a:p>
          <a:p>
            <a:r>
              <a:rPr lang="en-GB" sz="1600" dirty="0" smtClean="0"/>
              <a:t>HIV/AIDS epidemic can be substantially lessened by increasing the number of people who are aware of status</a:t>
            </a:r>
            <a:endParaRPr lang="en-US" sz="1600" dirty="0" smtClean="0"/>
          </a:p>
        </p:txBody>
      </p:sp>
      <p:sp>
        <p:nvSpPr>
          <p:cNvPr id="51207" name="Rectangle 9"/>
          <p:cNvSpPr>
            <a:spLocks noChangeArrowheads="1"/>
          </p:cNvSpPr>
          <p:nvPr/>
        </p:nvSpPr>
        <p:spPr bwMode="auto">
          <a:xfrm>
            <a:off x="546100" y="6575425"/>
            <a:ext cx="533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tabLst>
                <a:tab pos="342900" algn="l"/>
              </a:tabLst>
            </a:pPr>
            <a:r>
              <a:rPr lang="en-US" sz="1100">
                <a:solidFill>
                  <a:srgbClr val="4D4D4D"/>
                </a:solidFill>
              </a:rPr>
              <a:t>Adapted from Marks G et al., </a:t>
            </a:r>
            <a:r>
              <a:rPr lang="en-US" sz="1100" i="1">
                <a:solidFill>
                  <a:srgbClr val="4D4D4D"/>
                </a:solidFill>
              </a:rPr>
              <a:t>AIDS </a:t>
            </a:r>
            <a:r>
              <a:rPr lang="en-US" sz="1100">
                <a:solidFill>
                  <a:srgbClr val="4D4D4D"/>
                </a:solidFill>
              </a:rPr>
              <a:t>2006, 20:1447–50.</a:t>
            </a:r>
            <a:endParaRPr lang="es-ES" sz="1100">
              <a:solidFill>
                <a:srgbClr val="4D4D4D"/>
              </a:solidFill>
            </a:endParaRPr>
          </a:p>
        </p:txBody>
      </p:sp>
      <p:sp>
        <p:nvSpPr>
          <p:cNvPr id="51208" name="AutoShape 10"/>
          <p:cNvSpPr>
            <a:spLocks noChangeArrowheads="1"/>
          </p:cNvSpPr>
          <p:nvPr/>
        </p:nvSpPr>
        <p:spPr bwMode="auto">
          <a:xfrm>
            <a:off x="625475" y="5805488"/>
            <a:ext cx="7265988" cy="685800"/>
          </a:xfrm>
          <a:prstGeom prst="roundRect">
            <a:avLst>
              <a:gd name="adj" fmla="val 16667"/>
            </a:avLst>
          </a:prstGeom>
          <a:solidFill>
            <a:schemeClr val="accent1"/>
          </a:solidFill>
          <a:ln w="9525">
            <a:solidFill>
              <a:schemeClr val="tx1"/>
            </a:solidFill>
            <a:round/>
            <a:headEnd/>
            <a:tailEnd/>
          </a:ln>
        </p:spPr>
        <p:txBody>
          <a:bodyPr wrap="none" anchor="ctr"/>
          <a:lstStyle/>
          <a:p>
            <a:pPr marL="361950" indent="-361950" algn="ctr"/>
            <a:r>
              <a:rPr lang="en-GB" b="1" dirty="0">
                <a:solidFill>
                  <a:schemeClr val="bg1"/>
                </a:solidFill>
              </a:rPr>
              <a:t>A diagnosis of HIV may motivate some infected individuals to adopt </a:t>
            </a:r>
            <a:br>
              <a:rPr lang="en-GB" b="1" dirty="0">
                <a:solidFill>
                  <a:schemeClr val="bg1"/>
                </a:solidFill>
              </a:rPr>
            </a:br>
            <a:r>
              <a:rPr lang="en-GB" b="1" dirty="0">
                <a:solidFill>
                  <a:schemeClr val="bg1"/>
                </a:solidFill>
              </a:rPr>
              <a:t>behaviours that reduce the risk of infecting HIV-negative people</a:t>
            </a:r>
          </a:p>
        </p:txBody>
      </p:sp>
      <p:sp>
        <p:nvSpPr>
          <p:cNvPr id="51209" name="AutoShape 12"/>
          <p:cNvSpPr>
            <a:spLocks noChangeAspect="1" noChangeArrowheads="1" noTextEdit="1"/>
          </p:cNvSpPr>
          <p:nvPr/>
        </p:nvSpPr>
        <p:spPr bwMode="auto">
          <a:xfrm>
            <a:off x="52388" y="1249363"/>
            <a:ext cx="41449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210" name="Rectangle 32"/>
          <p:cNvSpPr>
            <a:spLocks noChangeArrowheads="1"/>
          </p:cNvSpPr>
          <p:nvPr/>
        </p:nvSpPr>
        <p:spPr bwMode="auto">
          <a:xfrm rot="-5400000">
            <a:off x="-550068" y="3553619"/>
            <a:ext cx="2192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4D4D4D"/>
                </a:solidFill>
              </a:rPr>
              <a:t>Transmission Rate (%)</a:t>
            </a:r>
            <a:endParaRPr lang="en-US" sz="2600">
              <a:solidFill>
                <a:srgbClr val="4D4D4D"/>
              </a:solidFill>
            </a:endParaRPr>
          </a:p>
        </p:txBody>
      </p:sp>
      <p:sp>
        <p:nvSpPr>
          <p:cNvPr id="51211" name="Rectangle 33"/>
          <p:cNvSpPr>
            <a:spLocks noChangeArrowheads="1"/>
          </p:cNvSpPr>
          <p:nvPr/>
        </p:nvSpPr>
        <p:spPr bwMode="auto">
          <a:xfrm>
            <a:off x="928688" y="1392238"/>
            <a:ext cx="144462" cy="144462"/>
          </a:xfrm>
          <a:prstGeom prst="rect">
            <a:avLst/>
          </a:prstGeom>
          <a:solidFill>
            <a:schemeClr val="accent1"/>
          </a:solidFill>
          <a:ln w="0">
            <a:solidFill>
              <a:srgbClr val="FFFFFF"/>
            </a:solidFill>
            <a:miter lim="800000"/>
            <a:headEnd/>
            <a:tailEnd/>
          </a:ln>
        </p:spPr>
        <p:txBody>
          <a:bodyPr/>
          <a:lstStyle/>
          <a:p>
            <a:endParaRPr lang="de-DE" sz="2200">
              <a:solidFill>
                <a:srgbClr val="4D4D4D"/>
              </a:solidFill>
            </a:endParaRPr>
          </a:p>
        </p:txBody>
      </p:sp>
      <p:sp>
        <p:nvSpPr>
          <p:cNvPr id="51212" name="Rectangle 34"/>
          <p:cNvSpPr>
            <a:spLocks noChangeArrowheads="1"/>
          </p:cNvSpPr>
          <p:nvPr/>
        </p:nvSpPr>
        <p:spPr bwMode="auto">
          <a:xfrm>
            <a:off x="1160463" y="1363663"/>
            <a:ext cx="24018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4D4D4D"/>
                </a:solidFill>
              </a:rPr>
              <a:t>Aware of HIV-infected status</a:t>
            </a:r>
            <a:endParaRPr lang="en-US" sz="2200">
              <a:solidFill>
                <a:srgbClr val="4D4D4D"/>
              </a:solidFill>
            </a:endParaRPr>
          </a:p>
        </p:txBody>
      </p:sp>
      <p:sp>
        <p:nvSpPr>
          <p:cNvPr id="51213" name="Rectangle 35"/>
          <p:cNvSpPr>
            <a:spLocks noChangeArrowheads="1"/>
          </p:cNvSpPr>
          <p:nvPr/>
        </p:nvSpPr>
        <p:spPr bwMode="auto">
          <a:xfrm>
            <a:off x="928688" y="1649413"/>
            <a:ext cx="144462" cy="144462"/>
          </a:xfrm>
          <a:prstGeom prst="rect">
            <a:avLst/>
          </a:prstGeom>
          <a:solidFill>
            <a:schemeClr val="accent2"/>
          </a:solidFill>
          <a:ln w="0">
            <a:solidFill>
              <a:srgbClr val="FFFFFF"/>
            </a:solidFill>
            <a:miter lim="800000"/>
            <a:headEnd/>
            <a:tailEnd/>
          </a:ln>
        </p:spPr>
        <p:txBody>
          <a:bodyPr/>
          <a:lstStyle/>
          <a:p>
            <a:endParaRPr lang="de-DE" sz="2200">
              <a:solidFill>
                <a:srgbClr val="4D4D4D"/>
              </a:solidFill>
            </a:endParaRPr>
          </a:p>
        </p:txBody>
      </p:sp>
      <p:sp>
        <p:nvSpPr>
          <p:cNvPr id="51214" name="Rectangle 36"/>
          <p:cNvSpPr>
            <a:spLocks noChangeArrowheads="1"/>
          </p:cNvSpPr>
          <p:nvPr/>
        </p:nvSpPr>
        <p:spPr bwMode="auto">
          <a:xfrm>
            <a:off x="1160463" y="1619250"/>
            <a:ext cx="2608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4D4D4D"/>
                </a:solidFill>
              </a:rPr>
              <a:t>Unaware of HIV-infected status</a:t>
            </a:r>
            <a:endParaRPr lang="en-US" sz="2200">
              <a:solidFill>
                <a:srgbClr val="4D4D4D"/>
              </a:solidFill>
            </a:endParaRPr>
          </a:p>
        </p:txBody>
      </p:sp>
      <p:sp>
        <p:nvSpPr>
          <p:cNvPr id="51215" name="Rectangle 14"/>
          <p:cNvSpPr>
            <a:spLocks noChangeArrowheads="1"/>
          </p:cNvSpPr>
          <p:nvPr/>
        </p:nvSpPr>
        <p:spPr bwMode="auto">
          <a:xfrm>
            <a:off x="1606550" y="4505325"/>
            <a:ext cx="747713" cy="757238"/>
          </a:xfrm>
          <a:prstGeom prst="rect">
            <a:avLst/>
          </a:prstGeom>
          <a:solidFill>
            <a:schemeClr val="accent1"/>
          </a:solidFill>
          <a:ln>
            <a:noFill/>
          </a:ln>
          <a:extLst>
            <a:ext uri="{91240B29-F687-4F45-9708-019B960494DF}">
              <a14:hiddenLine xmlns:a14="http://schemas.microsoft.com/office/drawing/2010/main" w="6">
                <a:solidFill>
                  <a:srgbClr val="000000"/>
                </a:solidFill>
                <a:miter lim="800000"/>
                <a:headEnd/>
                <a:tailEnd/>
              </a14:hiddenLine>
            </a:ext>
          </a:extLst>
        </p:spPr>
        <p:txBody>
          <a:bodyPr/>
          <a:lstStyle/>
          <a:p>
            <a:endParaRPr lang="de-DE" sz="2200">
              <a:solidFill>
                <a:srgbClr val="4D4D4D"/>
              </a:solidFill>
            </a:endParaRPr>
          </a:p>
        </p:txBody>
      </p:sp>
      <p:sp>
        <p:nvSpPr>
          <p:cNvPr id="51216" name="Rectangle 15"/>
          <p:cNvSpPr>
            <a:spLocks noChangeArrowheads="1"/>
          </p:cNvSpPr>
          <p:nvPr/>
        </p:nvSpPr>
        <p:spPr bwMode="auto">
          <a:xfrm>
            <a:off x="2728913" y="2654300"/>
            <a:ext cx="746125" cy="2608263"/>
          </a:xfrm>
          <a:prstGeom prst="rect">
            <a:avLst/>
          </a:prstGeom>
          <a:solidFill>
            <a:schemeClr val="accent2"/>
          </a:solidFill>
          <a:ln>
            <a:noFill/>
          </a:ln>
          <a:extLst>
            <a:ext uri="{91240B29-F687-4F45-9708-019B960494DF}">
              <a14:hiddenLine xmlns:a14="http://schemas.microsoft.com/office/drawing/2010/main" w="6">
                <a:solidFill>
                  <a:srgbClr val="000000"/>
                </a:solidFill>
                <a:miter lim="800000"/>
                <a:headEnd/>
                <a:tailEnd/>
              </a14:hiddenLine>
            </a:ext>
          </a:extLst>
        </p:spPr>
        <p:txBody>
          <a:bodyPr/>
          <a:lstStyle/>
          <a:p>
            <a:endParaRPr lang="de-DE" sz="2200">
              <a:solidFill>
                <a:srgbClr val="4D4D4D"/>
              </a:solidFill>
            </a:endParaRPr>
          </a:p>
        </p:txBody>
      </p:sp>
      <p:sp>
        <p:nvSpPr>
          <p:cNvPr id="51217" name="Line 16"/>
          <p:cNvSpPr>
            <a:spLocks noChangeShapeType="1"/>
          </p:cNvSpPr>
          <p:nvPr/>
        </p:nvSpPr>
        <p:spPr bwMode="auto">
          <a:xfrm>
            <a:off x="1050925" y="2236788"/>
            <a:ext cx="1588" cy="3025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18" name="Line 17"/>
          <p:cNvSpPr>
            <a:spLocks noChangeShapeType="1"/>
          </p:cNvSpPr>
          <p:nvPr/>
        </p:nvSpPr>
        <p:spPr bwMode="auto">
          <a:xfrm>
            <a:off x="998538" y="5262563"/>
            <a:ext cx="52387"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19" name="Line 18"/>
          <p:cNvSpPr>
            <a:spLocks noChangeShapeType="1"/>
          </p:cNvSpPr>
          <p:nvPr/>
        </p:nvSpPr>
        <p:spPr bwMode="auto">
          <a:xfrm>
            <a:off x="998538" y="4505325"/>
            <a:ext cx="52387"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0" name="Line 19"/>
          <p:cNvSpPr>
            <a:spLocks noChangeShapeType="1"/>
          </p:cNvSpPr>
          <p:nvPr/>
        </p:nvSpPr>
        <p:spPr bwMode="auto">
          <a:xfrm>
            <a:off x="998538" y="3749675"/>
            <a:ext cx="52387"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1" name="Line 20"/>
          <p:cNvSpPr>
            <a:spLocks noChangeShapeType="1"/>
          </p:cNvSpPr>
          <p:nvPr/>
        </p:nvSpPr>
        <p:spPr bwMode="auto">
          <a:xfrm>
            <a:off x="998538" y="2992438"/>
            <a:ext cx="52387"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2" name="Line 21"/>
          <p:cNvSpPr>
            <a:spLocks noChangeShapeType="1"/>
          </p:cNvSpPr>
          <p:nvPr/>
        </p:nvSpPr>
        <p:spPr bwMode="auto">
          <a:xfrm>
            <a:off x="998538" y="2236788"/>
            <a:ext cx="52387"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3" name="Line 22"/>
          <p:cNvSpPr>
            <a:spLocks noChangeShapeType="1"/>
          </p:cNvSpPr>
          <p:nvPr/>
        </p:nvSpPr>
        <p:spPr bwMode="auto">
          <a:xfrm>
            <a:off x="1050925" y="5262563"/>
            <a:ext cx="298926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4" name="Line 23"/>
          <p:cNvSpPr>
            <a:spLocks noChangeShapeType="1"/>
          </p:cNvSpPr>
          <p:nvPr/>
        </p:nvSpPr>
        <p:spPr bwMode="auto">
          <a:xfrm flipV="1">
            <a:off x="1050925" y="5262563"/>
            <a:ext cx="1588" cy="50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5" name="Line 24"/>
          <p:cNvSpPr>
            <a:spLocks noChangeShapeType="1"/>
          </p:cNvSpPr>
          <p:nvPr/>
        </p:nvSpPr>
        <p:spPr bwMode="auto">
          <a:xfrm flipV="1">
            <a:off x="4040188" y="5262563"/>
            <a:ext cx="1587" cy="50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26" name="Rectangle 25"/>
          <p:cNvSpPr>
            <a:spLocks noChangeArrowheads="1"/>
          </p:cNvSpPr>
          <p:nvPr/>
        </p:nvSpPr>
        <p:spPr bwMode="auto">
          <a:xfrm>
            <a:off x="1866900" y="4260850"/>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4D4D4D"/>
                </a:solidFill>
              </a:rPr>
              <a:t>2.0</a:t>
            </a:r>
            <a:endParaRPr lang="en-US" sz="2200">
              <a:solidFill>
                <a:srgbClr val="4D4D4D"/>
              </a:solidFill>
            </a:endParaRPr>
          </a:p>
        </p:txBody>
      </p:sp>
      <p:sp>
        <p:nvSpPr>
          <p:cNvPr id="51227" name="Rectangle 26"/>
          <p:cNvSpPr>
            <a:spLocks noChangeArrowheads="1"/>
          </p:cNvSpPr>
          <p:nvPr/>
        </p:nvSpPr>
        <p:spPr bwMode="auto">
          <a:xfrm>
            <a:off x="2989263" y="2406650"/>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4D4D4D"/>
                </a:solidFill>
              </a:rPr>
              <a:t>6.9</a:t>
            </a:r>
            <a:endParaRPr lang="en-US" sz="2200">
              <a:solidFill>
                <a:srgbClr val="4D4D4D"/>
              </a:solidFill>
            </a:endParaRPr>
          </a:p>
        </p:txBody>
      </p:sp>
      <p:sp>
        <p:nvSpPr>
          <p:cNvPr id="51228" name="Rectangle 27"/>
          <p:cNvSpPr>
            <a:spLocks noChangeArrowheads="1"/>
          </p:cNvSpPr>
          <p:nvPr/>
        </p:nvSpPr>
        <p:spPr bwMode="auto">
          <a:xfrm>
            <a:off x="823913" y="51689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4D4D4D"/>
                </a:solidFill>
              </a:rPr>
              <a:t>0</a:t>
            </a:r>
            <a:endParaRPr lang="en-US" sz="2600">
              <a:solidFill>
                <a:srgbClr val="4D4D4D"/>
              </a:solidFill>
            </a:endParaRPr>
          </a:p>
        </p:txBody>
      </p:sp>
      <p:sp>
        <p:nvSpPr>
          <p:cNvPr id="51229" name="Rectangle 28"/>
          <p:cNvSpPr>
            <a:spLocks noChangeArrowheads="1"/>
          </p:cNvSpPr>
          <p:nvPr/>
        </p:nvSpPr>
        <p:spPr bwMode="auto">
          <a:xfrm>
            <a:off x="823913" y="441166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4D4D4D"/>
                </a:solidFill>
              </a:rPr>
              <a:t>2</a:t>
            </a:r>
            <a:endParaRPr lang="en-US" sz="2600">
              <a:solidFill>
                <a:srgbClr val="4D4D4D"/>
              </a:solidFill>
            </a:endParaRPr>
          </a:p>
        </p:txBody>
      </p:sp>
      <p:sp>
        <p:nvSpPr>
          <p:cNvPr id="51230" name="Rectangle 29"/>
          <p:cNvSpPr>
            <a:spLocks noChangeArrowheads="1"/>
          </p:cNvSpPr>
          <p:nvPr/>
        </p:nvSpPr>
        <p:spPr bwMode="auto">
          <a:xfrm>
            <a:off x="823913" y="36560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4D4D4D"/>
                </a:solidFill>
              </a:rPr>
              <a:t>4</a:t>
            </a:r>
            <a:endParaRPr lang="en-US" sz="2600">
              <a:solidFill>
                <a:srgbClr val="4D4D4D"/>
              </a:solidFill>
            </a:endParaRPr>
          </a:p>
        </p:txBody>
      </p:sp>
      <p:sp>
        <p:nvSpPr>
          <p:cNvPr id="51231" name="Rectangle 30"/>
          <p:cNvSpPr>
            <a:spLocks noChangeArrowheads="1"/>
          </p:cNvSpPr>
          <p:nvPr/>
        </p:nvSpPr>
        <p:spPr bwMode="auto">
          <a:xfrm>
            <a:off x="823913" y="290036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4D4D4D"/>
                </a:solidFill>
              </a:rPr>
              <a:t>6</a:t>
            </a:r>
            <a:endParaRPr lang="en-US" sz="2600">
              <a:solidFill>
                <a:srgbClr val="4D4D4D"/>
              </a:solidFill>
            </a:endParaRPr>
          </a:p>
        </p:txBody>
      </p:sp>
      <p:sp>
        <p:nvSpPr>
          <p:cNvPr id="51232" name="Rectangle 31"/>
          <p:cNvSpPr>
            <a:spLocks noChangeArrowheads="1"/>
          </p:cNvSpPr>
          <p:nvPr/>
        </p:nvSpPr>
        <p:spPr bwMode="auto">
          <a:xfrm>
            <a:off x="823913" y="21431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4D4D4D"/>
                </a:solidFill>
              </a:rPr>
              <a:t>8</a:t>
            </a:r>
            <a:endParaRPr lang="en-US" sz="2600">
              <a:solidFill>
                <a:srgbClr val="4D4D4D"/>
              </a:solidFill>
            </a:endParaRPr>
          </a:p>
        </p:txBody>
      </p:sp>
    </p:spTree>
    <p:extLst>
      <p:ext uri="{BB962C8B-B14F-4D97-AF65-F5344CB8AC3E}">
        <p14:creationId xmlns:p14="http://schemas.microsoft.com/office/powerpoint/2010/main" val="290127675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03213" y="1000125"/>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sz="2400">
              <a:solidFill>
                <a:schemeClr val="bg1"/>
              </a:solidFill>
            </a:endParaRPr>
          </a:p>
          <a:p>
            <a:pPr eaLnBrk="1" hangingPunct="1"/>
            <a:endParaRPr lang="en-GB" sz="2400">
              <a:solidFill>
                <a:schemeClr val="bg1"/>
              </a:solidFill>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7920037"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4450"/>
            <a:ext cx="6723062"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7" name="Text Box 5"/>
          <p:cNvSpPr txBox="1">
            <a:spLocks noChangeArrowheads="1"/>
          </p:cNvSpPr>
          <p:nvPr/>
        </p:nvSpPr>
        <p:spPr bwMode="auto">
          <a:xfrm>
            <a:off x="6300788" y="6524625"/>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a:t>Granich et al, Lancet 2008</a:t>
            </a:r>
          </a:p>
        </p:txBody>
      </p:sp>
    </p:spTree>
    <p:extLst>
      <p:ext uri="{BB962C8B-B14F-4D97-AF65-F5344CB8AC3E}">
        <p14:creationId xmlns:p14="http://schemas.microsoft.com/office/powerpoint/2010/main" val="27046173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eaLnBrk="1" hangingPunct="1"/>
            <a:r>
              <a:rPr lang="en-GB" sz="4000" smtClean="0"/>
              <a:t>Meta-analysis: ART and viral load and transmission</a:t>
            </a:r>
          </a:p>
        </p:txBody>
      </p:sp>
      <p:pic>
        <p:nvPicPr>
          <p:cNvPr id="839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15975" y="1600200"/>
            <a:ext cx="7494588" cy="4525963"/>
          </a:xfrm>
          <a:noFill/>
        </p:spPr>
      </p:pic>
      <p:sp>
        <p:nvSpPr>
          <p:cNvPr id="83972" name="Text Box 4"/>
          <p:cNvSpPr txBox="1">
            <a:spLocks noChangeArrowheads="1"/>
          </p:cNvSpPr>
          <p:nvPr/>
        </p:nvSpPr>
        <p:spPr bwMode="auto">
          <a:xfrm>
            <a:off x="6588125" y="6165850"/>
            <a:ext cx="193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i="1">
                <a:solidFill>
                  <a:schemeClr val="bg2"/>
                </a:solidFill>
              </a:rPr>
              <a:t>Attia, AIDS, 2009</a:t>
            </a:r>
          </a:p>
        </p:txBody>
      </p:sp>
    </p:spTree>
    <p:extLst>
      <p:ext uri="{BB962C8B-B14F-4D97-AF65-F5344CB8AC3E}">
        <p14:creationId xmlns:p14="http://schemas.microsoft.com/office/powerpoint/2010/main" val="2154166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in Prevention</a:t>
            </a:r>
            <a:endParaRPr lang="en-GB" dirty="0"/>
          </a:p>
        </p:txBody>
      </p:sp>
      <p:sp>
        <p:nvSpPr>
          <p:cNvPr id="3" name="Content Placeholder 2"/>
          <p:cNvSpPr>
            <a:spLocks noGrp="1"/>
          </p:cNvSpPr>
          <p:nvPr>
            <p:ph idx="1"/>
          </p:nvPr>
        </p:nvSpPr>
        <p:spPr/>
        <p:txBody>
          <a:bodyPr>
            <a:noAutofit/>
          </a:bodyPr>
          <a:lstStyle/>
          <a:p>
            <a:r>
              <a:rPr lang="en-US" sz="2400" dirty="0" smtClean="0"/>
              <a:t>3381 African heterosexual discordant </a:t>
            </a:r>
            <a:r>
              <a:rPr lang="en-US" sz="2400" dirty="0" err="1" smtClean="0"/>
              <a:t>couplesHIV</a:t>
            </a:r>
            <a:r>
              <a:rPr lang="en-US" sz="2400" dirty="0" smtClean="0"/>
              <a:t>+ partner CD4 ≥250 and did not meet local ART criteria</a:t>
            </a:r>
          </a:p>
          <a:p>
            <a:r>
              <a:rPr lang="en-US" sz="2400" dirty="0" smtClean="0"/>
              <a:t>Follow-up:</a:t>
            </a:r>
          </a:p>
          <a:p>
            <a:pPr lvl="1"/>
            <a:r>
              <a:rPr lang="en-US" sz="2000" dirty="0" smtClean="0"/>
              <a:t>CD4 count every 6 months; ART initiated following national guidelines. </a:t>
            </a:r>
          </a:p>
          <a:p>
            <a:pPr lvl="1"/>
            <a:r>
              <a:rPr lang="en-US" sz="2000" dirty="0" smtClean="0"/>
              <a:t>HIV uninfected partners tested every 3 months. </a:t>
            </a:r>
          </a:p>
          <a:p>
            <a:r>
              <a:rPr lang="en-US" sz="2400" dirty="0"/>
              <a:t>C</a:t>
            </a:r>
            <a:r>
              <a:rPr lang="en-US" sz="2400" dirty="0" smtClean="0"/>
              <a:t>ompared linked HIV-1 transmission rates by ART initiation.</a:t>
            </a:r>
          </a:p>
          <a:p>
            <a:r>
              <a:rPr lang="en-US" sz="2400" dirty="0" smtClean="0"/>
              <a:t>349 (10%) HIV+ partners initiated ART</a:t>
            </a:r>
          </a:p>
          <a:p>
            <a:r>
              <a:rPr lang="en-US" sz="2400" dirty="0" smtClean="0"/>
              <a:t>103 linked HIV-1 transmissions </a:t>
            </a:r>
          </a:p>
          <a:p>
            <a:pPr lvl="1"/>
            <a:r>
              <a:rPr lang="en-US" sz="2000" dirty="0" smtClean="0"/>
              <a:t>Only 1 on ART</a:t>
            </a:r>
          </a:p>
          <a:p>
            <a:pPr lvl="1"/>
            <a:r>
              <a:rPr lang="en-US" sz="2000" dirty="0" smtClean="0"/>
              <a:t>Transmission rates: 0.37 </a:t>
            </a:r>
            <a:r>
              <a:rPr lang="en-US" sz="2000" dirty="0" err="1" smtClean="0"/>
              <a:t>vs</a:t>
            </a:r>
            <a:r>
              <a:rPr lang="en-US" sz="2000" dirty="0" smtClean="0"/>
              <a:t> 2.24 per 100 PY on and off ART (adjusted incidence RR 0.08, 95% CI 0.002–0.57, p=0.004). </a:t>
            </a:r>
          </a:p>
          <a:p>
            <a:pPr lvl="1"/>
            <a:r>
              <a:rPr lang="en-US" sz="2000" dirty="0" smtClean="0"/>
              <a:t>ART initiation led to 92% reduction in HIV-1 transmission risk</a:t>
            </a:r>
          </a:p>
        </p:txBody>
      </p:sp>
      <p:sp>
        <p:nvSpPr>
          <p:cNvPr id="5" name="Text Box 62"/>
          <p:cNvSpPr txBox="1">
            <a:spLocks noChangeArrowheads="1"/>
          </p:cNvSpPr>
          <p:nvPr/>
        </p:nvSpPr>
        <p:spPr bwMode="auto">
          <a:xfrm>
            <a:off x="-36512" y="6548834"/>
            <a:ext cx="6337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GB" sz="1600" dirty="0" smtClean="0">
                <a:latin typeface="+mj-lt"/>
              </a:rPr>
              <a:t>Donnell.  Lancet 2010.</a:t>
            </a:r>
            <a:endParaRPr lang="en-GB" sz="1600" dirty="0">
              <a:latin typeface="+mj-lt"/>
            </a:endParaRPr>
          </a:p>
        </p:txBody>
      </p:sp>
    </p:spTree>
    <p:extLst>
      <p:ext uri="{BB962C8B-B14F-4D97-AF65-F5344CB8AC3E}">
        <p14:creationId xmlns:p14="http://schemas.microsoft.com/office/powerpoint/2010/main" val="1506299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p:cNvSpPr txBox="1">
            <a:spLocks noChangeArrowheads="1"/>
          </p:cNvSpPr>
          <p:nvPr/>
        </p:nvSpPr>
        <p:spPr bwMode="auto">
          <a:xfrm>
            <a:off x="685800" y="1403350"/>
            <a:ext cx="7699375" cy="830997"/>
          </a:xfrm>
          <a:prstGeom prst="rect">
            <a:avLst/>
          </a:prstGeom>
          <a:noFill/>
          <a:ln w="9525">
            <a:noFill/>
            <a:miter lim="800000"/>
            <a:headEnd/>
            <a:tailEnd/>
          </a:ln>
        </p:spPr>
        <p:txBody>
          <a:bodyPr>
            <a:spAutoFit/>
          </a:bodyPr>
          <a:lstStyle/>
          <a:p>
            <a:pPr algn="ctr"/>
            <a:r>
              <a:rPr lang="en-US" sz="2400" dirty="0" smtClean="0">
                <a:solidFill>
                  <a:srgbClr val="000090"/>
                </a:solidFill>
                <a:cs typeface="Arial" charset="0"/>
              </a:rPr>
              <a:t>Stable, healthy, serodiscordant couples, sexually active</a:t>
            </a:r>
          </a:p>
          <a:p>
            <a:pPr algn="ctr"/>
            <a:r>
              <a:rPr lang="en-US" sz="2400" dirty="0" smtClean="0">
                <a:solidFill>
                  <a:srgbClr val="000090"/>
                </a:solidFill>
                <a:cs typeface="Arial" charset="0"/>
              </a:rPr>
              <a:t>CD4 count: 350 to 550 cells/mm</a:t>
            </a:r>
            <a:r>
              <a:rPr lang="en-US" sz="2400" baseline="30000" dirty="0" smtClean="0">
                <a:solidFill>
                  <a:srgbClr val="000090"/>
                </a:solidFill>
                <a:cs typeface="Arial" charset="0"/>
              </a:rPr>
              <a:t>3</a:t>
            </a:r>
            <a:endParaRPr lang="en-US" sz="2400" baseline="30000" dirty="0">
              <a:solidFill>
                <a:srgbClr val="000090"/>
              </a:solidFill>
              <a:cs typeface="Arial" charset="0"/>
            </a:endParaRPr>
          </a:p>
        </p:txBody>
      </p:sp>
      <p:sp>
        <p:nvSpPr>
          <p:cNvPr id="33794" name="Text Box 9"/>
          <p:cNvSpPr txBox="1">
            <a:spLocks noChangeArrowheads="1"/>
          </p:cNvSpPr>
          <p:nvPr/>
        </p:nvSpPr>
        <p:spPr bwMode="auto">
          <a:xfrm>
            <a:off x="0" y="4549775"/>
            <a:ext cx="9118600" cy="2308225"/>
          </a:xfrm>
          <a:prstGeom prst="rect">
            <a:avLst/>
          </a:prstGeom>
          <a:noFill/>
          <a:ln w="9525">
            <a:noFill/>
            <a:miter lim="800000"/>
            <a:headEnd/>
            <a:tailEnd/>
          </a:ln>
        </p:spPr>
        <p:txBody>
          <a:bodyPr>
            <a:spAutoFit/>
          </a:bodyPr>
          <a:lstStyle/>
          <a:p>
            <a:pPr algn="ctr"/>
            <a:r>
              <a:rPr lang="en-US" sz="2400" b="1" dirty="0">
                <a:solidFill>
                  <a:srgbClr val="000090"/>
                </a:solidFill>
                <a:cs typeface="Arial" charset="0"/>
              </a:rPr>
              <a:t>Primary Transmission Endpoint</a:t>
            </a:r>
          </a:p>
          <a:p>
            <a:pPr algn="ctr"/>
            <a:r>
              <a:rPr lang="en-US" sz="2400" dirty="0" err="1" smtClean="0">
                <a:solidFill>
                  <a:srgbClr val="000090"/>
                </a:solidFill>
                <a:cs typeface="Arial" charset="0"/>
              </a:rPr>
              <a:t>Virologically</a:t>
            </a:r>
            <a:r>
              <a:rPr lang="en-US" sz="2400" dirty="0">
                <a:solidFill>
                  <a:srgbClr val="000090"/>
                </a:solidFill>
                <a:cs typeface="Arial" charset="0"/>
              </a:rPr>
              <a:t>-</a:t>
            </a:r>
            <a:r>
              <a:rPr lang="en-US" sz="2400" dirty="0" smtClean="0">
                <a:solidFill>
                  <a:srgbClr val="000090"/>
                </a:solidFill>
                <a:cs typeface="Arial" charset="0"/>
              </a:rPr>
              <a:t>linked </a:t>
            </a:r>
            <a:r>
              <a:rPr lang="en-US" sz="2400" dirty="0">
                <a:solidFill>
                  <a:srgbClr val="000090"/>
                </a:solidFill>
                <a:cs typeface="Arial" charset="0"/>
              </a:rPr>
              <a:t>transmission events</a:t>
            </a:r>
          </a:p>
          <a:p>
            <a:pPr algn="ctr"/>
            <a:endParaRPr lang="en-US" sz="2400" dirty="0">
              <a:solidFill>
                <a:srgbClr val="000090"/>
              </a:solidFill>
              <a:cs typeface="Arial" charset="0"/>
            </a:endParaRPr>
          </a:p>
          <a:p>
            <a:pPr algn="ctr"/>
            <a:r>
              <a:rPr lang="en-US" sz="2400" b="1" dirty="0">
                <a:solidFill>
                  <a:srgbClr val="000090"/>
                </a:solidFill>
                <a:cs typeface="Arial" charset="0"/>
              </a:rPr>
              <a:t>Primary Clinical Endpoint</a:t>
            </a:r>
          </a:p>
          <a:p>
            <a:pPr algn="ctr"/>
            <a:r>
              <a:rPr lang="en-US" sz="2400" dirty="0">
                <a:solidFill>
                  <a:srgbClr val="000090"/>
                </a:solidFill>
                <a:cs typeface="Arial" charset="0"/>
              </a:rPr>
              <a:t>WHO stage 4 clinical events, pulmonary tuberculosis, severe bacterial infection and/or death</a:t>
            </a:r>
            <a:endParaRPr lang="en-US" sz="2000" dirty="0">
              <a:solidFill>
                <a:srgbClr val="000090"/>
              </a:solidFill>
              <a:cs typeface="Arial" charset="0"/>
            </a:endParaRPr>
          </a:p>
        </p:txBody>
      </p:sp>
      <p:cxnSp>
        <p:nvCxnSpPr>
          <p:cNvPr id="33795" name="Straight Connector 10"/>
          <p:cNvCxnSpPr>
            <a:cxnSpLocks noChangeShapeType="1"/>
          </p:cNvCxnSpPr>
          <p:nvPr/>
        </p:nvCxnSpPr>
        <p:spPr bwMode="auto">
          <a:xfrm rot="10800000" flipH="1">
            <a:off x="0" y="1301750"/>
            <a:ext cx="9144000" cy="1588"/>
          </a:xfrm>
          <a:prstGeom prst="line">
            <a:avLst/>
          </a:prstGeom>
          <a:noFill/>
          <a:ln w="57150" algn="ctr">
            <a:solidFill>
              <a:srgbClr val="3F8080"/>
            </a:solidFill>
            <a:round/>
            <a:headEnd/>
            <a:tailEnd/>
          </a:ln>
        </p:spPr>
      </p:cxnSp>
      <p:sp>
        <p:nvSpPr>
          <p:cNvPr id="33796" name="Title 1"/>
          <p:cNvSpPr txBox="1">
            <a:spLocks/>
          </p:cNvSpPr>
          <p:nvPr/>
        </p:nvSpPr>
        <p:spPr bwMode="auto">
          <a:xfrm>
            <a:off x="-25400" y="0"/>
            <a:ext cx="9144000" cy="1289050"/>
          </a:xfrm>
          <a:prstGeom prst="rect">
            <a:avLst/>
          </a:prstGeom>
          <a:noFill/>
          <a:ln w="9525">
            <a:noFill/>
            <a:miter lim="800000"/>
            <a:headEnd/>
            <a:tailEnd/>
          </a:ln>
        </p:spPr>
        <p:txBody>
          <a:bodyPr anchor="ctr"/>
          <a:lstStyle/>
          <a:p>
            <a:pPr algn="ctr"/>
            <a:r>
              <a:rPr lang="en-US" sz="4000" b="1" dirty="0">
                <a:solidFill>
                  <a:srgbClr val="000090"/>
                </a:solidFill>
                <a:cs typeface="Arial" charset="0"/>
              </a:rPr>
              <a:t>HPTN 052 Study Design</a:t>
            </a:r>
          </a:p>
        </p:txBody>
      </p:sp>
      <p:grpSp>
        <p:nvGrpSpPr>
          <p:cNvPr id="33797" name="Group 4"/>
          <p:cNvGrpSpPr>
            <a:grpSpLocks/>
          </p:cNvGrpSpPr>
          <p:nvPr/>
        </p:nvGrpSpPr>
        <p:grpSpPr bwMode="auto">
          <a:xfrm>
            <a:off x="1189038" y="2457450"/>
            <a:ext cx="6691312" cy="1822450"/>
            <a:chOff x="1206299" y="2457800"/>
            <a:chExt cx="6690660" cy="1821597"/>
          </a:xfrm>
        </p:grpSpPr>
        <p:sp>
          <p:nvSpPr>
            <p:cNvPr id="33798" name="Line 4"/>
            <p:cNvSpPr>
              <a:spLocks noChangeShapeType="1"/>
            </p:cNvSpPr>
            <p:nvPr/>
          </p:nvSpPr>
          <p:spPr bwMode="auto">
            <a:xfrm flipH="1">
              <a:off x="2277250" y="2457800"/>
              <a:ext cx="2319338" cy="946150"/>
            </a:xfrm>
            <a:prstGeom prst="line">
              <a:avLst/>
            </a:prstGeom>
            <a:noFill/>
            <a:ln w="38100">
              <a:solidFill>
                <a:schemeClr val="tx2"/>
              </a:solidFill>
              <a:round/>
              <a:headEnd/>
              <a:tailEnd type="triangle" w="med" len="med"/>
            </a:ln>
          </p:spPr>
          <p:txBody>
            <a:bodyPr/>
            <a:lstStyle/>
            <a:p>
              <a:endParaRPr lang="en-US"/>
            </a:p>
          </p:txBody>
        </p:sp>
        <p:sp>
          <p:nvSpPr>
            <p:cNvPr id="8198" name="Text Box 6"/>
            <p:cNvSpPr txBox="1">
              <a:spLocks noChangeArrowheads="1"/>
            </p:cNvSpPr>
            <p:nvPr/>
          </p:nvSpPr>
          <p:spPr bwMode="auto">
            <a:xfrm>
              <a:off x="1206299" y="3447936"/>
              <a:ext cx="2300063" cy="831461"/>
            </a:xfrm>
            <a:prstGeom prst="rect">
              <a:avLst/>
            </a:prstGeom>
            <a:noFill/>
            <a:ln w="38100">
              <a:solidFill>
                <a:srgbClr val="C0000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dirty="0">
                  <a:latin typeface="+mj-lt"/>
                  <a:cs typeface="Calibri" pitchFamily="34" charset="0"/>
                </a:rPr>
                <a:t>Immediate ART</a:t>
              </a:r>
            </a:p>
            <a:p>
              <a:pPr algn="ctr" eaLnBrk="1" hangingPunct="1">
                <a:defRPr/>
              </a:pPr>
              <a:r>
                <a:rPr lang="en-US" sz="2400" dirty="0">
                  <a:latin typeface="+mj-lt"/>
                  <a:cs typeface="Calibri" pitchFamily="34" charset="0"/>
                </a:rPr>
                <a:t> CD4 350-550</a:t>
              </a:r>
            </a:p>
          </p:txBody>
        </p:sp>
        <p:sp>
          <p:nvSpPr>
            <p:cNvPr id="8199" name="Text Box 7"/>
            <p:cNvSpPr txBox="1">
              <a:spLocks noChangeArrowheads="1"/>
            </p:cNvSpPr>
            <p:nvPr/>
          </p:nvSpPr>
          <p:spPr bwMode="auto">
            <a:xfrm>
              <a:off x="5738169" y="3447936"/>
              <a:ext cx="2158790" cy="831461"/>
            </a:xfrm>
            <a:prstGeom prst="rect">
              <a:avLst/>
            </a:prstGeom>
            <a:noFill/>
            <a:ln w="38100">
              <a:solidFill>
                <a:srgbClr val="C0000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dirty="0">
                  <a:latin typeface="+mj-lt"/>
                  <a:cs typeface="Calibri" pitchFamily="34" charset="0"/>
                </a:rPr>
                <a:t>Delayed ART  </a:t>
              </a:r>
            </a:p>
            <a:p>
              <a:pPr algn="ctr" eaLnBrk="1" hangingPunct="1">
                <a:defRPr/>
              </a:pPr>
              <a:r>
                <a:rPr lang="en-US" sz="2400" dirty="0">
                  <a:latin typeface="+mj-lt"/>
                  <a:cs typeface="Calibri" pitchFamily="34" charset="0"/>
                </a:rPr>
                <a:t>CD4 </a:t>
              </a:r>
              <a:r>
                <a:rPr lang="en-US" sz="2400" u="sng" dirty="0">
                  <a:latin typeface="+mj-lt"/>
                  <a:cs typeface="Calibri" pitchFamily="34" charset="0"/>
                </a:rPr>
                <a:t>&lt;</a:t>
              </a:r>
              <a:r>
                <a:rPr lang="en-US" sz="2400" dirty="0">
                  <a:latin typeface="+mj-lt"/>
                  <a:cs typeface="Calibri" pitchFamily="34" charset="0"/>
                </a:rPr>
                <a:t>250</a:t>
              </a:r>
            </a:p>
          </p:txBody>
        </p:sp>
        <p:sp>
          <p:nvSpPr>
            <p:cNvPr id="8202" name="Text Box 10"/>
            <p:cNvSpPr txBox="1">
              <a:spLocks noChangeArrowheads="1"/>
            </p:cNvSpPr>
            <p:nvPr/>
          </p:nvSpPr>
          <p:spPr bwMode="auto">
            <a:xfrm>
              <a:off x="3552395" y="2838622"/>
              <a:ext cx="2023865" cy="39986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b="1" dirty="0">
                  <a:latin typeface="+mj-lt"/>
                  <a:cs typeface="Calibri" pitchFamily="34" charset="0"/>
                </a:rPr>
                <a:t>Randomization</a:t>
              </a:r>
            </a:p>
          </p:txBody>
        </p:sp>
        <p:sp>
          <p:nvSpPr>
            <p:cNvPr id="33802" name="Line 4"/>
            <p:cNvSpPr>
              <a:spLocks noChangeShapeType="1"/>
            </p:cNvSpPr>
            <p:nvPr/>
          </p:nvSpPr>
          <p:spPr bwMode="auto">
            <a:xfrm>
              <a:off x="4569498" y="2457800"/>
              <a:ext cx="2319338" cy="946150"/>
            </a:xfrm>
            <a:prstGeom prst="line">
              <a:avLst/>
            </a:prstGeom>
            <a:noFill/>
            <a:ln w="38100">
              <a:solidFill>
                <a:schemeClr val="tx2"/>
              </a:solidFill>
              <a:round/>
              <a:headEnd/>
              <a:tailEnd type="triangle" w="med" len="med"/>
            </a:ln>
          </p:spPr>
          <p:txBody>
            <a:bodyPr/>
            <a:lstStyle/>
            <a:p>
              <a:endParaRPr lang="en-US"/>
            </a:p>
          </p:txBody>
        </p:sp>
      </p:grpSp>
    </p:spTree>
    <p:extLst>
      <p:ext uri="{BB962C8B-B14F-4D97-AF65-F5344CB8AC3E}">
        <p14:creationId xmlns:p14="http://schemas.microsoft.com/office/powerpoint/2010/main" val="6295207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uxe">
  <a:themeElements>
    <a:clrScheme name="Deluxe 1">
      <a:dk1>
        <a:srgbClr val="30356E"/>
      </a:dk1>
      <a:lt1>
        <a:srgbClr val="FFFFFF"/>
      </a:lt1>
      <a:dk2>
        <a:srgbClr val="000000"/>
      </a:dk2>
      <a:lt2>
        <a:srgbClr val="FFF9E5"/>
      </a:lt2>
      <a:accent1>
        <a:srgbClr val="CC4757"/>
      </a:accent1>
      <a:accent2>
        <a:srgbClr val="FF6F61"/>
      </a:accent2>
      <a:accent3>
        <a:srgbClr val="AAAAAA"/>
      </a:accent3>
      <a:accent4>
        <a:srgbClr val="DADADA"/>
      </a:accent4>
      <a:accent5>
        <a:srgbClr val="E2B1B4"/>
      </a:accent5>
      <a:accent6>
        <a:srgbClr val="E76457"/>
      </a:accent6>
      <a:hlink>
        <a:srgbClr val="FA7D7A"/>
      </a:hlink>
      <a:folHlink>
        <a:srgbClr val="FFCF3E"/>
      </a:folHlink>
    </a:clrScheme>
    <a:fontScheme name="Delux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luxe 1">
        <a:dk1>
          <a:srgbClr val="30356E"/>
        </a:dk1>
        <a:lt1>
          <a:srgbClr val="FFFFFF"/>
        </a:lt1>
        <a:dk2>
          <a:srgbClr val="000000"/>
        </a:dk2>
        <a:lt2>
          <a:srgbClr val="FFF9E5"/>
        </a:lt2>
        <a:accent1>
          <a:srgbClr val="CC4757"/>
        </a:accent1>
        <a:accent2>
          <a:srgbClr val="FF6F61"/>
        </a:accent2>
        <a:accent3>
          <a:srgbClr val="AAAAAA"/>
        </a:accent3>
        <a:accent4>
          <a:srgbClr val="DADADA"/>
        </a:accent4>
        <a:accent5>
          <a:srgbClr val="E2B1B4"/>
        </a:accent5>
        <a:accent6>
          <a:srgbClr val="E76457"/>
        </a:accent6>
        <a:hlink>
          <a:srgbClr val="FA7D7A"/>
        </a:hlink>
        <a:folHlink>
          <a:srgbClr val="FFCF3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19 MDP PPT TEMPLATE">
  <a:themeElements>
    <a:clrScheme name="U19 MDP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19 MDP PPT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19 MDP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19 MDP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19 MDP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19 MDP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19 MDP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19 MDP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19 MDP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1488</TotalTime>
  <Words>6237</Words>
  <Application>Microsoft Office PowerPoint</Application>
  <PresentationFormat>On-screen Show (4:3)</PresentationFormat>
  <Paragraphs>1449</Paragraphs>
  <Slides>128</Slides>
  <Notes>38</Notes>
  <HiddenSlides>29</HiddenSlides>
  <MMClips>0</MMClips>
  <ScaleCrop>false</ScaleCrop>
  <HeadingPairs>
    <vt:vector size="6" baseType="variant">
      <vt:variant>
        <vt:lpstr>Theme</vt:lpstr>
      </vt:variant>
      <vt:variant>
        <vt:i4>6</vt:i4>
      </vt:variant>
      <vt:variant>
        <vt:lpstr>Embedded OLE Servers</vt:lpstr>
      </vt:variant>
      <vt:variant>
        <vt:i4>4</vt:i4>
      </vt:variant>
      <vt:variant>
        <vt:lpstr>Slide Titles</vt:lpstr>
      </vt:variant>
      <vt:variant>
        <vt:i4>128</vt:i4>
      </vt:variant>
    </vt:vector>
  </HeadingPairs>
  <TitlesOfParts>
    <vt:vector size="138" baseType="lpstr">
      <vt:lpstr>Office Theme</vt:lpstr>
      <vt:lpstr>Deluxe</vt:lpstr>
      <vt:lpstr>U19 MDP PPT TEMPLATE</vt:lpstr>
      <vt:lpstr>5_Default Design</vt:lpstr>
      <vt:lpstr>4_Default Design</vt:lpstr>
      <vt:lpstr>Default Design</vt:lpstr>
      <vt:lpstr>Picture</vt:lpstr>
      <vt:lpstr>CorelDRAW</vt:lpstr>
      <vt:lpstr>SPW 11.0 Graph</vt:lpstr>
      <vt:lpstr>Prism Project</vt:lpstr>
      <vt:lpstr>ART as prevention: PEP &amp; PrEP</vt:lpstr>
      <vt:lpstr>Introduction</vt:lpstr>
      <vt:lpstr>Prevention is the Foundation For Treatment Sustainability</vt:lpstr>
      <vt:lpstr>Prevention Methods</vt:lpstr>
      <vt:lpstr>Determinants of risky sexual behaviour</vt:lpstr>
      <vt:lpstr>Further Reading</vt:lpstr>
      <vt:lpstr>Structural</vt:lpstr>
      <vt:lpstr>Biomedical</vt:lpstr>
      <vt:lpstr>Biomedical</vt:lpstr>
      <vt:lpstr>Post-exposure prophylaxis (PEP)</vt:lpstr>
      <vt:lpstr>Significant exposure</vt:lpstr>
      <vt:lpstr>Risk of HIV acquisition from NSI</vt:lpstr>
      <vt:lpstr>Estimated global infections from NSI</vt:lpstr>
      <vt:lpstr>Relative Risk of HIV Infection After NSI</vt:lpstr>
      <vt:lpstr>Management</vt:lpstr>
      <vt:lpstr>Sexual exposure: estimated risks</vt:lpstr>
      <vt:lpstr>Estimated per-episode UPAI risk of HIV transmission [Jin et al. AIDS 2010]</vt:lpstr>
      <vt:lpstr>Other factors</vt:lpstr>
      <vt:lpstr>UK PEP recommendations 2011</vt:lpstr>
      <vt:lpstr>PEP: Common principles</vt:lpstr>
      <vt:lpstr>Drugs NOT recommended</vt:lpstr>
      <vt:lpstr>PEP: What IS recommended</vt:lpstr>
      <vt:lpstr>Support</vt:lpstr>
      <vt:lpstr>Tests</vt:lpstr>
      <vt:lpstr>Other issues</vt:lpstr>
      <vt:lpstr>PEP: What’s the evidence?</vt:lpstr>
      <vt:lpstr>Rationale - Animal Models</vt:lpstr>
      <vt:lpstr>Protection from SIV infection following multiple rectal exposures in macaques using TDF,FTC or both</vt:lpstr>
      <vt:lpstr>Both Timing and Duration of Chemoprophylaxis Important</vt:lpstr>
      <vt:lpstr>Evidence: HCW case control study</vt:lpstr>
      <vt:lpstr>PEP(SE): other evidence</vt:lpstr>
      <vt:lpstr>PEPSE Studies</vt:lpstr>
      <vt:lpstr>Seroconversion after PEPSE</vt:lpstr>
      <vt:lpstr>Sao Paulo PEP Study</vt:lpstr>
      <vt:lpstr>PEPSE ineffective in MSM:  Praca Onze Study</vt:lpstr>
      <vt:lpstr>PEPSE ineffective in MSM:  Praca Onze Study</vt:lpstr>
      <vt:lpstr>Missed PEP doses:  UK 2011 Guidance</vt:lpstr>
      <vt:lpstr>PrEP</vt:lpstr>
      <vt:lpstr>Recent Events</vt:lpstr>
      <vt:lpstr>A Brief History of ART PrEP</vt:lpstr>
      <vt:lpstr>Studies to date</vt:lpstr>
      <vt:lpstr>PowerPoint Presentation</vt:lpstr>
      <vt:lpstr>PowerPoint Presentation</vt:lpstr>
      <vt:lpstr>Efficacy (MITT) 44% (15-63%) Durable Through 144 Weeks (Final Analysis)</vt:lpstr>
      <vt:lpstr>PowerPoint Presentation</vt:lpstr>
      <vt:lpstr>Drug levels</vt:lpstr>
      <vt:lpstr>FEMPREP</vt:lpstr>
      <vt:lpstr>FEMPREP</vt:lpstr>
      <vt:lpstr>Partners PrEP Study: Sites</vt:lpstr>
      <vt:lpstr>Partners PrEP Study</vt:lpstr>
      <vt:lpstr>Population characteristics</vt:lpstr>
      <vt:lpstr>Retention and Adherence</vt:lpstr>
      <vt:lpstr>Primary efficacy results</vt:lpstr>
      <vt:lpstr>Primary efficacy results</vt:lpstr>
      <vt:lpstr>Primary efficacy results</vt:lpstr>
      <vt:lpstr>Subgroup analysis - gender</vt:lpstr>
      <vt:lpstr>Daily oral antiretroviral use for the prevention of HIV infection in heterosexually active young adults in Botswana:  results from the TDF2 study</vt:lpstr>
      <vt:lpstr>PowerPoint Presentation</vt:lpstr>
      <vt:lpstr>PowerPoint Presentation</vt:lpstr>
      <vt:lpstr>PowerPoint Presentation</vt:lpstr>
      <vt:lpstr>PowerPoint Presentation</vt:lpstr>
      <vt:lpstr>VOICE – Study Design</vt:lpstr>
      <vt:lpstr>iPrEX vs FEMPREP/VOICE:  Why the difference?</vt:lpstr>
      <vt:lpstr>Concerns</vt:lpstr>
      <vt:lpstr>Concerns</vt:lpstr>
      <vt:lpstr>PowerPoint Presentation</vt:lpstr>
      <vt:lpstr>Safety</vt:lpstr>
      <vt:lpstr>PowerPoint Presentation</vt:lpstr>
      <vt:lpstr>iPReX: Resistance</vt:lpstr>
      <vt:lpstr>Sexual partners</vt:lpstr>
      <vt:lpstr>Condom use with high risk sex</vt:lpstr>
      <vt:lpstr>Sexual Behaviour</vt:lpstr>
      <vt:lpstr>MDP301: Condom use at last sex act  with/without Gel by Centre over Time</vt:lpstr>
      <vt:lpstr>Forthcoming PrEP studies</vt:lpstr>
      <vt:lpstr>PowerPoint Presentation</vt:lpstr>
      <vt:lpstr>CDC PrEP Interim Guidance 2011</vt:lpstr>
      <vt:lpstr>CDC PrEP Interim Guidance 2011</vt:lpstr>
      <vt:lpstr> BHIVA / BASHH Position Statement on PrEP in the UK Fidler S, Fisher M, McCormack S </vt:lpstr>
      <vt:lpstr>What about intermittent PrEP?</vt:lpstr>
      <vt:lpstr>ANRS Ipergay</vt:lpstr>
      <vt:lpstr>PROUD</vt:lpstr>
      <vt:lpstr>Aims of PROUD</vt:lpstr>
      <vt:lpstr>Oral Dosing and Colorectal Tissue</vt:lpstr>
      <vt:lpstr>PowerPoint Presentation</vt:lpstr>
      <vt:lpstr>PowerPoint Presentation</vt:lpstr>
      <vt:lpstr>PowerPoint Presentation</vt:lpstr>
      <vt:lpstr>PowerPoint Presentation</vt:lpstr>
      <vt:lpstr>Instructions for Dosing</vt:lpstr>
      <vt:lpstr>Instructions for Missed Doses</vt:lpstr>
      <vt:lpstr>Safety Follow-up</vt:lpstr>
      <vt:lpstr>Key Challenges for ART PrEP</vt:lpstr>
      <vt:lpstr>Future Research Priorities</vt:lpstr>
      <vt:lpstr>Future Research Priorities</vt:lpstr>
      <vt:lpstr>Prevention Trials</vt:lpstr>
      <vt:lpstr>Effect of knowledge of diagnosis  on risk of transmission</vt:lpstr>
      <vt:lpstr>PowerPoint Presentation</vt:lpstr>
      <vt:lpstr>Meta-analysis: ART and viral load and transmission</vt:lpstr>
      <vt:lpstr>Partners in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No.(all ages) on and needing ART, and % coverage,2008 to 2009</vt:lpstr>
      <vt:lpstr>New HIV diagnoses (Adjusted) among MSM, UK, 2001-2010</vt:lpstr>
      <vt:lpstr>New HIV diagnoses (Adjusted) among MSM, UK, 2001-2010</vt:lpstr>
      <vt:lpstr>Problems</vt:lpstr>
      <vt:lpstr>Summary: HIV Prevention Research in 2011</vt:lpstr>
      <vt:lpstr>PowerPoint Presentation</vt:lpstr>
      <vt:lpstr>Thank you</vt:lpstr>
      <vt:lpstr>Effectiveness of Prevention</vt:lpstr>
      <vt:lpstr>A Brief History of ART PrEP</vt:lpstr>
      <vt:lpstr>PrEP Mechanism of Action</vt:lpstr>
      <vt:lpstr>Compartmental PK</vt:lpstr>
      <vt:lpstr>MTN-001</vt:lpstr>
      <vt:lpstr>RMP-02 / MTN-006</vt:lpstr>
      <vt:lpstr>iPrEx Study</vt:lpstr>
      <vt:lpstr>FEM-PrEP</vt:lpstr>
      <vt:lpstr>Partners PrEP Study</vt:lpstr>
      <vt:lpstr>CDC TDF2 Study</vt:lpstr>
      <vt:lpstr>CAPRISA 004</vt:lpstr>
      <vt:lpstr>MTN-003 (VOICE Study)</vt:lpstr>
      <vt:lpstr>Rectal Microbicides</vt:lpstr>
      <vt:lpstr>RMP-02/MTN-006</vt:lpstr>
      <vt:lpstr>PK/PD Relationship</vt:lpstr>
      <vt:lpstr>Unanswered Questions</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as prevention: PEP &amp; PrEP</dc:title>
  <dc:creator>Your User Name</dc:creator>
  <cp:lastModifiedBy>Your User Name</cp:lastModifiedBy>
  <cp:revision>62</cp:revision>
  <dcterms:created xsi:type="dcterms:W3CDTF">2011-11-25T15:10:53Z</dcterms:created>
  <dcterms:modified xsi:type="dcterms:W3CDTF">2011-11-26T16:01:39Z</dcterms:modified>
</cp:coreProperties>
</file>